
<file path=[Content_Types].xml><?xml version="1.0" encoding="utf-8"?>
<Types xmlns="http://schemas.openxmlformats.org/package/2006/content-types">
  <Default Extension="png" ContentType="image/png"/>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6"/>
  </p:notesMasterIdLst>
  <p:handoutMasterIdLst>
    <p:handoutMasterId r:id="rId137"/>
  </p:handoutMasterIdLst>
  <p:sldIdLst>
    <p:sldId id="744" r:id="rId2"/>
    <p:sldId id="745" r:id="rId3"/>
    <p:sldId id="746" r:id="rId4"/>
    <p:sldId id="354" r:id="rId5"/>
    <p:sldId id="635" r:id="rId6"/>
    <p:sldId id="781" r:id="rId7"/>
    <p:sldId id="783" r:id="rId8"/>
    <p:sldId id="782" r:id="rId9"/>
    <p:sldId id="784" r:id="rId10"/>
    <p:sldId id="785" r:id="rId11"/>
    <p:sldId id="786" r:id="rId12"/>
    <p:sldId id="788" r:id="rId13"/>
    <p:sldId id="789" r:id="rId14"/>
    <p:sldId id="791" r:id="rId15"/>
    <p:sldId id="792" r:id="rId16"/>
    <p:sldId id="793" r:id="rId17"/>
    <p:sldId id="794" r:id="rId18"/>
    <p:sldId id="795" r:id="rId19"/>
    <p:sldId id="797" r:id="rId20"/>
    <p:sldId id="796" r:id="rId21"/>
    <p:sldId id="798" r:id="rId22"/>
    <p:sldId id="799" r:id="rId23"/>
    <p:sldId id="800" r:id="rId24"/>
    <p:sldId id="636" r:id="rId25"/>
    <p:sldId id="638" r:id="rId26"/>
    <p:sldId id="801" r:id="rId27"/>
    <p:sldId id="802" r:id="rId28"/>
    <p:sldId id="803" r:id="rId29"/>
    <p:sldId id="804" r:id="rId30"/>
    <p:sldId id="805" r:id="rId31"/>
    <p:sldId id="807" r:id="rId32"/>
    <p:sldId id="808" r:id="rId33"/>
    <p:sldId id="809" r:id="rId34"/>
    <p:sldId id="810" r:id="rId35"/>
    <p:sldId id="811" r:id="rId36"/>
    <p:sldId id="812" r:id="rId37"/>
    <p:sldId id="813" r:id="rId38"/>
    <p:sldId id="814" r:id="rId39"/>
    <p:sldId id="815" r:id="rId40"/>
    <p:sldId id="816" r:id="rId41"/>
    <p:sldId id="817" r:id="rId42"/>
    <p:sldId id="818" r:id="rId43"/>
    <p:sldId id="819" r:id="rId44"/>
    <p:sldId id="820" r:id="rId45"/>
    <p:sldId id="821" r:id="rId46"/>
    <p:sldId id="822" r:id="rId47"/>
    <p:sldId id="823" r:id="rId48"/>
    <p:sldId id="824" r:id="rId49"/>
    <p:sldId id="825" r:id="rId50"/>
    <p:sldId id="826" r:id="rId51"/>
    <p:sldId id="827" r:id="rId52"/>
    <p:sldId id="828" r:id="rId53"/>
    <p:sldId id="829" r:id="rId54"/>
    <p:sldId id="839" r:id="rId55"/>
    <p:sldId id="840" r:id="rId56"/>
    <p:sldId id="841" r:id="rId57"/>
    <p:sldId id="842" r:id="rId58"/>
    <p:sldId id="843" r:id="rId59"/>
    <p:sldId id="844" r:id="rId60"/>
    <p:sldId id="845" r:id="rId61"/>
    <p:sldId id="846" r:id="rId62"/>
    <p:sldId id="887" r:id="rId63"/>
    <p:sldId id="847" r:id="rId64"/>
    <p:sldId id="848" r:id="rId65"/>
    <p:sldId id="849" r:id="rId66"/>
    <p:sldId id="850" r:id="rId67"/>
    <p:sldId id="851" r:id="rId68"/>
    <p:sldId id="756" r:id="rId69"/>
    <p:sldId id="852" r:id="rId70"/>
    <p:sldId id="853" r:id="rId71"/>
    <p:sldId id="854" r:id="rId72"/>
    <p:sldId id="855" r:id="rId73"/>
    <p:sldId id="856" r:id="rId74"/>
    <p:sldId id="857" r:id="rId75"/>
    <p:sldId id="858" r:id="rId76"/>
    <p:sldId id="859" r:id="rId77"/>
    <p:sldId id="644" r:id="rId78"/>
    <p:sldId id="860" r:id="rId79"/>
    <p:sldId id="861" r:id="rId80"/>
    <p:sldId id="862" r:id="rId81"/>
    <p:sldId id="863" r:id="rId82"/>
    <p:sldId id="864" r:id="rId83"/>
    <p:sldId id="865" r:id="rId84"/>
    <p:sldId id="866" r:id="rId85"/>
    <p:sldId id="867" r:id="rId86"/>
    <p:sldId id="868" r:id="rId87"/>
    <p:sldId id="869" r:id="rId88"/>
    <p:sldId id="870" r:id="rId89"/>
    <p:sldId id="871" r:id="rId90"/>
    <p:sldId id="872" r:id="rId91"/>
    <p:sldId id="873" r:id="rId92"/>
    <p:sldId id="652" r:id="rId93"/>
    <p:sldId id="677" r:id="rId94"/>
    <p:sldId id="678" r:id="rId95"/>
    <p:sldId id="679" r:id="rId96"/>
    <p:sldId id="680" r:id="rId97"/>
    <p:sldId id="681" r:id="rId98"/>
    <p:sldId id="682" r:id="rId99"/>
    <p:sldId id="683" r:id="rId100"/>
    <p:sldId id="758" r:id="rId101"/>
    <p:sldId id="676" r:id="rId102"/>
    <p:sldId id="651" r:id="rId103"/>
    <p:sldId id="653" r:id="rId104"/>
    <p:sldId id="654" r:id="rId105"/>
    <p:sldId id="657" r:id="rId106"/>
    <p:sldId id="655" r:id="rId107"/>
    <p:sldId id="656" r:id="rId108"/>
    <p:sldId id="658" r:id="rId109"/>
    <p:sldId id="660" r:id="rId110"/>
    <p:sldId id="659" r:id="rId111"/>
    <p:sldId id="661" r:id="rId112"/>
    <p:sldId id="760" r:id="rId113"/>
    <p:sldId id="663" r:id="rId114"/>
    <p:sldId id="664" r:id="rId115"/>
    <p:sldId id="665" r:id="rId116"/>
    <p:sldId id="689" r:id="rId117"/>
    <p:sldId id="691" r:id="rId118"/>
    <p:sldId id="692" r:id="rId119"/>
    <p:sldId id="693" r:id="rId120"/>
    <p:sldId id="694" r:id="rId121"/>
    <p:sldId id="875" r:id="rId122"/>
    <p:sldId id="695" r:id="rId123"/>
    <p:sldId id="876" r:id="rId124"/>
    <p:sldId id="877" r:id="rId125"/>
    <p:sldId id="696" r:id="rId126"/>
    <p:sldId id="697" r:id="rId127"/>
    <p:sldId id="878" r:id="rId128"/>
    <p:sldId id="881" r:id="rId129"/>
    <p:sldId id="882" r:id="rId130"/>
    <p:sldId id="884" r:id="rId131"/>
    <p:sldId id="883" r:id="rId132"/>
    <p:sldId id="885" r:id="rId133"/>
    <p:sldId id="879" r:id="rId134"/>
    <p:sldId id="777" r:id="rId135"/>
  </p:sldIdLst>
  <p:sldSz cx="9144000" cy="6858000" type="screen4x3"/>
  <p:notesSz cx="7005638" cy="929005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b="1" kern="1200">
        <a:solidFill>
          <a:schemeClr val="folHlink"/>
        </a:solidFill>
        <a:latin typeface="Comic Sans MS" pitchFamily="66" charset="0"/>
        <a:ea typeface="+mn-ea"/>
        <a:cs typeface="+mn-cs"/>
      </a:defRPr>
    </a:lvl1pPr>
    <a:lvl2pPr marL="457200" algn="ctr" rtl="0" eaLnBrk="0" fontAlgn="base" hangingPunct="0">
      <a:spcBef>
        <a:spcPct val="0"/>
      </a:spcBef>
      <a:spcAft>
        <a:spcPct val="0"/>
      </a:spcAft>
      <a:defRPr b="1" kern="1200">
        <a:solidFill>
          <a:schemeClr val="folHlink"/>
        </a:solidFill>
        <a:latin typeface="Comic Sans MS" pitchFamily="66" charset="0"/>
        <a:ea typeface="+mn-ea"/>
        <a:cs typeface="+mn-cs"/>
      </a:defRPr>
    </a:lvl2pPr>
    <a:lvl3pPr marL="914400" algn="ctr" rtl="0" eaLnBrk="0" fontAlgn="base" hangingPunct="0">
      <a:spcBef>
        <a:spcPct val="0"/>
      </a:spcBef>
      <a:spcAft>
        <a:spcPct val="0"/>
      </a:spcAft>
      <a:defRPr b="1" kern="1200">
        <a:solidFill>
          <a:schemeClr val="folHlink"/>
        </a:solidFill>
        <a:latin typeface="Comic Sans MS" pitchFamily="66" charset="0"/>
        <a:ea typeface="+mn-ea"/>
        <a:cs typeface="+mn-cs"/>
      </a:defRPr>
    </a:lvl3pPr>
    <a:lvl4pPr marL="1371600" algn="ctr" rtl="0" eaLnBrk="0" fontAlgn="base" hangingPunct="0">
      <a:spcBef>
        <a:spcPct val="0"/>
      </a:spcBef>
      <a:spcAft>
        <a:spcPct val="0"/>
      </a:spcAft>
      <a:defRPr b="1" kern="1200">
        <a:solidFill>
          <a:schemeClr val="folHlink"/>
        </a:solidFill>
        <a:latin typeface="Comic Sans MS" pitchFamily="66" charset="0"/>
        <a:ea typeface="+mn-ea"/>
        <a:cs typeface="+mn-cs"/>
      </a:defRPr>
    </a:lvl4pPr>
    <a:lvl5pPr marL="1828800" algn="ctr" rtl="0" eaLnBrk="0" fontAlgn="base" hangingPunct="0">
      <a:spcBef>
        <a:spcPct val="0"/>
      </a:spcBef>
      <a:spcAft>
        <a:spcPct val="0"/>
      </a:spcAft>
      <a:defRPr b="1" kern="1200">
        <a:solidFill>
          <a:schemeClr val="folHlink"/>
        </a:solidFill>
        <a:latin typeface="Comic Sans MS" pitchFamily="66" charset="0"/>
        <a:ea typeface="+mn-ea"/>
        <a:cs typeface="+mn-cs"/>
      </a:defRPr>
    </a:lvl5pPr>
    <a:lvl6pPr marL="2286000" algn="l" defTabSz="914400" rtl="0" eaLnBrk="1" latinLnBrk="0" hangingPunct="1">
      <a:defRPr b="1" kern="1200">
        <a:solidFill>
          <a:schemeClr val="folHlink"/>
        </a:solidFill>
        <a:latin typeface="Comic Sans MS" pitchFamily="66" charset="0"/>
        <a:ea typeface="+mn-ea"/>
        <a:cs typeface="+mn-cs"/>
      </a:defRPr>
    </a:lvl6pPr>
    <a:lvl7pPr marL="2743200" algn="l" defTabSz="914400" rtl="0" eaLnBrk="1" latinLnBrk="0" hangingPunct="1">
      <a:defRPr b="1" kern="1200">
        <a:solidFill>
          <a:schemeClr val="folHlink"/>
        </a:solidFill>
        <a:latin typeface="Comic Sans MS" pitchFamily="66" charset="0"/>
        <a:ea typeface="+mn-ea"/>
        <a:cs typeface="+mn-cs"/>
      </a:defRPr>
    </a:lvl7pPr>
    <a:lvl8pPr marL="3200400" algn="l" defTabSz="914400" rtl="0" eaLnBrk="1" latinLnBrk="0" hangingPunct="1">
      <a:defRPr b="1" kern="1200">
        <a:solidFill>
          <a:schemeClr val="folHlink"/>
        </a:solidFill>
        <a:latin typeface="Comic Sans MS" pitchFamily="66" charset="0"/>
        <a:ea typeface="+mn-ea"/>
        <a:cs typeface="+mn-cs"/>
      </a:defRPr>
    </a:lvl8pPr>
    <a:lvl9pPr marL="3657600" algn="l" defTabSz="914400" rtl="0" eaLnBrk="1" latinLnBrk="0" hangingPunct="1">
      <a:defRPr b="1" kern="1200">
        <a:solidFill>
          <a:schemeClr val="folHlink"/>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2E6FE"/>
    <a:srgbClr val="BFDBFD"/>
    <a:srgbClr val="0084DE"/>
    <a:srgbClr val="0077C8"/>
    <a:srgbClr val="DAEAFE"/>
    <a:srgbClr val="79DCFF"/>
    <a:srgbClr val="000099"/>
    <a:srgbClr val="00FF99"/>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92" autoAdjust="0"/>
  </p:normalViewPr>
  <p:slideViewPr>
    <p:cSldViewPr>
      <p:cViewPr>
        <p:scale>
          <a:sx n="70" d="100"/>
          <a:sy n="70" d="100"/>
        </p:scale>
        <p:origin x="-1164" y="-84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 r:id="rId79" collapse="1"/>
      <p:sld r:id="rId80" collapse="1"/>
      <p:sld r:id="rId81" collapse="1"/>
      <p:sld r:id="rId82" collapse="1"/>
      <p:sld r:id="rId83" collapse="1"/>
      <p:sld r:id="rId84" collapse="1"/>
      <p:sld r:id="rId85" collapse="1"/>
      <p:sld r:id="rId86" collapse="1"/>
      <p:sld r:id="rId87" collapse="1"/>
      <p:sld r:id="rId88" collapse="1"/>
      <p:sld r:id="rId89" collapse="1"/>
      <p:sld r:id="rId90" collapse="1"/>
      <p:sld r:id="rId91" collapse="1"/>
      <p:sld r:id="rId92" collapse="1"/>
      <p:sld r:id="rId93" collapse="1"/>
      <p:sld r:id="rId94" collapse="1"/>
      <p:sld r:id="rId95" collapse="1"/>
      <p:sld r:id="rId96" collapse="1"/>
      <p:sld r:id="rId97" collapse="1"/>
      <p:sld r:id="rId98" collapse="1"/>
      <p:sld r:id="rId99" collapse="1"/>
      <p:sld r:id="rId100" collapse="1"/>
      <p:sld r:id="rId101" collapse="1"/>
      <p:sld r:id="rId102" collapse="1"/>
      <p:sld r:id="rId103" collapse="1"/>
      <p:sld r:id="rId104" collapse="1"/>
      <p:sld r:id="rId105" collapse="1"/>
      <p:sld r:id="rId106" collapse="1"/>
      <p:sld r:id="rId107" collapse="1"/>
      <p:sld r:id="rId108" collapse="1"/>
      <p:sld r:id="rId109" collapse="1"/>
      <p:sld r:id="rId110" collapse="1"/>
      <p:sld r:id="rId111" collapse="1"/>
      <p:sld r:id="rId112" collapse="1"/>
      <p:sld r:id="rId113" collapse="1"/>
      <p:sld r:id="rId114" collapse="1"/>
      <p:sld r:id="rId115" collapse="1"/>
      <p:sld r:id="rId116" collapse="1"/>
      <p:sld r:id="rId117" collapse="1"/>
      <p:sld r:id="rId118" collapse="1"/>
      <p:sld r:id="rId119" collapse="1"/>
      <p:sld r:id="rId120" collapse="1"/>
      <p:sld r:id="rId121" collapse="1"/>
      <p:sld r:id="rId122" collapse="1"/>
      <p:sld r:id="rId123" collapse="1"/>
      <p:sld r:id="rId124" collapse="1"/>
      <p:sld r:id="rId125" collapse="1"/>
      <p:sld r:id="rId126" collapse="1"/>
      <p:sld r:id="rId127" collapse="1"/>
      <p:sld r:id="rId128" collapse="1"/>
      <p:sld r:id="rId129" collapse="1"/>
      <p:sld r:id="rId130" collapse="1"/>
      <p:sld r:id="rId131" collapse="1"/>
    </p:sldLst>
  </p:outlineViewPr>
  <p:notesTextViewPr>
    <p:cViewPr>
      <p:scale>
        <a:sx n="100" d="100"/>
        <a:sy n="100" d="100"/>
      </p:scale>
      <p:origin x="0" y="0"/>
    </p:cViewPr>
  </p:notesTextViewPr>
  <p:sorterViewPr>
    <p:cViewPr>
      <p:scale>
        <a:sx n="130" d="100"/>
        <a:sy n="130" d="100"/>
      </p:scale>
      <p:origin x="0" y="48660"/>
    </p:cViewPr>
  </p:sorterViewPr>
  <p:notesViewPr>
    <p:cSldViewPr>
      <p:cViewPr>
        <p:scale>
          <a:sx n="75" d="100"/>
          <a:sy n="75" d="100"/>
        </p:scale>
        <p:origin x="-2406" y="-246"/>
      </p:cViewPr>
      <p:guideLst>
        <p:guide orient="horz" pos="2925"/>
        <p:guide pos="220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_rels/viewProps.xml.rels><?xml version="1.0" encoding="UTF-8" standalone="yes"?>
<Relationships xmlns="http://schemas.openxmlformats.org/package/2006/relationships"><Relationship Id="rId26" Type="http://schemas.openxmlformats.org/officeDocument/2006/relationships/slide" Target="slides/slide28.xml"/><Relationship Id="rId117" Type="http://schemas.openxmlformats.org/officeDocument/2006/relationships/slide" Target="slides/slide119.xml"/><Relationship Id="rId21" Type="http://schemas.openxmlformats.org/officeDocument/2006/relationships/slide" Target="slides/slide23.xml"/><Relationship Id="rId42" Type="http://schemas.openxmlformats.org/officeDocument/2006/relationships/slide" Target="slides/slide44.xml"/><Relationship Id="rId47" Type="http://schemas.openxmlformats.org/officeDocument/2006/relationships/slide" Target="slides/slide49.xml"/><Relationship Id="rId63" Type="http://schemas.openxmlformats.org/officeDocument/2006/relationships/slide" Target="slides/slide65.xml"/><Relationship Id="rId68" Type="http://schemas.openxmlformats.org/officeDocument/2006/relationships/slide" Target="slides/slide70.xml"/><Relationship Id="rId84" Type="http://schemas.openxmlformats.org/officeDocument/2006/relationships/slide" Target="slides/slide86.xml"/><Relationship Id="rId89" Type="http://schemas.openxmlformats.org/officeDocument/2006/relationships/slide" Target="slides/slide91.xml"/><Relationship Id="rId112" Type="http://schemas.openxmlformats.org/officeDocument/2006/relationships/slide" Target="slides/slide114.xml"/><Relationship Id="rId16" Type="http://schemas.openxmlformats.org/officeDocument/2006/relationships/slide" Target="slides/slide18.xml"/><Relationship Id="rId107" Type="http://schemas.openxmlformats.org/officeDocument/2006/relationships/slide" Target="slides/slide109.xml"/><Relationship Id="rId11" Type="http://schemas.openxmlformats.org/officeDocument/2006/relationships/slide" Target="slides/slide13.xml"/><Relationship Id="rId32" Type="http://schemas.openxmlformats.org/officeDocument/2006/relationships/slide" Target="slides/slide34.xml"/><Relationship Id="rId37" Type="http://schemas.openxmlformats.org/officeDocument/2006/relationships/slide" Target="slides/slide39.xml"/><Relationship Id="rId53" Type="http://schemas.openxmlformats.org/officeDocument/2006/relationships/slide" Target="slides/slide55.xml"/><Relationship Id="rId58" Type="http://schemas.openxmlformats.org/officeDocument/2006/relationships/slide" Target="slides/slide60.xml"/><Relationship Id="rId74" Type="http://schemas.openxmlformats.org/officeDocument/2006/relationships/slide" Target="slides/slide76.xml"/><Relationship Id="rId79" Type="http://schemas.openxmlformats.org/officeDocument/2006/relationships/slide" Target="slides/slide81.xml"/><Relationship Id="rId102" Type="http://schemas.openxmlformats.org/officeDocument/2006/relationships/slide" Target="slides/slide104.xml"/><Relationship Id="rId123" Type="http://schemas.openxmlformats.org/officeDocument/2006/relationships/slide" Target="slides/slide125.xml"/><Relationship Id="rId128" Type="http://schemas.openxmlformats.org/officeDocument/2006/relationships/slide" Target="slides/slide130.xml"/><Relationship Id="rId5" Type="http://schemas.openxmlformats.org/officeDocument/2006/relationships/slide" Target="slides/slide7.xml"/><Relationship Id="rId90" Type="http://schemas.openxmlformats.org/officeDocument/2006/relationships/slide" Target="slides/slide92.xml"/><Relationship Id="rId95" Type="http://schemas.openxmlformats.org/officeDocument/2006/relationships/slide" Target="slides/slide97.xml"/><Relationship Id="rId19" Type="http://schemas.openxmlformats.org/officeDocument/2006/relationships/slide" Target="slides/slide21.xml"/><Relationship Id="rId14" Type="http://schemas.openxmlformats.org/officeDocument/2006/relationships/slide" Target="slides/slide16.xml"/><Relationship Id="rId22" Type="http://schemas.openxmlformats.org/officeDocument/2006/relationships/slide" Target="slides/slide24.xml"/><Relationship Id="rId27" Type="http://schemas.openxmlformats.org/officeDocument/2006/relationships/slide" Target="slides/slide29.xml"/><Relationship Id="rId30" Type="http://schemas.openxmlformats.org/officeDocument/2006/relationships/slide" Target="slides/slide32.xml"/><Relationship Id="rId35" Type="http://schemas.openxmlformats.org/officeDocument/2006/relationships/slide" Target="slides/slide37.xml"/><Relationship Id="rId43" Type="http://schemas.openxmlformats.org/officeDocument/2006/relationships/slide" Target="slides/slide45.xml"/><Relationship Id="rId48" Type="http://schemas.openxmlformats.org/officeDocument/2006/relationships/slide" Target="slides/slide50.xml"/><Relationship Id="rId56" Type="http://schemas.openxmlformats.org/officeDocument/2006/relationships/slide" Target="slides/slide58.xml"/><Relationship Id="rId64" Type="http://schemas.openxmlformats.org/officeDocument/2006/relationships/slide" Target="slides/slide66.xml"/><Relationship Id="rId69" Type="http://schemas.openxmlformats.org/officeDocument/2006/relationships/slide" Target="slides/slide71.xml"/><Relationship Id="rId77" Type="http://schemas.openxmlformats.org/officeDocument/2006/relationships/slide" Target="slides/slide79.xml"/><Relationship Id="rId100" Type="http://schemas.openxmlformats.org/officeDocument/2006/relationships/slide" Target="slides/slide102.xml"/><Relationship Id="rId105" Type="http://schemas.openxmlformats.org/officeDocument/2006/relationships/slide" Target="slides/slide107.xml"/><Relationship Id="rId113" Type="http://schemas.openxmlformats.org/officeDocument/2006/relationships/slide" Target="slides/slide115.xml"/><Relationship Id="rId118" Type="http://schemas.openxmlformats.org/officeDocument/2006/relationships/slide" Target="slides/slide120.xml"/><Relationship Id="rId126" Type="http://schemas.openxmlformats.org/officeDocument/2006/relationships/slide" Target="slides/slide128.xml"/><Relationship Id="rId8" Type="http://schemas.openxmlformats.org/officeDocument/2006/relationships/slide" Target="slides/slide10.xml"/><Relationship Id="rId51" Type="http://schemas.openxmlformats.org/officeDocument/2006/relationships/slide" Target="slides/slide53.xml"/><Relationship Id="rId72" Type="http://schemas.openxmlformats.org/officeDocument/2006/relationships/slide" Target="slides/slide74.xml"/><Relationship Id="rId80" Type="http://schemas.openxmlformats.org/officeDocument/2006/relationships/slide" Target="slides/slide82.xml"/><Relationship Id="rId85" Type="http://schemas.openxmlformats.org/officeDocument/2006/relationships/slide" Target="slides/slide87.xml"/><Relationship Id="rId93" Type="http://schemas.openxmlformats.org/officeDocument/2006/relationships/slide" Target="slides/slide95.xml"/><Relationship Id="rId98" Type="http://schemas.openxmlformats.org/officeDocument/2006/relationships/slide" Target="slides/slide100.xml"/><Relationship Id="rId121" Type="http://schemas.openxmlformats.org/officeDocument/2006/relationships/slide" Target="slides/slide123.xml"/><Relationship Id="rId3" Type="http://schemas.openxmlformats.org/officeDocument/2006/relationships/slide" Target="slides/slide5.xml"/><Relationship Id="rId12" Type="http://schemas.openxmlformats.org/officeDocument/2006/relationships/slide" Target="slides/slide14.xml"/><Relationship Id="rId17" Type="http://schemas.openxmlformats.org/officeDocument/2006/relationships/slide" Target="slides/slide19.xml"/><Relationship Id="rId25" Type="http://schemas.openxmlformats.org/officeDocument/2006/relationships/slide" Target="slides/slide27.xml"/><Relationship Id="rId33" Type="http://schemas.openxmlformats.org/officeDocument/2006/relationships/slide" Target="slides/slide35.xml"/><Relationship Id="rId38" Type="http://schemas.openxmlformats.org/officeDocument/2006/relationships/slide" Target="slides/slide40.xml"/><Relationship Id="rId46" Type="http://schemas.openxmlformats.org/officeDocument/2006/relationships/slide" Target="slides/slide48.xml"/><Relationship Id="rId59" Type="http://schemas.openxmlformats.org/officeDocument/2006/relationships/slide" Target="slides/slide61.xml"/><Relationship Id="rId67" Type="http://schemas.openxmlformats.org/officeDocument/2006/relationships/slide" Target="slides/slide69.xml"/><Relationship Id="rId103" Type="http://schemas.openxmlformats.org/officeDocument/2006/relationships/slide" Target="slides/slide105.xml"/><Relationship Id="rId108" Type="http://schemas.openxmlformats.org/officeDocument/2006/relationships/slide" Target="slides/slide110.xml"/><Relationship Id="rId116" Type="http://schemas.openxmlformats.org/officeDocument/2006/relationships/slide" Target="slides/slide118.xml"/><Relationship Id="rId124" Type="http://schemas.openxmlformats.org/officeDocument/2006/relationships/slide" Target="slides/slide126.xml"/><Relationship Id="rId129" Type="http://schemas.openxmlformats.org/officeDocument/2006/relationships/slide" Target="slides/slide131.xml"/><Relationship Id="rId20" Type="http://schemas.openxmlformats.org/officeDocument/2006/relationships/slide" Target="slides/slide22.xml"/><Relationship Id="rId41" Type="http://schemas.openxmlformats.org/officeDocument/2006/relationships/slide" Target="slides/slide43.xml"/><Relationship Id="rId54" Type="http://schemas.openxmlformats.org/officeDocument/2006/relationships/slide" Target="slides/slide56.xml"/><Relationship Id="rId62" Type="http://schemas.openxmlformats.org/officeDocument/2006/relationships/slide" Target="slides/slide64.xml"/><Relationship Id="rId70" Type="http://schemas.openxmlformats.org/officeDocument/2006/relationships/slide" Target="slides/slide72.xml"/><Relationship Id="rId75" Type="http://schemas.openxmlformats.org/officeDocument/2006/relationships/slide" Target="slides/slide77.xml"/><Relationship Id="rId83" Type="http://schemas.openxmlformats.org/officeDocument/2006/relationships/slide" Target="slides/slide85.xml"/><Relationship Id="rId88" Type="http://schemas.openxmlformats.org/officeDocument/2006/relationships/slide" Target="slides/slide90.xml"/><Relationship Id="rId91" Type="http://schemas.openxmlformats.org/officeDocument/2006/relationships/slide" Target="slides/slide93.xml"/><Relationship Id="rId96" Type="http://schemas.openxmlformats.org/officeDocument/2006/relationships/slide" Target="slides/slide98.xml"/><Relationship Id="rId111" Type="http://schemas.openxmlformats.org/officeDocument/2006/relationships/slide" Target="slides/slide113.xml"/><Relationship Id="rId1" Type="http://schemas.openxmlformats.org/officeDocument/2006/relationships/slide" Target="slides/slide3.xml"/><Relationship Id="rId6" Type="http://schemas.openxmlformats.org/officeDocument/2006/relationships/slide" Target="slides/slide8.xml"/><Relationship Id="rId15" Type="http://schemas.openxmlformats.org/officeDocument/2006/relationships/slide" Target="slides/slide17.xml"/><Relationship Id="rId23" Type="http://schemas.openxmlformats.org/officeDocument/2006/relationships/slide" Target="slides/slide25.xml"/><Relationship Id="rId28" Type="http://schemas.openxmlformats.org/officeDocument/2006/relationships/slide" Target="slides/slide30.xml"/><Relationship Id="rId36" Type="http://schemas.openxmlformats.org/officeDocument/2006/relationships/slide" Target="slides/slide38.xml"/><Relationship Id="rId49" Type="http://schemas.openxmlformats.org/officeDocument/2006/relationships/slide" Target="slides/slide51.xml"/><Relationship Id="rId57" Type="http://schemas.openxmlformats.org/officeDocument/2006/relationships/slide" Target="slides/slide59.xml"/><Relationship Id="rId106" Type="http://schemas.openxmlformats.org/officeDocument/2006/relationships/slide" Target="slides/slide108.xml"/><Relationship Id="rId114" Type="http://schemas.openxmlformats.org/officeDocument/2006/relationships/slide" Target="slides/slide116.xml"/><Relationship Id="rId119" Type="http://schemas.openxmlformats.org/officeDocument/2006/relationships/slide" Target="slides/slide121.xml"/><Relationship Id="rId127" Type="http://schemas.openxmlformats.org/officeDocument/2006/relationships/slide" Target="slides/slide129.xml"/><Relationship Id="rId10" Type="http://schemas.openxmlformats.org/officeDocument/2006/relationships/slide" Target="slides/slide12.xml"/><Relationship Id="rId31" Type="http://schemas.openxmlformats.org/officeDocument/2006/relationships/slide" Target="slides/slide33.xml"/><Relationship Id="rId44" Type="http://schemas.openxmlformats.org/officeDocument/2006/relationships/slide" Target="slides/slide46.xml"/><Relationship Id="rId52" Type="http://schemas.openxmlformats.org/officeDocument/2006/relationships/slide" Target="slides/slide54.xml"/><Relationship Id="rId60" Type="http://schemas.openxmlformats.org/officeDocument/2006/relationships/slide" Target="slides/slide62.xml"/><Relationship Id="rId65" Type="http://schemas.openxmlformats.org/officeDocument/2006/relationships/slide" Target="slides/slide67.xml"/><Relationship Id="rId73" Type="http://schemas.openxmlformats.org/officeDocument/2006/relationships/slide" Target="slides/slide75.xml"/><Relationship Id="rId78" Type="http://schemas.openxmlformats.org/officeDocument/2006/relationships/slide" Target="slides/slide80.xml"/><Relationship Id="rId81" Type="http://schemas.openxmlformats.org/officeDocument/2006/relationships/slide" Target="slides/slide83.xml"/><Relationship Id="rId86" Type="http://schemas.openxmlformats.org/officeDocument/2006/relationships/slide" Target="slides/slide88.xml"/><Relationship Id="rId94" Type="http://schemas.openxmlformats.org/officeDocument/2006/relationships/slide" Target="slides/slide96.xml"/><Relationship Id="rId99" Type="http://schemas.openxmlformats.org/officeDocument/2006/relationships/slide" Target="slides/slide101.xml"/><Relationship Id="rId101" Type="http://schemas.openxmlformats.org/officeDocument/2006/relationships/slide" Target="slides/slide103.xml"/><Relationship Id="rId122" Type="http://schemas.openxmlformats.org/officeDocument/2006/relationships/slide" Target="slides/slide124.xml"/><Relationship Id="rId130" Type="http://schemas.openxmlformats.org/officeDocument/2006/relationships/slide" Target="slides/slide132.xml"/><Relationship Id="rId4" Type="http://schemas.openxmlformats.org/officeDocument/2006/relationships/slide" Target="slides/slide6.xml"/><Relationship Id="rId9" Type="http://schemas.openxmlformats.org/officeDocument/2006/relationships/slide" Target="slides/slide11.xml"/><Relationship Id="rId13" Type="http://schemas.openxmlformats.org/officeDocument/2006/relationships/slide" Target="slides/slide15.xml"/><Relationship Id="rId18" Type="http://schemas.openxmlformats.org/officeDocument/2006/relationships/slide" Target="slides/slide20.xml"/><Relationship Id="rId39" Type="http://schemas.openxmlformats.org/officeDocument/2006/relationships/slide" Target="slides/slide41.xml"/><Relationship Id="rId109" Type="http://schemas.openxmlformats.org/officeDocument/2006/relationships/slide" Target="slides/slide111.xml"/><Relationship Id="rId34" Type="http://schemas.openxmlformats.org/officeDocument/2006/relationships/slide" Target="slides/slide36.xml"/><Relationship Id="rId50" Type="http://schemas.openxmlformats.org/officeDocument/2006/relationships/slide" Target="slides/slide52.xml"/><Relationship Id="rId55" Type="http://schemas.openxmlformats.org/officeDocument/2006/relationships/slide" Target="slides/slide57.xml"/><Relationship Id="rId76" Type="http://schemas.openxmlformats.org/officeDocument/2006/relationships/slide" Target="slides/slide78.xml"/><Relationship Id="rId97" Type="http://schemas.openxmlformats.org/officeDocument/2006/relationships/slide" Target="slides/slide99.xml"/><Relationship Id="rId104" Type="http://schemas.openxmlformats.org/officeDocument/2006/relationships/slide" Target="slides/slide106.xml"/><Relationship Id="rId120" Type="http://schemas.openxmlformats.org/officeDocument/2006/relationships/slide" Target="slides/slide122.xml"/><Relationship Id="rId125" Type="http://schemas.openxmlformats.org/officeDocument/2006/relationships/slide" Target="slides/slide127.xml"/><Relationship Id="rId7" Type="http://schemas.openxmlformats.org/officeDocument/2006/relationships/slide" Target="slides/slide9.xml"/><Relationship Id="rId71" Type="http://schemas.openxmlformats.org/officeDocument/2006/relationships/slide" Target="slides/slide73.xml"/><Relationship Id="rId92" Type="http://schemas.openxmlformats.org/officeDocument/2006/relationships/slide" Target="slides/slide94.xml"/><Relationship Id="rId2" Type="http://schemas.openxmlformats.org/officeDocument/2006/relationships/slide" Target="slides/slide4.xml"/><Relationship Id="rId29" Type="http://schemas.openxmlformats.org/officeDocument/2006/relationships/slide" Target="slides/slide31.xml"/><Relationship Id="rId24" Type="http://schemas.openxmlformats.org/officeDocument/2006/relationships/slide" Target="slides/slide26.xml"/><Relationship Id="rId40" Type="http://schemas.openxmlformats.org/officeDocument/2006/relationships/slide" Target="slides/slide42.xml"/><Relationship Id="rId45" Type="http://schemas.openxmlformats.org/officeDocument/2006/relationships/slide" Target="slides/slide47.xml"/><Relationship Id="rId66" Type="http://schemas.openxmlformats.org/officeDocument/2006/relationships/slide" Target="slides/slide68.xml"/><Relationship Id="rId87" Type="http://schemas.openxmlformats.org/officeDocument/2006/relationships/slide" Target="slides/slide89.xml"/><Relationship Id="rId110" Type="http://schemas.openxmlformats.org/officeDocument/2006/relationships/slide" Target="slides/slide112.xml"/><Relationship Id="rId115" Type="http://schemas.openxmlformats.org/officeDocument/2006/relationships/slide" Target="slides/slide117.xml"/><Relationship Id="rId131" Type="http://schemas.openxmlformats.org/officeDocument/2006/relationships/slide" Target="slides/slide133.xml"/><Relationship Id="rId61" Type="http://schemas.openxmlformats.org/officeDocument/2006/relationships/slide" Target="slides/slide63.xml"/><Relationship Id="rId82" Type="http://schemas.openxmlformats.org/officeDocument/2006/relationships/slide" Target="slides/slide8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4667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8938" y="4413250"/>
            <a:ext cx="6305550" cy="417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82" tIns="45135" rIns="91882" bIns="45135"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6739" name="Rectangle 3"/>
          <p:cNvSpPr>
            <a:spLocks noGrp="1" noRot="1" noChangeAspect="1" noChangeArrowheads="1" noTextEdit="1"/>
          </p:cNvSpPr>
          <p:nvPr>
            <p:ph type="sldImg" idx="2"/>
          </p:nvPr>
        </p:nvSpPr>
        <p:spPr bwMode="auto">
          <a:xfrm>
            <a:off x="1189038" y="703263"/>
            <a:ext cx="4627562" cy="34702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19065295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190625" y="703263"/>
            <a:ext cx="4627563" cy="3470275"/>
          </a:xfrm>
          <a:ln/>
        </p:spPr>
      </p:sp>
      <p:sp>
        <p:nvSpPr>
          <p:cNvPr id="11776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xfrm>
            <a:off x="1189038" y="703263"/>
            <a:ext cx="4629150" cy="3471862"/>
          </a:xfrm>
          <a:ln/>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xfrm>
            <a:off x="1189038" y="703263"/>
            <a:ext cx="4629150" cy="3471862"/>
          </a:xfrm>
          <a:ln/>
        </p:spPr>
      </p:sp>
      <p:sp>
        <p:nvSpPr>
          <p:cNvPr id="165891" name="Rectangle 3"/>
          <p:cNvSpPr>
            <a:spLocks noGrp="1" noChangeArrowheads="1"/>
          </p:cNvSpPr>
          <p:nvPr>
            <p:ph type="body" idx="1"/>
          </p:nvPr>
        </p:nvSpPr>
        <p:spPr>
          <a:xfrm>
            <a:off x="933450" y="4413250"/>
            <a:ext cx="5138738" cy="4179888"/>
          </a:xfrm>
          <a:noFill/>
        </p:spPr>
        <p:txBody>
          <a:bodyPr/>
          <a:lstStyle/>
          <a:p>
            <a:endParaRPr lang="en-US" altLang="en-US" dirty="0"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xfrm>
            <a:off x="1189038" y="703263"/>
            <a:ext cx="4629150" cy="3471862"/>
          </a:xfrm>
          <a:ln/>
        </p:spPr>
      </p:sp>
      <p:sp>
        <p:nvSpPr>
          <p:cNvPr id="176131" name="Rectangle 3"/>
          <p:cNvSpPr>
            <a:spLocks noGrp="1" noChangeArrowheads="1"/>
          </p:cNvSpPr>
          <p:nvPr>
            <p:ph type="body" idx="1"/>
          </p:nvPr>
        </p:nvSpPr>
        <p:spPr>
          <a:xfrm>
            <a:off x="933450" y="4413250"/>
            <a:ext cx="5138738" cy="4179888"/>
          </a:xfrm>
          <a:noFill/>
        </p:spPr>
        <p:txBody>
          <a:bodyPr/>
          <a:lstStyle/>
          <a:p>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4"/>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xfrm>
            <a:off x="1189038" y="703263"/>
            <a:ext cx="4629150" cy="3471862"/>
          </a:xfrm>
          <a:ln/>
        </p:spPr>
      </p:sp>
      <p:sp>
        <p:nvSpPr>
          <p:cNvPr id="179203" name="Rectangle 3"/>
          <p:cNvSpPr>
            <a:spLocks noGrp="1" noChangeArrowheads="1"/>
          </p:cNvSpPr>
          <p:nvPr>
            <p:ph type="body" idx="1"/>
          </p:nvPr>
        </p:nvSpPr>
        <p:spPr>
          <a:xfrm>
            <a:off x="933450" y="4413250"/>
            <a:ext cx="5138738" cy="4179888"/>
          </a:xfrm>
          <a:noFill/>
        </p:spPr>
        <p:txBody>
          <a:bodyPr/>
          <a:lstStyle/>
          <a:p>
            <a:endParaRPr lang="en-US" altLang="en-US" dirty="0"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ln/>
        </p:spPr>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a:ln/>
        </p:spPr>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ln/>
        </p:spPr>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ln/>
        </p:spPr>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ln/>
        </p:spPr>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ln/>
        </p:spPr>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ln/>
        </p:spPr>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ln/>
        </p:spPr>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ln/>
        </p:spPr>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ln/>
        </p:spPr>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ln/>
        </p:spPr>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ln/>
        </p:spPr>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ln/>
        </p:spPr>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ln/>
        </p:spPr>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ln/>
        </p:spPr>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ln/>
        </p:spPr>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xfrm>
            <a:off x="1184275" y="700088"/>
            <a:ext cx="4638675" cy="3478212"/>
          </a:xfrm>
          <a:ln cap="flat"/>
        </p:spPr>
      </p:sp>
      <p:sp>
        <p:nvSpPr>
          <p:cNvPr id="231427" name="Rectangle 3"/>
          <p:cNvSpPr>
            <a:spLocks noGrp="1" noChangeArrowheads="1"/>
          </p:cNvSpPr>
          <p:nvPr>
            <p:ph type="body" idx="1"/>
          </p:nvPr>
        </p:nvSpPr>
        <p:spPr>
          <a:xfrm>
            <a:off x="933450" y="4413250"/>
            <a:ext cx="5138738" cy="4178300"/>
          </a:xfrm>
          <a:noFill/>
        </p:spPr>
        <p:txBody>
          <a:bodyPr lIns="93751" tIns="46877" rIns="93751" bIns="46877"/>
          <a:lstStyle/>
          <a:p>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1192213" y="703263"/>
            <a:ext cx="4627562" cy="3470275"/>
          </a:xfrm>
          <a:ln/>
        </p:spPr>
      </p:sp>
      <p:sp>
        <p:nvSpPr>
          <p:cNvPr id="118787" name="Rectangle 4"/>
          <p:cNvSpPr>
            <a:spLocks noGrp="1" noChangeArrowheads="1"/>
          </p:cNvSpPr>
          <p:nvPr>
            <p:ph type="body" idx="1"/>
          </p:nvPr>
        </p:nvSpPr>
        <p:spPr>
          <a:noFill/>
          <a:extLst>
            <a:ext uri="{91240B29-F687-4F45-9708-019B960494DF}">
              <a14:hiddenLine xmlns:a14="http://schemas.microsoft.com/office/drawing/2010/main" w="9525">
                <a:solidFill>
                  <a:schemeClr val="tx1"/>
                </a:solidFill>
                <a:miter lim="800000"/>
                <a:headEnd/>
                <a:tailEnd/>
              </a14:hiddenLine>
            </a:ext>
          </a:extLst>
        </p:spPr>
        <p:txBody>
          <a:bodyPr lIns="91850" tIns="45119" rIns="91850" bIns="45119"/>
          <a:lstStyle/>
          <a:p>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4"/>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4"/>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4"/>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4"/>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4"/>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4"/>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4"/>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4"/>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ln/>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ln/>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ln/>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ln/>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ln/>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1026"/>
          <p:cNvSpPr>
            <a:spLocks noGrp="1" noRot="1" noChangeAspect="1" noChangeArrowheads="1" noTextEdit="1"/>
          </p:cNvSpPr>
          <p:nvPr>
            <p:ph type="sldImg"/>
          </p:nvPr>
        </p:nvSpPr>
        <p:spPr>
          <a:xfrm>
            <a:off x="1189038" y="703263"/>
            <a:ext cx="4629150" cy="3471862"/>
          </a:xfrm>
          <a:ln/>
        </p:spPr>
      </p:sp>
      <p:sp>
        <p:nvSpPr>
          <p:cNvPr id="156675" name="Rectangle 1027"/>
          <p:cNvSpPr>
            <a:spLocks noGrp="1" noChangeArrowheads="1"/>
          </p:cNvSpPr>
          <p:nvPr>
            <p:ph type="body" idx="1"/>
          </p:nvPr>
        </p:nvSpPr>
        <p:spPr>
          <a:xfrm>
            <a:off x="933450" y="4413250"/>
            <a:ext cx="5138738" cy="4179888"/>
          </a:xfrm>
          <a:noFill/>
        </p:spPr>
        <p:txBody>
          <a:bodyPr/>
          <a:lstStyle/>
          <a:p>
            <a:endParaRPr lang="en-US" altLang="en-US" dirty="0"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xfrm>
            <a:off x="1189038" y="703263"/>
            <a:ext cx="4629150" cy="3471862"/>
          </a:xfrm>
          <a:ln/>
        </p:spPr>
      </p:sp>
      <p:pic>
        <p:nvPicPr>
          <p:cNvPr id="15769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38" y="4876800"/>
            <a:ext cx="6164262" cy="22875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xfrm>
            <a:off x="1189038" y="703263"/>
            <a:ext cx="4629150" cy="3471862"/>
          </a:xfrm>
          <a:ln/>
        </p:spPr>
      </p:sp>
      <p:pic>
        <p:nvPicPr>
          <p:cNvPr id="15872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8" y="5030788"/>
            <a:ext cx="5853112" cy="2000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xfrm>
            <a:off x="1189038" y="703263"/>
            <a:ext cx="4629150" cy="3471862"/>
          </a:xfrm>
          <a:ln/>
        </p:spPr>
      </p:sp>
      <p:pic>
        <p:nvPicPr>
          <p:cNvPr id="15974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513" y="4800600"/>
            <a:ext cx="5897562" cy="37830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1189038" y="703263"/>
            <a:ext cx="4629150" cy="3471862"/>
          </a:xfrm>
          <a:ln/>
        </p:spPr>
      </p:sp>
      <p:pic>
        <p:nvPicPr>
          <p:cNvPr id="16077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663" y="5030788"/>
            <a:ext cx="5429250" cy="1998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xfrm>
            <a:off x="1189038" y="703263"/>
            <a:ext cx="4629150" cy="3471862"/>
          </a:xfrm>
          <a:ln/>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xfrm>
            <a:off x="1189038" y="703263"/>
            <a:ext cx="4629150" cy="3471862"/>
          </a:xfrm>
          <a:ln/>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xfrm>
            <a:off x="1189038" y="703263"/>
            <a:ext cx="4629150" cy="3471862"/>
          </a:xfr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aseline="0">
                <a:latin typeface="Liberation Sans"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latin typeface="Liberation Sans"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288363896"/>
      </p:ext>
    </p:extLst>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aseline="0">
                <a:latin typeface="Liberation Sans" panose="020B0604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4626137"/>
      </p:ext>
    </p:extLst>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74638"/>
            <a:ext cx="2095500" cy="56689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74638"/>
            <a:ext cx="6134100" cy="5668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1901933"/>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382000" cy="4800600"/>
          </a:xfrm>
          <a:prstGeom prst="rect">
            <a:avLst/>
          </a:prstGeom>
        </p:spPr>
        <p:txBody>
          <a:bodyPr/>
          <a:lstStyle>
            <a:lvl1pPr>
              <a:defRPr>
                <a:latin typeface="Liberation Sans" panose="020B0604020202020204" pitchFamily="34" charset="0"/>
                <a:ea typeface="Liberation Sans" panose="020B0604020202020204" pitchFamily="34" charset="0"/>
                <a:cs typeface="Liberation Sans" panose="020B0604020202020204" pitchFamily="34" charset="0"/>
              </a:defRPr>
            </a:lvl1pPr>
            <a:lvl2pPr>
              <a:defRPr>
                <a:latin typeface="Liberation Sans" panose="020B0604020202020204" pitchFamily="34" charset="0"/>
                <a:ea typeface="Liberation Sans" panose="020B0604020202020204" pitchFamily="34" charset="0"/>
                <a:cs typeface="Liberation Sans" panose="020B0604020202020204" pitchFamily="34" charset="0"/>
              </a:defRPr>
            </a:lvl2pPr>
            <a:lvl3pPr>
              <a:defRPr>
                <a:latin typeface="Liberation Sans" panose="020B0604020202020204" pitchFamily="34" charset="0"/>
                <a:ea typeface="Liberation Sans" panose="020B0604020202020204" pitchFamily="34" charset="0"/>
                <a:cs typeface="Liberation Sans" panose="020B0604020202020204" pitchFamily="34" charset="0"/>
              </a:defRPr>
            </a:lvl3pPr>
            <a:lvl4pPr>
              <a:defRPr>
                <a:latin typeface="Liberation Sans" panose="020B0604020202020204" pitchFamily="34" charset="0"/>
                <a:ea typeface="Liberation Sans" panose="020B0604020202020204" pitchFamily="34" charset="0"/>
                <a:cs typeface="Liberation Sans" panose="020B0604020202020204" pitchFamily="34" charset="0"/>
              </a:defRPr>
            </a:lvl4pPr>
            <a:lvl5pPr>
              <a:defRPr>
                <a:latin typeface="Liberation Sans" panose="020B0604020202020204" pitchFamily="34" charset="0"/>
                <a:ea typeface="Liberation Sans" panose="020B0604020202020204" pitchFamily="34" charset="0"/>
                <a:cs typeface="Liberation Sans"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5258940"/>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Liberation Sans" panose="020B0604020202020204" pitchFamily="34" charset="0"/>
              </a:defRPr>
            </a:lvl1pPr>
            <a:lvl2pPr>
              <a:defRPr baseline="0">
                <a:latin typeface="Liberation Sans" panose="020B0604020202020204" pitchFamily="34" charset="0"/>
              </a:defRPr>
            </a:lvl2pPr>
            <a:lvl3pPr>
              <a:defRPr baseline="0">
                <a:latin typeface="Liberation Sans" panose="020B0604020202020204" pitchFamily="34" charset="0"/>
              </a:defRPr>
            </a:lvl3pPr>
            <a:lvl4pPr>
              <a:defRPr baseline="0">
                <a:latin typeface="Liberation Sans" panose="020B0604020202020204" pitchFamily="34" charset="0"/>
              </a:defRPr>
            </a:lvl4pPr>
            <a:lvl5pPr>
              <a:defRPr baseline="0">
                <a:latin typeface="Liberation Sans"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64898617"/>
      </p:ext>
    </p:extLst>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21451662"/>
      </p:ext>
    </p:extLst>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aseline="0">
                <a:latin typeface="Liberation Sans"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81000" y="1143000"/>
            <a:ext cx="4114800" cy="4800600"/>
          </a:xfrm>
        </p:spPr>
        <p:txBody>
          <a:bodyPr/>
          <a:lstStyle>
            <a:lvl1pPr>
              <a:defRPr sz="2800" baseline="0">
                <a:latin typeface="Liberation Sans" panose="020B0604020202020204" pitchFamily="34" charset="0"/>
              </a:defRPr>
            </a:lvl1pPr>
            <a:lvl2pPr>
              <a:defRPr sz="2400" baseline="0">
                <a:latin typeface="Liberation Sans" panose="020B0604020202020204" pitchFamily="34" charset="0"/>
              </a:defRPr>
            </a:lvl2pPr>
            <a:lvl3pPr>
              <a:defRPr sz="2000" baseline="0">
                <a:latin typeface="Liberation Sans" panose="020B0604020202020204" pitchFamily="34" charset="0"/>
              </a:defRPr>
            </a:lvl3pPr>
            <a:lvl4pPr>
              <a:defRPr sz="1800" baseline="0">
                <a:latin typeface="Liberation Sans" panose="020B0604020202020204" pitchFamily="34" charset="0"/>
              </a:defRPr>
            </a:lvl4pPr>
            <a:lvl5pPr>
              <a:defRPr sz="1800" baseline="0">
                <a:latin typeface="Liberation Sans"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43000"/>
            <a:ext cx="4114800" cy="4800600"/>
          </a:xfrm>
        </p:spPr>
        <p:txBody>
          <a:bodyPr/>
          <a:lstStyle>
            <a:lvl1pPr>
              <a:defRPr sz="2800" baseline="0">
                <a:latin typeface="Liberation Sans" panose="020B0604020202020204" pitchFamily="34" charset="0"/>
              </a:defRPr>
            </a:lvl1pPr>
            <a:lvl2pPr>
              <a:defRPr sz="2400" baseline="0">
                <a:latin typeface="Liberation Sans" panose="020B0604020202020204" pitchFamily="34" charset="0"/>
              </a:defRPr>
            </a:lvl2pPr>
            <a:lvl3pPr>
              <a:defRPr sz="2000" baseline="0">
                <a:latin typeface="Liberation Sans" panose="020B0604020202020204" pitchFamily="34" charset="0"/>
              </a:defRPr>
            </a:lvl3pPr>
            <a:lvl4pPr>
              <a:defRPr sz="1800" baseline="0">
                <a:latin typeface="Liberation Sans" panose="020B0604020202020204" pitchFamily="34" charset="0"/>
              </a:defRPr>
            </a:lvl4pPr>
            <a:lvl5pPr>
              <a:defRPr sz="1800" baseline="0">
                <a:latin typeface="Liberation Sans"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1660834"/>
      </p:ext>
    </p:extLst>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aseline="0">
                <a:latin typeface="Liberation Sans"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aseline="0">
                <a:latin typeface="Liberation Sans" panose="020B0604020202020204" pitchFamily="34" charset="0"/>
              </a:defRPr>
            </a:lvl1pPr>
            <a:lvl2pPr>
              <a:defRPr sz="2000" baseline="0">
                <a:latin typeface="Liberation Sans" panose="020B0604020202020204" pitchFamily="34" charset="0"/>
              </a:defRPr>
            </a:lvl2pPr>
            <a:lvl3pPr>
              <a:defRPr sz="1800" baseline="0">
                <a:latin typeface="Liberation Sans" panose="020B0604020202020204" pitchFamily="34" charset="0"/>
              </a:defRPr>
            </a:lvl3pPr>
            <a:lvl4pPr>
              <a:defRPr sz="1600" baseline="0">
                <a:latin typeface="Liberation Sans" panose="020B0604020202020204" pitchFamily="34" charset="0"/>
              </a:defRPr>
            </a:lvl4pPr>
            <a:lvl5pPr>
              <a:defRPr sz="1600" baseline="0">
                <a:latin typeface="Liberation Sans"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aseline="0">
                <a:latin typeface="Liberation Sans" panose="020B0604020202020204" pitchFamily="34" charset="0"/>
              </a:defRPr>
            </a:lvl1pPr>
            <a:lvl2pPr>
              <a:defRPr sz="2000" baseline="0">
                <a:latin typeface="Liberation Sans" panose="020B0604020202020204" pitchFamily="34" charset="0"/>
              </a:defRPr>
            </a:lvl2pPr>
            <a:lvl3pPr>
              <a:defRPr sz="1800" baseline="0">
                <a:latin typeface="Liberation Sans" panose="020B0604020202020204" pitchFamily="34" charset="0"/>
              </a:defRPr>
            </a:lvl3pPr>
            <a:lvl4pPr>
              <a:defRPr sz="1600" baseline="0">
                <a:latin typeface="Liberation Sans" panose="020B0604020202020204" pitchFamily="34" charset="0"/>
              </a:defRPr>
            </a:lvl4pPr>
            <a:lvl5pPr>
              <a:defRPr sz="1600" baseline="0">
                <a:latin typeface="Liberation Sans"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10365553"/>
      </p:ext>
    </p:extLst>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aseline="0">
                <a:latin typeface="Liberation Sans"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44009747"/>
      </p:ext>
    </p:extLst>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814741"/>
      </p:ext>
    </p:extLst>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baseline="0">
                <a:latin typeface="Liberation Sans" panose="020B0604020202020204" pitchFamily="34" charset="0"/>
              </a:defRPr>
            </a:lvl1pPr>
            <a:lvl2pPr>
              <a:defRPr sz="2800" baseline="0">
                <a:latin typeface="Liberation Sans" panose="020B0604020202020204" pitchFamily="34" charset="0"/>
              </a:defRPr>
            </a:lvl2pPr>
            <a:lvl3pPr>
              <a:defRPr sz="2400" baseline="0">
                <a:latin typeface="Liberation Sans" panose="020B0604020202020204" pitchFamily="34" charset="0"/>
              </a:defRPr>
            </a:lvl3pPr>
            <a:lvl4pPr>
              <a:defRPr sz="2000" baseline="0">
                <a:latin typeface="Liberation Sans" panose="020B0604020202020204" pitchFamily="34" charset="0"/>
              </a:defRPr>
            </a:lvl4pPr>
            <a:lvl5pPr>
              <a:defRPr sz="2000" baseline="0">
                <a:latin typeface="Liberation Sans" panose="020B0604020202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6656136"/>
      </p:ext>
    </p:extLst>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52609625"/>
      </p:ext>
    </p:extLst>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Rectangle 14"/>
          <p:cNvSpPr>
            <a:spLocks noGrp="1" noChangeArrowheads="1"/>
          </p:cNvSpPr>
          <p:nvPr>
            <p:ph type="body" idx="1"/>
          </p:nvPr>
        </p:nvSpPr>
        <p:spPr bwMode="auto">
          <a:xfrm>
            <a:off x="381000" y="1143000"/>
            <a:ext cx="8382000" cy="4800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Text Box 16"/>
          <p:cNvSpPr txBox="1">
            <a:spLocks noChangeArrowheads="1"/>
          </p:cNvSpPr>
          <p:nvPr/>
        </p:nvSpPr>
        <p:spPr bwMode="auto">
          <a:xfrm>
            <a:off x="76200" y="6477000"/>
            <a:ext cx="76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defRPr/>
            </a:pPr>
            <a:r>
              <a:rPr lang="en-US" sz="1200" dirty="0" smtClean="0">
                <a:solidFill>
                  <a:schemeClr val="tx1"/>
                </a:solidFill>
                <a:latin typeface="Arial" charset="0"/>
              </a:rPr>
              <a:t>18-</a:t>
            </a:r>
            <a:fld id="{AD3154AF-993F-4A9A-90C8-1B39A2EABB58}" type="slidenum">
              <a:rPr lang="en-US" sz="1200" smtClean="0">
                <a:solidFill>
                  <a:schemeClr val="tx1"/>
                </a:solidFill>
                <a:latin typeface="Arial" charset="0"/>
              </a:rPr>
              <a:pPr>
                <a:spcBef>
                  <a:spcPct val="50000"/>
                </a:spcBef>
                <a:defRPr/>
              </a:pPr>
              <a:t>‹#›</a:t>
            </a:fld>
            <a:endParaRPr lang="en-US" sz="1200" dirty="0" smtClean="0">
              <a:solidFill>
                <a:schemeClr val="tx1"/>
              </a:solidFill>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dir="r"/>
  </p:transition>
  <p:txStyles>
    <p:title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3.emf"/><Relationship Id="rId4" Type="http://schemas.openxmlformats.org/officeDocument/2006/relationships/package" Target="../embeddings/Microsoft_Excel_Worksheet1.xlsx"/></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4.emf"/><Relationship Id="rId4" Type="http://schemas.openxmlformats.org/officeDocument/2006/relationships/oleObject" Target="../embeddings/Microsoft_Excel_97-2003_Worksheet1.xls"/></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5.emf"/><Relationship Id="rId4" Type="http://schemas.openxmlformats.org/officeDocument/2006/relationships/oleObject" Target="../embeddings/Microsoft_Excel_97-2003_Worksheet2.xls"/></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6.emf"/><Relationship Id="rId4" Type="http://schemas.openxmlformats.org/officeDocument/2006/relationships/oleObject" Target="../embeddings/Microsoft_Excel_97-2003_Worksheet3.xls"/></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7.emf"/><Relationship Id="rId4" Type="http://schemas.openxmlformats.org/officeDocument/2006/relationships/oleObject" Target="../embeddings/Microsoft_Excel_97-2003_Worksheet4.xls"/></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8.emf"/><Relationship Id="rId4" Type="http://schemas.openxmlformats.org/officeDocument/2006/relationships/oleObject" Target="../embeddings/Microsoft_Excel_97-2003_Worksheet5.xls"/></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9.emf"/><Relationship Id="rId4" Type="http://schemas.openxmlformats.org/officeDocument/2006/relationships/package" Target="../embeddings/Microsoft_Excel_Worksheet2.xlsx"/></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40.emf"/><Relationship Id="rId4" Type="http://schemas.openxmlformats.org/officeDocument/2006/relationships/oleObject" Target="../embeddings/Microsoft_Excel_97-2003_Worksheet6.xls"/></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41.emf"/><Relationship Id="rId4" Type="http://schemas.openxmlformats.org/officeDocument/2006/relationships/oleObject" Target="../embeddings/Microsoft_Excel_97-2003_Worksheet7.xls"/></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42.emf"/><Relationship Id="rId4" Type="http://schemas.openxmlformats.org/officeDocument/2006/relationships/package" Target="../embeddings/Microsoft_Excel_Worksheet3.xlsx"/></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43.emf"/><Relationship Id="rId4" Type="http://schemas.openxmlformats.org/officeDocument/2006/relationships/oleObject" Target="../embeddings/Microsoft_Excel_97-2003_Worksheet8.xls"/></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44.emf"/><Relationship Id="rId4" Type="http://schemas.openxmlformats.org/officeDocument/2006/relationships/oleObject" Target="../embeddings/Microsoft_Excel_97-2003_Worksheet9.xls"/></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45.emf"/><Relationship Id="rId4" Type="http://schemas.openxmlformats.org/officeDocument/2006/relationships/oleObject" Target="../embeddings/Microsoft_Excel_97-2003_Worksheet10.xls"/></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6.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9.png"/></Relationships>
</file>

<file path=ppt/slides/_rels/slide9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1.png"/></Relationships>
</file>

<file path=ppt/slides/_rels/slide9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5.png"/></Relationships>
</file>

<file path=ppt/slides/_rels/slide9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0"/>
            <a:ext cx="1443038"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1697038"/>
            <a:ext cx="1447800"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2" name="Text Box 5"/>
          <p:cNvSpPr txBox="1">
            <a:spLocks noChangeArrowheads="1"/>
          </p:cNvSpPr>
          <p:nvPr/>
        </p:nvSpPr>
        <p:spPr bwMode="auto">
          <a:xfrm>
            <a:off x="2209800" y="5867400"/>
            <a:ext cx="44958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defRPr/>
            </a:pPr>
            <a:r>
              <a:rPr lang="en-US" sz="1400" dirty="0" smtClean="0">
                <a:effectLst>
                  <a:outerShdw blurRad="38100" dist="38100" dir="2700000" algn="tl">
                    <a:srgbClr val="000000">
                      <a:alpha val="43137"/>
                    </a:srgbClr>
                  </a:outerShdw>
                </a:effectLst>
                <a:latin typeface="Arial" charset="0"/>
              </a:rPr>
              <a:t>Prepared by </a:t>
            </a:r>
          </a:p>
          <a:p>
            <a:pPr>
              <a:defRPr/>
            </a:pPr>
            <a:r>
              <a:rPr lang="en-US" sz="1400" dirty="0" smtClean="0">
                <a:effectLst>
                  <a:outerShdw blurRad="38100" dist="38100" dir="2700000" algn="tl">
                    <a:srgbClr val="000000">
                      <a:alpha val="43137"/>
                    </a:srgbClr>
                  </a:outerShdw>
                </a:effectLst>
                <a:latin typeface="Arial" charset="0"/>
              </a:rPr>
              <a:t>Coby Harmon </a:t>
            </a:r>
          </a:p>
          <a:p>
            <a:pPr>
              <a:defRPr/>
            </a:pPr>
            <a:r>
              <a:rPr lang="en-US" sz="1400" dirty="0" smtClean="0">
                <a:effectLst>
                  <a:outerShdw blurRad="38100" dist="38100" dir="2700000" algn="tl">
                    <a:srgbClr val="000000">
                      <a:alpha val="43137"/>
                    </a:srgbClr>
                  </a:outerShdw>
                </a:effectLst>
                <a:latin typeface="Arial" charset="0"/>
              </a:rPr>
              <a:t>University of California, Santa Barbara</a:t>
            </a:r>
          </a:p>
        </p:txBody>
      </p:sp>
      <p:sp>
        <p:nvSpPr>
          <p:cNvPr id="2053" name="Text Box 6"/>
          <p:cNvSpPr txBox="1">
            <a:spLocks noChangeArrowheads="1"/>
          </p:cNvSpPr>
          <p:nvPr/>
        </p:nvSpPr>
        <p:spPr bwMode="auto">
          <a:xfrm>
            <a:off x="152400" y="1568450"/>
            <a:ext cx="3581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defRPr/>
            </a:pPr>
            <a:r>
              <a:rPr lang="en-US" sz="4800" dirty="0" smtClean="0">
                <a:solidFill>
                  <a:schemeClr val="bg1"/>
                </a:solidFill>
                <a:effectLst>
                  <a:outerShdw blurRad="38100" dist="38100" dir="2700000" algn="tl">
                    <a:srgbClr val="000000">
                      <a:alpha val="43137"/>
                    </a:srgbClr>
                  </a:outerShdw>
                </a:effectLst>
                <a:latin typeface="Arial" charset="0"/>
              </a:rPr>
              <a:t>Intermediate Accounting</a:t>
            </a:r>
          </a:p>
        </p:txBody>
      </p:sp>
      <p:pic>
        <p:nvPicPr>
          <p:cNvPr id="205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0"/>
            <a:ext cx="1443038"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5" name="Text Box 10"/>
          <p:cNvSpPr txBox="1">
            <a:spLocks noChangeArrowheads="1"/>
          </p:cNvSpPr>
          <p:nvPr/>
        </p:nvSpPr>
        <p:spPr bwMode="auto">
          <a:xfrm>
            <a:off x="2514600" y="1600200"/>
            <a:ext cx="41148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defRPr/>
            </a:pPr>
            <a:r>
              <a:rPr lang="en-US" sz="5400" dirty="0" smtClean="0">
                <a:effectLst>
                  <a:outerShdw blurRad="38100" dist="38100" dir="2700000" algn="tl">
                    <a:srgbClr val="000000">
                      <a:alpha val="43137"/>
                    </a:srgbClr>
                  </a:outerShdw>
                </a:effectLst>
                <a:latin typeface="Arial" charset="0"/>
              </a:rPr>
              <a:t>Intermediate Accounting</a:t>
            </a:r>
          </a:p>
        </p:txBody>
      </p:sp>
      <p:pic>
        <p:nvPicPr>
          <p:cNvPr id="2056"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715000"/>
            <a:ext cx="4800600" cy="1143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2"/>
          <p:cNvSpPr txBox="1">
            <a:spLocks noChangeArrowheads="1"/>
          </p:cNvSpPr>
          <p:nvPr/>
        </p:nvSpPr>
        <p:spPr bwMode="auto">
          <a:xfrm>
            <a:off x="762000" y="5718175"/>
            <a:ext cx="44958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nSpc>
                <a:spcPct val="105000"/>
              </a:lnSpc>
              <a:defRPr/>
            </a:pPr>
            <a:r>
              <a:rPr lang="en-US" sz="1400" dirty="0" smtClean="0">
                <a:effectLst>
                  <a:outerShdw blurRad="38100" dist="38100" dir="2700000" algn="tl">
                    <a:srgbClr val="000000">
                      <a:alpha val="43137"/>
                    </a:srgbClr>
                  </a:outerShdw>
                </a:effectLst>
                <a:latin typeface="Arial" charset="0"/>
              </a:rPr>
              <a:t>Prepared by </a:t>
            </a:r>
          </a:p>
          <a:p>
            <a:pPr>
              <a:lnSpc>
                <a:spcPct val="105000"/>
              </a:lnSpc>
              <a:defRPr/>
            </a:pPr>
            <a:r>
              <a:rPr lang="en-US" sz="1400" dirty="0" smtClean="0">
                <a:effectLst>
                  <a:outerShdw blurRad="38100" dist="38100" dir="2700000" algn="tl">
                    <a:srgbClr val="000000">
                      <a:alpha val="43137"/>
                    </a:srgbClr>
                  </a:outerShdw>
                </a:effectLst>
                <a:latin typeface="Arial" charset="0"/>
              </a:rPr>
              <a:t>Coby Harmon </a:t>
            </a:r>
          </a:p>
          <a:p>
            <a:pPr>
              <a:lnSpc>
                <a:spcPct val="105000"/>
              </a:lnSpc>
              <a:defRPr/>
            </a:pPr>
            <a:r>
              <a:rPr lang="en-US" sz="1400" dirty="0" smtClean="0">
                <a:effectLst>
                  <a:outerShdw blurRad="38100" dist="38100" dir="2700000" algn="tl">
                    <a:srgbClr val="000000">
                      <a:alpha val="43137"/>
                    </a:srgbClr>
                  </a:outerShdw>
                </a:effectLst>
                <a:latin typeface="Arial" charset="0"/>
              </a:rPr>
              <a:t>University of California, Santa Barbara</a:t>
            </a:r>
          </a:p>
          <a:p>
            <a:pPr>
              <a:lnSpc>
                <a:spcPct val="105000"/>
              </a:lnSpc>
              <a:defRPr/>
            </a:pPr>
            <a:r>
              <a:rPr lang="en-US" sz="1400" dirty="0" smtClean="0">
                <a:effectLst>
                  <a:outerShdw blurRad="38100" dist="38100" dir="2700000" algn="tl">
                    <a:srgbClr val="000000">
                      <a:alpha val="43137"/>
                    </a:srgbClr>
                  </a:outerShdw>
                </a:effectLst>
                <a:latin typeface="Arial" charset="0"/>
              </a:rPr>
              <a:t>Westmont College</a:t>
            </a:r>
          </a:p>
        </p:txBody>
      </p:sp>
      <p:pic>
        <p:nvPicPr>
          <p:cNvPr id="2058"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8" y="-76200"/>
            <a:ext cx="9172576" cy="6905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9" name="Text Box 15"/>
          <p:cNvSpPr txBox="1">
            <a:spLocks noChangeArrowheads="1"/>
          </p:cNvSpPr>
          <p:nvPr/>
        </p:nvSpPr>
        <p:spPr bwMode="auto">
          <a:xfrm>
            <a:off x="1384300" y="1143000"/>
            <a:ext cx="3111500" cy="12747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r>
              <a:rPr lang="en-US" altLang="en-US" sz="3100" dirty="0">
                <a:latin typeface="Liberation Sans" panose="020B0604020202020204" pitchFamily="34" charset="0"/>
                <a:ea typeface="Liberation Sans" panose="020B0604020202020204" pitchFamily="34" charset="0"/>
                <a:cs typeface="Liberation Sans" panose="020B0604020202020204" pitchFamily="34" charset="0"/>
              </a:rPr>
              <a:t>INTERMEDIATE</a:t>
            </a:r>
          </a:p>
          <a:p>
            <a:pPr>
              <a:spcBef>
                <a:spcPct val="50000"/>
              </a:spcBef>
            </a:pPr>
            <a:r>
              <a:rPr lang="en-US" altLang="en-US" sz="3100" dirty="0">
                <a:latin typeface="Liberation Sans" panose="020B0604020202020204" pitchFamily="34" charset="0"/>
                <a:ea typeface="Liberation Sans" panose="020B0604020202020204" pitchFamily="34" charset="0"/>
                <a:cs typeface="Liberation Sans" panose="020B0604020202020204" pitchFamily="34" charset="0"/>
              </a:rPr>
              <a:t>ACCOUNTING</a:t>
            </a:r>
          </a:p>
        </p:txBody>
      </p:sp>
      <p:sp>
        <p:nvSpPr>
          <p:cNvPr id="2060" name="Text Box 17"/>
          <p:cNvSpPr txBox="1">
            <a:spLocks noChangeArrowheads="1"/>
          </p:cNvSpPr>
          <p:nvPr/>
        </p:nvSpPr>
        <p:spPr bwMode="auto">
          <a:xfrm>
            <a:off x="1381125" y="1595438"/>
            <a:ext cx="3128963" cy="3317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nSpc>
                <a:spcPct val="130000"/>
              </a:lnSpc>
            </a:pPr>
            <a:r>
              <a:rPr lang="en-US" altLang="en-US" sz="1200" dirty="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rPr>
              <a:t>F  I  F  T  E  E  N  T  H      E  D  I  T  I  O  N</a:t>
            </a:r>
          </a:p>
        </p:txBody>
      </p:sp>
      <p:sp>
        <p:nvSpPr>
          <p:cNvPr id="1378322" name="Line 18"/>
          <p:cNvSpPr>
            <a:spLocks noChangeShapeType="1"/>
          </p:cNvSpPr>
          <p:nvPr/>
        </p:nvSpPr>
        <p:spPr bwMode="auto">
          <a:xfrm>
            <a:off x="1485900" y="1655763"/>
            <a:ext cx="2895600" cy="0"/>
          </a:xfrm>
          <a:prstGeom prst="line">
            <a:avLst/>
          </a:prstGeom>
          <a:noFill/>
          <a:ln w="12700" cap="sq">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378323" name="Line 19"/>
          <p:cNvSpPr>
            <a:spLocks noChangeShapeType="1"/>
          </p:cNvSpPr>
          <p:nvPr/>
        </p:nvSpPr>
        <p:spPr bwMode="auto">
          <a:xfrm>
            <a:off x="1485900" y="1893888"/>
            <a:ext cx="2895600" cy="0"/>
          </a:xfrm>
          <a:prstGeom prst="line">
            <a:avLst/>
          </a:prstGeom>
          <a:noFill/>
          <a:ln w="12700" cap="sq">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2063" name="Text Box 21"/>
          <p:cNvSpPr txBox="1">
            <a:spLocks noChangeArrowheads="1"/>
          </p:cNvSpPr>
          <p:nvPr/>
        </p:nvSpPr>
        <p:spPr bwMode="auto">
          <a:xfrm>
            <a:off x="609600" y="5486400"/>
            <a:ext cx="3581400" cy="985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
              </a:spcBef>
            </a:pPr>
            <a:r>
              <a:rPr lang="en-US" altLang="en-US" sz="1400" dirty="0">
                <a:latin typeface="Liberation Sans" panose="020B0604020202020204" pitchFamily="34" charset="0"/>
                <a:ea typeface="Liberation Sans" panose="020B0604020202020204" pitchFamily="34" charset="0"/>
                <a:cs typeface="Liberation Sans" panose="020B0604020202020204" pitchFamily="34" charset="0"/>
              </a:rPr>
              <a:t>Prepared by</a:t>
            </a:r>
          </a:p>
          <a:p>
            <a:pPr>
              <a:spcBef>
                <a:spcPct val="5000"/>
              </a:spcBef>
            </a:pPr>
            <a:r>
              <a:rPr lang="en-US" altLang="en-US" sz="1400" dirty="0">
                <a:latin typeface="Liberation Sans" panose="020B0604020202020204" pitchFamily="34" charset="0"/>
                <a:ea typeface="Liberation Sans" panose="020B0604020202020204" pitchFamily="34" charset="0"/>
                <a:cs typeface="Liberation Sans" panose="020B0604020202020204" pitchFamily="34" charset="0"/>
              </a:rPr>
              <a:t>Coby Harmon</a:t>
            </a:r>
          </a:p>
          <a:p>
            <a:pPr>
              <a:spcBef>
                <a:spcPct val="5000"/>
              </a:spcBef>
            </a:pPr>
            <a:r>
              <a:rPr lang="en-US" altLang="en-US" sz="1400" dirty="0">
                <a:latin typeface="Liberation Sans" panose="020B0604020202020204" pitchFamily="34" charset="0"/>
                <a:ea typeface="Liberation Sans" panose="020B0604020202020204" pitchFamily="34" charset="0"/>
                <a:cs typeface="Liberation Sans" panose="020B0604020202020204" pitchFamily="34" charset="0"/>
              </a:rPr>
              <a:t>University of California, Santa Barbara</a:t>
            </a:r>
          </a:p>
          <a:p>
            <a:pPr>
              <a:spcBef>
                <a:spcPct val="5000"/>
              </a:spcBef>
            </a:pPr>
            <a:r>
              <a:rPr lang="en-US" altLang="en-US" sz="1400" dirty="0">
                <a:latin typeface="Liberation Sans" panose="020B0604020202020204" pitchFamily="34" charset="0"/>
                <a:ea typeface="Liberation Sans" panose="020B0604020202020204" pitchFamily="34" charset="0"/>
                <a:cs typeface="Liberation Sans" panose="020B0604020202020204" pitchFamily="34" charset="0"/>
              </a:rPr>
              <a:t>Westmont College</a:t>
            </a:r>
          </a:p>
        </p:txBody>
      </p:sp>
      <p:sp>
        <p:nvSpPr>
          <p:cNvPr id="2064" name="Rectangle 24"/>
          <p:cNvSpPr>
            <a:spLocks noChangeArrowheads="1"/>
          </p:cNvSpPr>
          <p:nvPr/>
        </p:nvSpPr>
        <p:spPr bwMode="auto">
          <a:xfrm>
            <a:off x="7086600" y="-76200"/>
            <a:ext cx="1447800" cy="1600200"/>
          </a:xfrm>
          <a:prstGeom prst="rect">
            <a:avLst/>
          </a:prstGeom>
          <a:solidFill>
            <a:srgbClr val="DE3500"/>
          </a:solidFill>
          <a:ln>
            <a:noFill/>
          </a:ln>
          <a:effectLst/>
          <a:extLs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p>
            <a:pPr>
              <a:defRPr/>
            </a:pPr>
            <a:r>
              <a:rPr lang="en-US" sz="2500" b="0" dirty="0">
                <a:solidFill>
                  <a:schemeClr val="bg1"/>
                </a:solidFill>
                <a:effectLst>
                  <a:outerShdw blurRad="38100" dist="38100" dir="2700000" algn="tl">
                    <a:srgbClr val="000000">
                      <a:alpha val="43137"/>
                    </a:srgbClr>
                  </a:outerShdw>
                </a:effectLst>
                <a:latin typeface="Arial" charset="0"/>
              </a:rPr>
              <a:t>ki</a:t>
            </a:r>
            <a:r>
              <a:rPr lang="en-US" sz="2500" b="0" dirty="0">
                <a:solidFill>
                  <a:srgbClr val="FFCC00"/>
                </a:solidFill>
                <a:effectLst>
                  <a:outerShdw blurRad="38100" dist="38100" dir="2700000" algn="tl">
                    <a:srgbClr val="000000">
                      <a:alpha val="43137"/>
                    </a:srgbClr>
                  </a:outerShdw>
                </a:effectLst>
                <a:latin typeface="Arial" charset="0"/>
              </a:rPr>
              <a:t>e</a:t>
            </a:r>
            <a:r>
              <a:rPr lang="en-US" sz="2500" b="0" dirty="0">
                <a:solidFill>
                  <a:schemeClr val="bg1"/>
                </a:solidFill>
                <a:effectLst>
                  <a:outerShdw blurRad="38100" dist="38100" dir="2700000" algn="tl">
                    <a:srgbClr val="000000">
                      <a:alpha val="43137"/>
                    </a:srgbClr>
                  </a:outerShdw>
                </a:effectLst>
                <a:latin typeface="Arial" charset="0"/>
              </a:rPr>
              <a:t>so</a:t>
            </a:r>
          </a:p>
          <a:p>
            <a:pPr>
              <a:defRPr/>
            </a:pPr>
            <a:r>
              <a:rPr lang="en-US" sz="2500" b="0" dirty="0">
                <a:solidFill>
                  <a:schemeClr val="bg1"/>
                </a:solidFill>
                <a:effectLst>
                  <a:outerShdw blurRad="38100" dist="38100" dir="2700000" algn="tl">
                    <a:srgbClr val="000000">
                      <a:alpha val="43137"/>
                    </a:srgbClr>
                  </a:outerShdw>
                </a:effectLst>
                <a:latin typeface="Arial" charset="0"/>
              </a:rPr>
              <a:t>w</a:t>
            </a:r>
            <a:r>
              <a:rPr lang="en-US" sz="2500" b="0" dirty="0">
                <a:solidFill>
                  <a:srgbClr val="FFCC00"/>
                </a:solidFill>
                <a:effectLst>
                  <a:outerShdw blurRad="38100" dist="38100" dir="2700000" algn="tl">
                    <a:srgbClr val="000000">
                      <a:alpha val="43137"/>
                    </a:srgbClr>
                  </a:outerShdw>
                </a:effectLst>
                <a:latin typeface="Arial" charset="0"/>
              </a:rPr>
              <a:t>e</a:t>
            </a:r>
            <a:r>
              <a:rPr lang="en-US" sz="2500" b="0" dirty="0">
                <a:solidFill>
                  <a:schemeClr val="bg1"/>
                </a:solidFill>
                <a:effectLst>
                  <a:outerShdw blurRad="38100" dist="38100" dir="2700000" algn="tl">
                    <a:srgbClr val="000000">
                      <a:alpha val="43137"/>
                    </a:srgbClr>
                  </a:outerShdw>
                </a:effectLst>
                <a:latin typeface="Arial" charset="0"/>
              </a:rPr>
              <a:t>ygandt</a:t>
            </a:r>
          </a:p>
          <a:p>
            <a:pPr>
              <a:defRPr/>
            </a:pPr>
            <a:r>
              <a:rPr lang="en-US" sz="2500" b="0" dirty="0">
                <a:solidFill>
                  <a:schemeClr val="bg1"/>
                </a:solidFill>
                <a:effectLst>
                  <a:outerShdw blurRad="38100" dist="38100" dir="2700000" algn="tl">
                    <a:srgbClr val="000000">
                      <a:alpha val="43137"/>
                    </a:srgbClr>
                  </a:outerShdw>
                </a:effectLst>
                <a:latin typeface="Arial" charset="0"/>
              </a:rPr>
              <a:t>warfi</a:t>
            </a:r>
            <a:r>
              <a:rPr lang="en-US" sz="2500" b="0" dirty="0">
                <a:solidFill>
                  <a:srgbClr val="FFCC00"/>
                </a:solidFill>
                <a:effectLst>
                  <a:outerShdw blurRad="38100" dist="38100" dir="2700000" algn="tl">
                    <a:srgbClr val="000000">
                      <a:alpha val="43137"/>
                    </a:srgbClr>
                  </a:outerShdw>
                </a:effectLst>
                <a:latin typeface="Arial" charset="0"/>
              </a:rPr>
              <a:t>e</a:t>
            </a:r>
            <a:r>
              <a:rPr lang="en-US" sz="2500" b="0" dirty="0">
                <a:solidFill>
                  <a:schemeClr val="bg1"/>
                </a:solidFill>
                <a:effectLst>
                  <a:outerShdw blurRad="38100" dist="38100" dir="2700000" algn="tl">
                    <a:srgbClr val="000000">
                      <a:alpha val="43137"/>
                    </a:srgbClr>
                  </a:outerShdw>
                </a:effectLst>
                <a:latin typeface="Arial" charset="0"/>
              </a:rPr>
              <a:t>ld</a:t>
            </a:r>
          </a:p>
        </p:txBody>
      </p:sp>
      <p:sp>
        <p:nvSpPr>
          <p:cNvPr id="2065" name="Rectangle 25"/>
          <p:cNvSpPr>
            <a:spLocks noChangeArrowheads="1"/>
          </p:cNvSpPr>
          <p:nvPr/>
        </p:nvSpPr>
        <p:spPr bwMode="auto">
          <a:xfrm>
            <a:off x="7086600" y="1447800"/>
            <a:ext cx="1447800" cy="304800"/>
          </a:xfrm>
          <a:prstGeom prst="rect">
            <a:avLst/>
          </a:prstGeom>
          <a:solidFill>
            <a:schemeClr val="tx1"/>
          </a:solidFill>
          <a:ln>
            <a:noFill/>
          </a:ln>
          <a:effectLst/>
          <a:extLs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p>
            <a:pPr>
              <a:defRPr/>
            </a:pPr>
            <a:r>
              <a:rPr lang="en-US" sz="1200" dirty="0">
                <a:solidFill>
                  <a:srgbClr val="FFCC00"/>
                </a:solidFill>
                <a:effectLst>
                  <a:outerShdw blurRad="38100" dist="38100" dir="2700000" algn="tl">
                    <a:srgbClr val="000000">
                      <a:alpha val="43137"/>
                    </a:srgbClr>
                  </a:outerShdw>
                </a:effectLst>
                <a:latin typeface="Arial" charset="0"/>
              </a:rPr>
              <a:t>team for success</a:t>
            </a:r>
          </a:p>
        </p:txBody>
      </p:sp>
      <p:sp>
        <p:nvSpPr>
          <p:cNvPr id="1378330" name="Line 26"/>
          <p:cNvSpPr>
            <a:spLocks noChangeShapeType="1"/>
          </p:cNvSpPr>
          <p:nvPr/>
        </p:nvSpPr>
        <p:spPr bwMode="auto">
          <a:xfrm>
            <a:off x="7086600" y="1447800"/>
            <a:ext cx="1447800" cy="0"/>
          </a:xfrm>
          <a:prstGeom prst="line">
            <a:avLst/>
          </a:prstGeom>
          <a:noFill/>
          <a:ln w="38100" cap="sq">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2" name="TextBox 1"/>
          <p:cNvSpPr txBox="1"/>
          <p:nvPr/>
        </p:nvSpPr>
        <p:spPr>
          <a:xfrm>
            <a:off x="762000" y="4343400"/>
            <a:ext cx="2743200" cy="923330"/>
          </a:xfrm>
          <a:prstGeom prst="rect">
            <a:avLst/>
          </a:prstGeom>
          <a:noFill/>
        </p:spPr>
        <p:txBody>
          <a:bodyPr wrap="square" rtlCol="0">
            <a:spAutoFit/>
          </a:bodyPr>
          <a:lstStyle/>
          <a:p>
            <a:r>
              <a:rPr lang="en-US" dirty="0" smtClean="0">
                <a:latin typeface="Liberation Sans" panose="020B0604020202020204" pitchFamily="34" charset="0"/>
                <a:ea typeface="Liberation Sans" panose="020B0604020202020204" pitchFamily="34" charset="0"/>
                <a:cs typeface="Liberation Sans" panose="020B0604020202020204" pitchFamily="34" charset="0"/>
              </a:rPr>
              <a:t>2014 FASB Update</a:t>
            </a:r>
          </a:p>
          <a:p>
            <a:r>
              <a:rPr lang="en-US" dirty="0" smtClean="0">
                <a:latin typeface="Liberation Sans" panose="020B0604020202020204" pitchFamily="34" charset="0"/>
                <a:ea typeface="Liberation Sans" panose="020B0604020202020204" pitchFamily="34" charset="0"/>
                <a:cs typeface="Liberation Sans" panose="020B0604020202020204" pitchFamily="34" charset="0"/>
              </a:rPr>
              <a:t>Chapter 18</a:t>
            </a:r>
          </a:p>
          <a:p>
            <a:r>
              <a:rPr lang="en-US" dirty="0" smtClean="0">
                <a:latin typeface="Liberation Sans" panose="020B0604020202020204" pitchFamily="34" charset="0"/>
                <a:ea typeface="Liberation Sans" panose="020B0604020202020204" pitchFamily="34" charset="0"/>
                <a:cs typeface="Liberation Sans" panose="020B0604020202020204" pitchFamily="34" charset="0"/>
              </a:rPr>
              <a:t>Revenue Recognition</a:t>
            </a:r>
            <a:endParaRPr lang="en-US" dirty="0">
              <a:latin typeface="Liberation Sans" panose="020B0604020202020204" pitchFamily="34" charset="0"/>
              <a:ea typeface="Liberation Sans" panose="020B0604020202020204" pitchFamily="34" charset="0"/>
              <a:cs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6149"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2</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0" name="Rectangle 4"/>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The Five-Step Process</a:t>
            </a:r>
          </a:p>
        </p:txBody>
      </p:sp>
      <p:sp>
        <p:nvSpPr>
          <p:cNvPr id="11" name="Rectangle 10"/>
          <p:cNvSpPr/>
          <p:nvPr/>
        </p:nvSpPr>
        <p:spPr bwMode="auto">
          <a:xfrm>
            <a:off x="3429000" y="1981200"/>
            <a:ext cx="5334000" cy="1600200"/>
          </a:xfrm>
          <a:prstGeom prst="rect">
            <a:avLst/>
          </a:prstGeom>
          <a:solidFill>
            <a:schemeClr val="bg1"/>
          </a:solidFill>
          <a:ln>
            <a:solidFill>
              <a:schemeClr val="tx1"/>
            </a:solidFill>
          </a:ln>
          <a:effectLst>
            <a:innerShdw blurRad="114300">
              <a:prstClr val="black"/>
            </a:innerShdw>
          </a:effectLst>
          <a:ex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0" rIns="91440" bIns="45720" anchor="ctr" anchorCtr="0"/>
          <a:lstStyle/>
          <a:p>
            <a:r>
              <a:rPr lang="en-US" b="0" dirty="0">
                <a:solidFill>
                  <a:schemeClr val="tx1"/>
                </a:solidFill>
                <a:latin typeface="Liberation Sans" panose="020B0604020202020204" pitchFamily="34" charset="0"/>
              </a:rPr>
              <a:t>Boeing recognizes revenue of $100 million for the</a:t>
            </a:r>
          </a:p>
          <a:p>
            <a:r>
              <a:rPr lang="en-US" b="0" dirty="0">
                <a:solidFill>
                  <a:schemeClr val="tx1"/>
                </a:solidFill>
                <a:latin typeface="Liberation Sans" panose="020B0604020202020204" pitchFamily="34" charset="0"/>
              </a:rPr>
              <a:t>sale of the airplanes to Delta when it satisfies its</a:t>
            </a:r>
          </a:p>
          <a:p>
            <a:r>
              <a:rPr lang="en-US" b="0" dirty="0">
                <a:solidFill>
                  <a:schemeClr val="tx1"/>
                </a:solidFill>
                <a:latin typeface="Liberation Sans" panose="020B0604020202020204" pitchFamily="34" charset="0"/>
              </a:rPr>
              <a:t>performance obligation—the delivery of the</a:t>
            </a:r>
          </a:p>
          <a:p>
            <a:r>
              <a:rPr lang="en-US" b="0" dirty="0">
                <a:solidFill>
                  <a:schemeClr val="tx1"/>
                </a:solidFill>
                <a:latin typeface="Liberation Sans" panose="020B0604020202020204" pitchFamily="34" charset="0"/>
              </a:rPr>
              <a:t>airplanes to Delta.</a:t>
            </a:r>
          </a:p>
        </p:txBody>
      </p:sp>
      <p:sp>
        <p:nvSpPr>
          <p:cNvPr id="12" name="Rectangle 11"/>
          <p:cNvSpPr/>
          <p:nvPr/>
        </p:nvSpPr>
        <p:spPr>
          <a:xfrm>
            <a:off x="304800" y="1371600"/>
            <a:ext cx="7543800"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dirty="0">
                <a:solidFill>
                  <a:srgbClr val="800000"/>
                </a:solidFill>
                <a:latin typeface="Liberation Sans" panose="020B0604020202020204" pitchFamily="34" charset="0"/>
              </a:rPr>
              <a:t>ILLUSTRATION </a:t>
            </a:r>
            <a:r>
              <a:rPr lang="en-US" dirty="0" smtClean="0">
                <a:solidFill>
                  <a:srgbClr val="800000"/>
                </a:solidFill>
                <a:latin typeface="Liberation Sans" panose="020B0604020202020204" pitchFamily="34" charset="0"/>
              </a:rPr>
              <a:t>18-2  </a:t>
            </a:r>
            <a:r>
              <a:rPr lang="en-US" dirty="0" smtClean="0">
                <a:solidFill>
                  <a:schemeClr val="tx1"/>
                </a:solidFill>
                <a:latin typeface="Liberation Sans" panose="020B0604020202020204" pitchFamily="34" charset="0"/>
              </a:rPr>
              <a:t>Five Steps of Revenue Recognition</a:t>
            </a:r>
            <a:endParaRPr lang="en-US" dirty="0">
              <a:solidFill>
                <a:schemeClr val="tx1"/>
              </a:solidFill>
              <a:latin typeface="Liberation Sans" panose="020B0604020202020204" pitchFamily="34" charset="0"/>
            </a:endParaRPr>
          </a:p>
        </p:txBody>
      </p:sp>
      <p:cxnSp>
        <p:nvCxnSpPr>
          <p:cNvPr id="13" name="Straight Arrow Connector 12"/>
          <p:cNvCxnSpPr/>
          <p:nvPr/>
        </p:nvCxnSpPr>
        <p:spPr bwMode="auto">
          <a:xfrm>
            <a:off x="2895600" y="2743200"/>
            <a:ext cx="533400" cy="0"/>
          </a:xfrm>
          <a:prstGeom prst="straightConnector1">
            <a:avLst/>
          </a:prstGeom>
          <a:solidFill>
            <a:schemeClr val="bg1"/>
          </a:solidFill>
          <a:ln w="38100" cap="sq"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8"/>
          <p:cNvSpPr/>
          <p:nvPr/>
        </p:nvSpPr>
        <p:spPr bwMode="auto">
          <a:xfrm>
            <a:off x="381000" y="1981200"/>
            <a:ext cx="2514600" cy="1600200"/>
          </a:xfrm>
          <a:prstGeom prst="rect">
            <a:avLst/>
          </a:prstGeom>
          <a:gradFill flip="none" rotWithShape="1">
            <a:gsLst>
              <a:gs pos="0">
                <a:srgbClr val="004D86">
                  <a:shade val="30000"/>
                  <a:satMod val="115000"/>
                </a:srgbClr>
              </a:gs>
              <a:gs pos="20000">
                <a:srgbClr val="004D86">
                  <a:shade val="67500"/>
                  <a:satMod val="115000"/>
                </a:srgbClr>
              </a:gs>
              <a:gs pos="60000">
                <a:srgbClr val="004D86">
                  <a:shade val="100000"/>
                  <a:satMod val="115000"/>
                  <a:lumMod val="83000"/>
                  <a:lumOff val="17000"/>
                </a:srgbClr>
              </a:gs>
            </a:gsLst>
            <a:path path="circle">
              <a:fillToRect r="100000" b="100000"/>
            </a:path>
            <a:tileRect l="-100000" t="-100000"/>
          </a:gradFill>
          <a:ln>
            <a:solidFill>
              <a:schemeClr val="tx1"/>
            </a:solidFill>
          </a:ln>
          <a:effectLst>
            <a:innerShdw blurRad="114300">
              <a:prstClr val="black"/>
            </a:innerShdw>
          </a:effectLst>
          <a:ex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5720" tIns="0" rIns="45720" bIns="45720" anchor="ctr" anchorCtr="0"/>
          <a:lstStyle/>
          <a:p>
            <a:r>
              <a:rPr lang="en-US" dirty="0">
                <a:effectLst>
                  <a:outerShdw blurRad="38100" dist="38100" dir="2700000" algn="tl">
                    <a:srgbClr val="000000">
                      <a:alpha val="43137"/>
                    </a:srgbClr>
                  </a:outerShdw>
                </a:effectLst>
                <a:latin typeface="Liberation Sans" panose="020B0604020202020204" pitchFamily="34" charset="0"/>
              </a:rPr>
              <a:t>Step 5: Recognize revenue when</a:t>
            </a:r>
          </a:p>
          <a:p>
            <a:r>
              <a:rPr lang="en-US" dirty="0">
                <a:effectLst>
                  <a:outerShdw blurRad="38100" dist="38100" dir="2700000" algn="tl">
                    <a:srgbClr val="000000">
                      <a:alpha val="43137"/>
                    </a:srgbClr>
                  </a:outerShdw>
                </a:effectLst>
                <a:latin typeface="Liberation Sans" panose="020B0604020202020204" pitchFamily="34" charset="0"/>
              </a:rPr>
              <a:t>each performance obligation</a:t>
            </a:r>
          </a:p>
          <a:p>
            <a:r>
              <a:rPr lang="en-US" dirty="0">
                <a:effectLst>
                  <a:outerShdw blurRad="38100" dist="38100" dir="2700000" algn="tl">
                    <a:srgbClr val="000000">
                      <a:alpha val="43137"/>
                    </a:srgbClr>
                  </a:outerShdw>
                </a:effectLst>
                <a:latin typeface="Liberation Sans" panose="020B0604020202020204" pitchFamily="34" charset="0"/>
              </a:rPr>
              <a:t>is satisfied.</a:t>
            </a:r>
          </a:p>
        </p:txBody>
      </p:sp>
    </p:spTree>
    <p:extLst>
      <p:ext uri="{BB962C8B-B14F-4D97-AF65-F5344CB8AC3E}">
        <p14:creationId xmlns:p14="http://schemas.microsoft.com/office/powerpoint/2010/main" val="32396630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ChangeArrowheads="1"/>
          </p:cNvSpPr>
          <p:nvPr/>
        </p:nvSpPr>
        <p:spPr bwMode="auto">
          <a:xfrm>
            <a:off x="609600" y="1371600"/>
            <a:ext cx="7848600" cy="89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45000"/>
              </a:spcBef>
              <a:buSzPct val="80000"/>
            </a:pPr>
            <a:r>
              <a:rPr lang="en-US" altLang="en-US" sz="260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Financial Statement Presentation—Percentage-of-Completion Method 2015</a:t>
            </a:r>
          </a:p>
        </p:txBody>
      </p:sp>
      <p:sp>
        <p:nvSpPr>
          <p:cNvPr id="49155" name="Text Box 5"/>
          <p:cNvSpPr txBox="1">
            <a:spLocks noChangeArrowheads="1"/>
          </p:cNvSpPr>
          <p:nvPr/>
        </p:nvSpPr>
        <p:spPr bwMode="auto">
          <a:xfrm>
            <a:off x="6629400" y="2209800"/>
            <a:ext cx="1509902"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r>
              <a:rPr lang="en-US" altLang="en-US" sz="1200" dirty="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rPr>
              <a:t>Illustration </a:t>
            </a:r>
            <a:r>
              <a:rPr lang="en-US" altLang="en-US" sz="1200" dirty="0" smtClean="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rPr>
              <a:t>18-11A</a:t>
            </a:r>
            <a:endParaRPr lang="en-US" altLang="en-US" sz="1200" dirty="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8" name="Rectangle 7"/>
          <p:cNvSpPr>
            <a:spLocks noChangeArrowheads="1"/>
          </p:cNvSpPr>
          <p:nvPr/>
        </p:nvSpPr>
        <p:spPr bwMode="auto">
          <a:xfrm>
            <a:off x="457200" y="457200"/>
            <a:ext cx="2514600" cy="609600"/>
          </a:xfrm>
          <a:prstGeom prst="rect">
            <a:avLst/>
          </a:prstGeom>
          <a:solidFill>
            <a:srgbClr val="DE3500"/>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000" dirty="0">
                <a:solidFill>
                  <a:srgbClr val="0066FF"/>
                </a:solidFill>
                <a:effectLst>
                  <a:outerShdw blurRad="38100" dist="38100" dir="2700000" algn="tl">
                    <a:srgbClr val="000000"/>
                  </a:outerShdw>
                </a:effectLst>
                <a:latin typeface="Liberation Sans" panose="020B0604020202020204" pitchFamily="34" charset="0"/>
                <a:ea typeface="Liberation Sans" panose="020B0604020202020204" pitchFamily="34" charset="0"/>
                <a:cs typeface="Liberation Sans" panose="020B0604020202020204" pitchFamily="34" charset="0"/>
              </a:rPr>
              <a:t>APPENDIX</a:t>
            </a:r>
            <a:r>
              <a:rPr lang="en-US" sz="28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800"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18A</a:t>
            </a:r>
          </a:p>
        </p:txBody>
      </p:sp>
      <p:sp>
        <p:nvSpPr>
          <p:cNvPr id="9" name="Rectangle 8"/>
          <p:cNvSpPr>
            <a:spLocks noChangeArrowheads="1"/>
          </p:cNvSpPr>
          <p:nvPr/>
        </p:nvSpPr>
        <p:spPr bwMode="auto">
          <a:xfrm>
            <a:off x="3048000" y="457200"/>
            <a:ext cx="5715000" cy="609600"/>
          </a:xfrm>
          <a:prstGeom prst="rect">
            <a:avLst/>
          </a:prstGeom>
          <a:solidFill>
            <a:srgbClr val="0066FF"/>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143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20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PERCENTAGE-OF-COMPLETION METHOD</a:t>
            </a:r>
            <a:endParaRPr lang="en-US" altLang="en-US" sz="20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0"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10</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514601"/>
            <a:ext cx="7185023" cy="3940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9" name="Text Box 3"/>
          <p:cNvSpPr txBox="1">
            <a:spLocks noChangeArrowheads="1"/>
          </p:cNvSpPr>
          <p:nvPr/>
        </p:nvSpPr>
        <p:spPr bwMode="auto">
          <a:xfrm>
            <a:off x="457200" y="5181600"/>
            <a:ext cx="8305800" cy="443198"/>
          </a:xfrm>
          <a:prstGeom prst="rect">
            <a:avLst/>
          </a:prstGeom>
          <a:solidFill>
            <a:schemeClr val="accent3"/>
          </a:solidFill>
          <a:ln w="12700">
            <a:noFill/>
            <a:miter lim="800000"/>
            <a:headEnd/>
            <a:tailEnd/>
          </a:ln>
          <a:effectLst>
            <a:outerShdw blurRad="107950" dist="12700" dir="5400000" algn="ctr">
              <a:srgbClr val="000000"/>
            </a:outerShdw>
          </a:effectLst>
        </p:spPr>
        <p:txBody>
          <a:bodyPr>
            <a:spAutoFit/>
          </a:bodyPr>
          <a:lstStyle>
            <a:defPPr>
              <a:defRPr lang="en-US"/>
            </a:defPPr>
            <a:lvl1pPr algn="l">
              <a:lnSpc>
                <a:spcPct val="120000"/>
              </a:lnSpc>
              <a:spcBef>
                <a:spcPct val="50000"/>
              </a:spcBef>
              <a:defRPr sz="1900" b="0">
                <a:solidFill>
                  <a:schemeClr val="bg2"/>
                </a:solidFill>
                <a:effectLst/>
                <a:latin typeface="Arial" charset="0"/>
              </a:defRPr>
            </a:lvl1pPr>
          </a:lstStyle>
          <a:p>
            <a:pPr>
              <a:defRPr/>
            </a:pPr>
            <a:r>
              <a:rPr lang="en-US" dirty="0" smtClean="0">
                <a:latin typeface="Liberation Sans" panose="020B0604020202020204" pitchFamily="34" charset="0"/>
                <a:ea typeface="Liberation Sans" panose="020B0604020202020204" pitchFamily="34" charset="0"/>
                <a:cs typeface="Liberation Sans" panose="020B0604020202020204" pitchFamily="34" charset="0"/>
              </a:rPr>
              <a:t>A)  Prepare the journal entries for 2014, 2015, and 2016. </a:t>
            </a:r>
          </a:p>
        </p:txBody>
      </p:sp>
      <p:sp>
        <p:nvSpPr>
          <p:cNvPr id="50179" name="Text Box 7"/>
          <p:cNvSpPr txBox="1">
            <a:spLocks noChangeArrowheads="1"/>
          </p:cNvSpPr>
          <p:nvPr/>
        </p:nvSpPr>
        <p:spPr bwMode="auto">
          <a:xfrm>
            <a:off x="609600" y="1371600"/>
            <a:ext cx="58674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05000"/>
              </a:lnSpc>
              <a:spcBef>
                <a:spcPct val="45000"/>
              </a:spcBef>
              <a:buClr>
                <a:srgbClr val="800000"/>
              </a:buClr>
              <a:buSzPct val="90000"/>
            </a:pPr>
            <a:r>
              <a:rPr lang="en-US" altLang="en-US" sz="2500" dirty="0">
                <a:solidFill>
                  <a:srgbClr val="800000"/>
                </a:solidFill>
                <a:latin typeface="Arial" charset="0"/>
              </a:rPr>
              <a:t>Illustration:  </a:t>
            </a:r>
            <a:r>
              <a:rPr lang="en-US" altLang="en-US" sz="2200" b="0" dirty="0">
                <a:solidFill>
                  <a:schemeClr val="tx1"/>
                </a:solidFill>
                <a:latin typeface="Arial" charset="0"/>
              </a:rPr>
              <a:t>Casper Construction Co. </a:t>
            </a:r>
          </a:p>
        </p:txBody>
      </p:sp>
      <p:graphicFrame>
        <p:nvGraphicFramePr>
          <p:cNvPr id="50183" name="Object 1"/>
          <p:cNvGraphicFramePr>
            <a:graphicFrameLocks noChangeAspect="1"/>
          </p:cNvGraphicFramePr>
          <p:nvPr>
            <p:extLst>
              <p:ext uri="{D42A27DB-BD31-4B8C-83A1-F6EECF244321}">
                <p14:modId xmlns:p14="http://schemas.microsoft.com/office/powerpoint/2010/main" val="1829095645"/>
              </p:ext>
            </p:extLst>
          </p:nvPr>
        </p:nvGraphicFramePr>
        <p:xfrm>
          <a:off x="457200" y="1762125"/>
          <a:ext cx="8153400" cy="3143250"/>
        </p:xfrm>
        <a:graphic>
          <a:graphicData uri="http://schemas.openxmlformats.org/presentationml/2006/ole">
            <mc:AlternateContent xmlns:mc="http://schemas.openxmlformats.org/markup-compatibility/2006">
              <mc:Choice xmlns:v="urn:schemas-microsoft-com:vml" Requires="v">
                <p:oleObj spid="_x0000_s50508" name="Worksheet" r:id="rId4" imgW="8153535" imgH="3143307" progId="Excel.Sheet.12">
                  <p:embed/>
                </p:oleObj>
              </mc:Choice>
              <mc:Fallback>
                <p:oleObj name="Worksheet" r:id="rId4" imgW="8153535" imgH="3143307" progId="Excel.Sheet.12">
                  <p:embed/>
                  <p:pic>
                    <p:nvPicPr>
                      <p:cNvPr id="0" name="Object 1"/>
                      <p:cNvPicPr>
                        <a:picLocks noChangeAspect="1" noChangeArrowheads="1"/>
                      </p:cNvPicPr>
                      <p:nvPr/>
                    </p:nvPicPr>
                    <p:blipFill>
                      <a:blip r:embed="rId5"/>
                      <a:srcRect/>
                      <a:stretch>
                        <a:fillRect/>
                      </a:stretch>
                    </p:blipFill>
                    <p:spPr bwMode="auto">
                      <a:xfrm>
                        <a:off x="457200" y="1762125"/>
                        <a:ext cx="81534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a:spLocks noChangeArrowheads="1"/>
          </p:cNvSpPr>
          <p:nvPr/>
        </p:nvSpPr>
        <p:spPr bwMode="auto">
          <a:xfrm>
            <a:off x="457200" y="457200"/>
            <a:ext cx="2514600" cy="609600"/>
          </a:xfrm>
          <a:prstGeom prst="rect">
            <a:avLst/>
          </a:prstGeom>
          <a:solidFill>
            <a:srgbClr val="DE3500"/>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000" dirty="0">
                <a:solidFill>
                  <a:srgbClr val="0066FF"/>
                </a:solidFill>
                <a:effectLst>
                  <a:outerShdw blurRad="38100" dist="38100" dir="2700000" algn="tl">
                    <a:srgbClr val="000000"/>
                  </a:outerShdw>
                </a:effectLst>
                <a:latin typeface="Liberation Sans" panose="020B0604020202020204" pitchFamily="34" charset="0"/>
                <a:ea typeface="Liberation Sans" panose="020B0604020202020204" pitchFamily="34" charset="0"/>
                <a:cs typeface="Liberation Sans" panose="020B0604020202020204" pitchFamily="34" charset="0"/>
              </a:rPr>
              <a:t>APPENDIX</a:t>
            </a:r>
            <a:r>
              <a:rPr lang="en-US" sz="28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800"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18A</a:t>
            </a:r>
          </a:p>
        </p:txBody>
      </p:sp>
      <p:sp>
        <p:nvSpPr>
          <p:cNvPr id="9" name="Rectangle 8"/>
          <p:cNvSpPr>
            <a:spLocks noChangeArrowheads="1"/>
          </p:cNvSpPr>
          <p:nvPr/>
        </p:nvSpPr>
        <p:spPr bwMode="auto">
          <a:xfrm>
            <a:off x="3048000" y="457200"/>
            <a:ext cx="5715000" cy="609600"/>
          </a:xfrm>
          <a:prstGeom prst="rect">
            <a:avLst/>
          </a:prstGeom>
          <a:solidFill>
            <a:srgbClr val="0066FF"/>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143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20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PERCENTAGE-OF-COMPLETION METHOD</a:t>
            </a:r>
            <a:endParaRPr lang="en-US" altLang="en-US" sz="20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1"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10</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cSld>
  <p:clrMapOvr>
    <a:masterClrMapping/>
  </p:clrMapOvr>
  <p:transition>
    <p:zoom/>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2" name="Object 9"/>
          <p:cNvGraphicFramePr>
            <a:graphicFrameLocks noChangeAspect="1"/>
          </p:cNvGraphicFramePr>
          <p:nvPr>
            <p:extLst>
              <p:ext uri="{D42A27DB-BD31-4B8C-83A1-F6EECF244321}">
                <p14:modId xmlns:p14="http://schemas.microsoft.com/office/powerpoint/2010/main" val="4126261709"/>
              </p:ext>
            </p:extLst>
          </p:nvPr>
        </p:nvGraphicFramePr>
        <p:xfrm>
          <a:off x="457200" y="1447800"/>
          <a:ext cx="8458200" cy="4772025"/>
        </p:xfrm>
        <a:graphic>
          <a:graphicData uri="http://schemas.openxmlformats.org/presentationml/2006/ole">
            <mc:AlternateContent xmlns:mc="http://schemas.openxmlformats.org/markup-compatibility/2006">
              <mc:Choice xmlns:v="urn:schemas-microsoft-com:vml" Requires="v">
                <p:oleObj spid="_x0000_s51551" name="Worksheet" r:id="rId4" imgW="6886592" imgH="3867127" progId="Excel.Sheet.8">
                  <p:embed/>
                </p:oleObj>
              </mc:Choice>
              <mc:Fallback>
                <p:oleObj name="Worksheet" r:id="rId4" imgW="6886592" imgH="3867127" progId="Excel.Sheet.8">
                  <p:embed/>
                  <p:pic>
                    <p:nvPicPr>
                      <p:cNvPr id="0" name="Object 9"/>
                      <p:cNvPicPr>
                        <a:picLocks noChangeAspect="1" noChangeArrowheads="1"/>
                      </p:cNvPicPr>
                      <p:nvPr/>
                    </p:nvPicPr>
                    <p:blipFill>
                      <a:blip r:embed="rId5"/>
                      <a:srcRect/>
                      <a:stretch>
                        <a:fillRect/>
                      </a:stretch>
                    </p:blipFill>
                    <p:spPr bwMode="auto">
                      <a:xfrm>
                        <a:off x="457200" y="1447800"/>
                        <a:ext cx="8458200" cy="4772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03" name="Text Box 10"/>
          <p:cNvSpPr txBox="1">
            <a:spLocks noChangeArrowheads="1"/>
          </p:cNvSpPr>
          <p:nvPr/>
        </p:nvSpPr>
        <p:spPr bwMode="auto">
          <a:xfrm>
            <a:off x="609600" y="1371600"/>
            <a:ext cx="2590800" cy="496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05000"/>
              </a:lnSpc>
              <a:spcBef>
                <a:spcPct val="45000"/>
              </a:spcBef>
              <a:buClr>
                <a:srgbClr val="800000"/>
              </a:buClr>
              <a:buSzPct val="90000"/>
            </a:pPr>
            <a:r>
              <a:rPr lang="en-US" altLang="en-US" sz="2500" dirty="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rPr>
              <a:t>Illustration:</a:t>
            </a:r>
          </a:p>
        </p:txBody>
      </p:sp>
      <p:sp>
        <p:nvSpPr>
          <p:cNvPr id="2" name="Rectangle 1"/>
          <p:cNvSpPr/>
          <p:nvPr/>
        </p:nvSpPr>
        <p:spPr bwMode="auto">
          <a:xfrm>
            <a:off x="5638800" y="2057400"/>
            <a:ext cx="1676400" cy="3810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 name="Rectangle 29"/>
          <p:cNvSpPr/>
          <p:nvPr/>
        </p:nvSpPr>
        <p:spPr bwMode="auto">
          <a:xfrm>
            <a:off x="5638800" y="2438400"/>
            <a:ext cx="1676400" cy="3810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1" name="Rectangle 30"/>
          <p:cNvSpPr/>
          <p:nvPr/>
        </p:nvSpPr>
        <p:spPr bwMode="auto">
          <a:xfrm>
            <a:off x="5638800" y="2819400"/>
            <a:ext cx="1676400" cy="4572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2" name="Rectangle 31"/>
          <p:cNvSpPr/>
          <p:nvPr/>
        </p:nvSpPr>
        <p:spPr bwMode="auto">
          <a:xfrm>
            <a:off x="5638800" y="3276600"/>
            <a:ext cx="1676400" cy="3810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3" name="Rectangle 32"/>
          <p:cNvSpPr/>
          <p:nvPr/>
        </p:nvSpPr>
        <p:spPr bwMode="auto">
          <a:xfrm>
            <a:off x="5638800" y="3657600"/>
            <a:ext cx="1676400" cy="3810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4" name="Rectangle 33"/>
          <p:cNvSpPr/>
          <p:nvPr/>
        </p:nvSpPr>
        <p:spPr bwMode="auto">
          <a:xfrm>
            <a:off x="5638800" y="4038600"/>
            <a:ext cx="1676400" cy="3810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5" name="Rectangle 34"/>
          <p:cNvSpPr/>
          <p:nvPr/>
        </p:nvSpPr>
        <p:spPr bwMode="auto">
          <a:xfrm>
            <a:off x="5638800" y="4495800"/>
            <a:ext cx="1676400" cy="3810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6" name="Rectangle 35"/>
          <p:cNvSpPr/>
          <p:nvPr/>
        </p:nvSpPr>
        <p:spPr bwMode="auto">
          <a:xfrm>
            <a:off x="5638800" y="4876800"/>
            <a:ext cx="1676400" cy="4572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7" name="Rectangle 36"/>
          <p:cNvSpPr/>
          <p:nvPr/>
        </p:nvSpPr>
        <p:spPr bwMode="auto">
          <a:xfrm>
            <a:off x="5638800" y="5334000"/>
            <a:ext cx="1676400" cy="3810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8" name="Rectangle 37"/>
          <p:cNvSpPr/>
          <p:nvPr/>
        </p:nvSpPr>
        <p:spPr bwMode="auto">
          <a:xfrm>
            <a:off x="5638800" y="5715000"/>
            <a:ext cx="1676400" cy="4572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9" name="Rectangle 38"/>
          <p:cNvSpPr/>
          <p:nvPr/>
        </p:nvSpPr>
        <p:spPr bwMode="auto">
          <a:xfrm>
            <a:off x="7315200" y="2057400"/>
            <a:ext cx="1676400" cy="3810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40" name="Rectangle 39"/>
          <p:cNvSpPr/>
          <p:nvPr/>
        </p:nvSpPr>
        <p:spPr bwMode="auto">
          <a:xfrm>
            <a:off x="7315200" y="2438400"/>
            <a:ext cx="1676400" cy="3810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41" name="Rectangle 40"/>
          <p:cNvSpPr/>
          <p:nvPr/>
        </p:nvSpPr>
        <p:spPr bwMode="auto">
          <a:xfrm>
            <a:off x="7315200" y="2819400"/>
            <a:ext cx="1676400" cy="4572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42" name="Rectangle 41"/>
          <p:cNvSpPr/>
          <p:nvPr/>
        </p:nvSpPr>
        <p:spPr bwMode="auto">
          <a:xfrm>
            <a:off x="7315200" y="3276600"/>
            <a:ext cx="1676400" cy="3810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43" name="Rectangle 42"/>
          <p:cNvSpPr/>
          <p:nvPr/>
        </p:nvSpPr>
        <p:spPr bwMode="auto">
          <a:xfrm>
            <a:off x="7315200" y="3657600"/>
            <a:ext cx="1676400" cy="3810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44" name="Rectangle 43"/>
          <p:cNvSpPr/>
          <p:nvPr/>
        </p:nvSpPr>
        <p:spPr bwMode="auto">
          <a:xfrm>
            <a:off x="7315200" y="4038600"/>
            <a:ext cx="1676400" cy="3810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45" name="Rectangle 44"/>
          <p:cNvSpPr/>
          <p:nvPr/>
        </p:nvSpPr>
        <p:spPr bwMode="auto">
          <a:xfrm>
            <a:off x="7315200" y="4495800"/>
            <a:ext cx="1676400" cy="3810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46" name="Rectangle 45"/>
          <p:cNvSpPr/>
          <p:nvPr/>
        </p:nvSpPr>
        <p:spPr bwMode="auto">
          <a:xfrm>
            <a:off x="7315200" y="4876800"/>
            <a:ext cx="1676400" cy="4572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47" name="Rectangle 46"/>
          <p:cNvSpPr/>
          <p:nvPr/>
        </p:nvSpPr>
        <p:spPr bwMode="auto">
          <a:xfrm>
            <a:off x="7315200" y="5334000"/>
            <a:ext cx="1676400" cy="3810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48" name="Rectangle 47"/>
          <p:cNvSpPr/>
          <p:nvPr/>
        </p:nvSpPr>
        <p:spPr bwMode="auto">
          <a:xfrm>
            <a:off x="7315200" y="5715000"/>
            <a:ext cx="1676400" cy="4572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27" name="Rectangle 7"/>
          <p:cNvSpPr>
            <a:spLocks noChangeArrowheads="1"/>
          </p:cNvSpPr>
          <p:nvPr/>
        </p:nvSpPr>
        <p:spPr bwMode="auto">
          <a:xfrm>
            <a:off x="457200" y="457200"/>
            <a:ext cx="2514600" cy="609600"/>
          </a:xfrm>
          <a:prstGeom prst="rect">
            <a:avLst/>
          </a:prstGeom>
          <a:solidFill>
            <a:srgbClr val="DE3500"/>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000" dirty="0">
                <a:solidFill>
                  <a:srgbClr val="0066FF"/>
                </a:solidFill>
                <a:effectLst>
                  <a:outerShdw blurRad="38100" dist="38100" dir="2700000" algn="tl">
                    <a:srgbClr val="000000"/>
                  </a:outerShdw>
                </a:effectLst>
                <a:latin typeface="Liberation Sans" panose="020B0604020202020204" pitchFamily="34" charset="0"/>
                <a:ea typeface="Liberation Sans" panose="020B0604020202020204" pitchFamily="34" charset="0"/>
                <a:cs typeface="Liberation Sans" panose="020B0604020202020204" pitchFamily="34" charset="0"/>
              </a:rPr>
              <a:t>APPENDIX</a:t>
            </a:r>
            <a:r>
              <a:rPr lang="en-US" sz="28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800"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18A</a:t>
            </a:r>
          </a:p>
        </p:txBody>
      </p:sp>
      <p:sp>
        <p:nvSpPr>
          <p:cNvPr id="29" name="Rectangle 8"/>
          <p:cNvSpPr>
            <a:spLocks noChangeArrowheads="1"/>
          </p:cNvSpPr>
          <p:nvPr/>
        </p:nvSpPr>
        <p:spPr bwMode="auto">
          <a:xfrm>
            <a:off x="3048000" y="457200"/>
            <a:ext cx="5715000" cy="609600"/>
          </a:xfrm>
          <a:prstGeom prst="rect">
            <a:avLst/>
          </a:prstGeom>
          <a:solidFill>
            <a:srgbClr val="0066FF"/>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143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20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PERCENTAGE-OF-COMPLETION METHOD</a:t>
            </a:r>
            <a:endParaRPr lang="en-US" altLang="en-US" sz="20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49"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Arial" charset="0"/>
              </a:rPr>
              <a:t>LO </a:t>
            </a:r>
            <a:r>
              <a:rPr lang="en-US" altLang="en-US" sz="1600" i="1" dirty="0" smtClean="0">
                <a:solidFill>
                  <a:schemeClr val="bg2"/>
                </a:solidFill>
                <a:latin typeface="Arial" charset="0"/>
              </a:rPr>
              <a:t>10</a:t>
            </a:r>
            <a:endParaRPr lang="en-US" altLang="en-US" sz="1600" i="1" dirty="0">
              <a:solidFill>
                <a:schemeClr val="bg2"/>
              </a:solidFill>
              <a:latin typeface="Arial" charset="0"/>
            </a:endParaRPr>
          </a:p>
        </p:txBody>
      </p:sp>
      <p:sp>
        <p:nvSpPr>
          <p:cNvPr id="50" name="TextBox 49"/>
          <p:cNvSpPr txBox="1"/>
          <p:nvPr/>
        </p:nvSpPr>
        <p:spPr>
          <a:xfrm>
            <a:off x="1524000" y="6428601"/>
            <a:ext cx="6096000" cy="276999"/>
          </a:xfrm>
          <a:prstGeom prst="rect">
            <a:avLst/>
          </a:prstGeom>
          <a:noFill/>
        </p:spPr>
        <p:txBody>
          <a:bodyPr wrap="square">
            <a:spAutoFit/>
          </a:bodyPr>
          <a:lstStyle/>
          <a:p>
            <a:pPr>
              <a:defRPr/>
            </a:pPr>
            <a:r>
              <a:rPr lang="en-US" sz="1200" dirty="0">
                <a:latin typeface="+mn-lt"/>
              </a:rPr>
              <a:t>Advance slide in presentation mode to reveal answers.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30"/>
                                        </p:tgtEl>
                                      </p:cBhvr>
                                    </p:animEffect>
                                    <p:set>
                                      <p:cBhvr>
                                        <p:cTn id="12" dur="1" fill="hold">
                                          <p:stCondLst>
                                            <p:cond delay="499"/>
                                          </p:stCondLst>
                                        </p:cTn>
                                        <p:tgtEl>
                                          <p:spTgt spid="3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500"/>
                                        <p:tgtEl>
                                          <p:spTgt spid="31"/>
                                        </p:tgtEl>
                                      </p:cBhvr>
                                    </p:animEffect>
                                    <p:set>
                                      <p:cBhvr>
                                        <p:cTn id="17" dur="1" fill="hold">
                                          <p:stCondLst>
                                            <p:cond delay="499"/>
                                          </p:stCondLst>
                                        </p:cTn>
                                        <p:tgtEl>
                                          <p:spTgt spid="31"/>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grpId="0" nodeType="clickEffect">
                                  <p:stCondLst>
                                    <p:cond delay="0"/>
                                  </p:stCondLst>
                                  <p:childTnLst>
                                    <p:animEffect transition="out" filter="wipe(left)">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xit" presetSubtype="8" fill="hold" grpId="0" nodeType="clickEffect">
                                  <p:stCondLst>
                                    <p:cond delay="0"/>
                                  </p:stCondLst>
                                  <p:childTnLst>
                                    <p:animEffect transition="out" filter="wipe(left)">
                                      <p:cBhvr>
                                        <p:cTn id="26" dur="500"/>
                                        <p:tgtEl>
                                          <p:spTgt spid="33"/>
                                        </p:tgtEl>
                                      </p:cBhvr>
                                    </p:animEffect>
                                    <p:set>
                                      <p:cBhvr>
                                        <p:cTn id="27" dur="1" fill="hold">
                                          <p:stCondLst>
                                            <p:cond delay="499"/>
                                          </p:stCondLst>
                                        </p:cTn>
                                        <p:tgtEl>
                                          <p:spTgt spid="33"/>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xit" presetSubtype="8" fill="hold" grpId="0" nodeType="clickEffect">
                                  <p:stCondLst>
                                    <p:cond delay="0"/>
                                  </p:stCondLst>
                                  <p:childTnLst>
                                    <p:animEffect transition="out" filter="wipe(left)">
                                      <p:cBhvr>
                                        <p:cTn id="31" dur="500"/>
                                        <p:tgtEl>
                                          <p:spTgt spid="34"/>
                                        </p:tgtEl>
                                      </p:cBhvr>
                                    </p:animEffect>
                                    <p:set>
                                      <p:cBhvr>
                                        <p:cTn id="32" dur="1" fill="hold">
                                          <p:stCondLst>
                                            <p:cond delay="499"/>
                                          </p:stCondLst>
                                        </p:cTn>
                                        <p:tgtEl>
                                          <p:spTgt spid="34"/>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xit" presetSubtype="8" fill="hold" grpId="0" nodeType="clickEffect">
                                  <p:stCondLst>
                                    <p:cond delay="0"/>
                                  </p:stCondLst>
                                  <p:childTnLst>
                                    <p:animEffect transition="out" filter="wipe(left)">
                                      <p:cBhvr>
                                        <p:cTn id="36" dur="500"/>
                                        <p:tgtEl>
                                          <p:spTgt spid="35"/>
                                        </p:tgtEl>
                                      </p:cBhvr>
                                    </p:animEffect>
                                    <p:set>
                                      <p:cBhvr>
                                        <p:cTn id="37" dur="1" fill="hold">
                                          <p:stCondLst>
                                            <p:cond delay="499"/>
                                          </p:stCondLst>
                                        </p:cTn>
                                        <p:tgtEl>
                                          <p:spTgt spid="35"/>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xit" presetSubtype="8" fill="hold" grpId="0" nodeType="clickEffect">
                                  <p:stCondLst>
                                    <p:cond delay="0"/>
                                  </p:stCondLst>
                                  <p:childTnLst>
                                    <p:animEffect transition="out" filter="wipe(left)">
                                      <p:cBhvr>
                                        <p:cTn id="41" dur="500"/>
                                        <p:tgtEl>
                                          <p:spTgt spid="36"/>
                                        </p:tgtEl>
                                      </p:cBhvr>
                                    </p:animEffect>
                                    <p:set>
                                      <p:cBhvr>
                                        <p:cTn id="42" dur="1" fill="hold">
                                          <p:stCondLst>
                                            <p:cond delay="499"/>
                                          </p:stCondLst>
                                        </p:cTn>
                                        <p:tgtEl>
                                          <p:spTgt spid="36"/>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xit" presetSubtype="8" fill="hold" grpId="0" nodeType="clickEffect">
                                  <p:stCondLst>
                                    <p:cond delay="0"/>
                                  </p:stCondLst>
                                  <p:childTnLst>
                                    <p:animEffect transition="out" filter="wipe(left)">
                                      <p:cBhvr>
                                        <p:cTn id="46" dur="500"/>
                                        <p:tgtEl>
                                          <p:spTgt spid="37"/>
                                        </p:tgtEl>
                                      </p:cBhvr>
                                    </p:animEffect>
                                    <p:set>
                                      <p:cBhvr>
                                        <p:cTn id="47" dur="1" fill="hold">
                                          <p:stCondLst>
                                            <p:cond delay="499"/>
                                          </p:stCondLst>
                                        </p:cTn>
                                        <p:tgtEl>
                                          <p:spTgt spid="37"/>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xit" presetSubtype="8" fill="hold" grpId="0" nodeType="clickEffect">
                                  <p:stCondLst>
                                    <p:cond delay="0"/>
                                  </p:stCondLst>
                                  <p:childTnLst>
                                    <p:animEffect transition="out" filter="wipe(left)">
                                      <p:cBhvr>
                                        <p:cTn id="51" dur="500"/>
                                        <p:tgtEl>
                                          <p:spTgt spid="38"/>
                                        </p:tgtEl>
                                      </p:cBhvr>
                                    </p:animEffect>
                                    <p:set>
                                      <p:cBhvr>
                                        <p:cTn id="52" dur="1" fill="hold">
                                          <p:stCondLst>
                                            <p:cond delay="499"/>
                                          </p:stCondLst>
                                        </p:cTn>
                                        <p:tgtEl>
                                          <p:spTgt spid="38"/>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xit" presetSubtype="8" fill="hold" grpId="0" nodeType="clickEffect">
                                  <p:stCondLst>
                                    <p:cond delay="0"/>
                                  </p:stCondLst>
                                  <p:childTnLst>
                                    <p:animEffect transition="out" filter="wipe(left)">
                                      <p:cBhvr>
                                        <p:cTn id="56" dur="500"/>
                                        <p:tgtEl>
                                          <p:spTgt spid="39"/>
                                        </p:tgtEl>
                                      </p:cBhvr>
                                    </p:animEffect>
                                    <p:set>
                                      <p:cBhvr>
                                        <p:cTn id="57" dur="1" fill="hold">
                                          <p:stCondLst>
                                            <p:cond delay="499"/>
                                          </p:stCondLst>
                                        </p:cTn>
                                        <p:tgtEl>
                                          <p:spTgt spid="39"/>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xit" presetSubtype="8" fill="hold" grpId="0" nodeType="clickEffect">
                                  <p:stCondLst>
                                    <p:cond delay="0"/>
                                  </p:stCondLst>
                                  <p:childTnLst>
                                    <p:animEffect transition="out" filter="wipe(left)">
                                      <p:cBhvr>
                                        <p:cTn id="61" dur="500"/>
                                        <p:tgtEl>
                                          <p:spTgt spid="40"/>
                                        </p:tgtEl>
                                      </p:cBhvr>
                                    </p:animEffect>
                                    <p:set>
                                      <p:cBhvr>
                                        <p:cTn id="62" dur="1" fill="hold">
                                          <p:stCondLst>
                                            <p:cond delay="499"/>
                                          </p:stCondLst>
                                        </p:cTn>
                                        <p:tgtEl>
                                          <p:spTgt spid="40"/>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xit" presetSubtype="8" fill="hold" grpId="0" nodeType="clickEffect">
                                  <p:stCondLst>
                                    <p:cond delay="0"/>
                                  </p:stCondLst>
                                  <p:childTnLst>
                                    <p:animEffect transition="out" filter="wipe(left)">
                                      <p:cBhvr>
                                        <p:cTn id="66" dur="500"/>
                                        <p:tgtEl>
                                          <p:spTgt spid="41"/>
                                        </p:tgtEl>
                                      </p:cBhvr>
                                    </p:animEffect>
                                    <p:set>
                                      <p:cBhvr>
                                        <p:cTn id="67" dur="1" fill="hold">
                                          <p:stCondLst>
                                            <p:cond delay="499"/>
                                          </p:stCondLst>
                                        </p:cTn>
                                        <p:tgtEl>
                                          <p:spTgt spid="41"/>
                                        </p:tgtEl>
                                        <p:attrNameLst>
                                          <p:attrName>style.visibility</p:attrName>
                                        </p:attrNameLst>
                                      </p:cBhvr>
                                      <p:to>
                                        <p:strVal val="hidden"/>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xit" presetSubtype="8" fill="hold" grpId="0" nodeType="clickEffect">
                                  <p:stCondLst>
                                    <p:cond delay="0"/>
                                  </p:stCondLst>
                                  <p:childTnLst>
                                    <p:animEffect transition="out" filter="wipe(left)">
                                      <p:cBhvr>
                                        <p:cTn id="71" dur="500"/>
                                        <p:tgtEl>
                                          <p:spTgt spid="42"/>
                                        </p:tgtEl>
                                      </p:cBhvr>
                                    </p:animEffect>
                                    <p:set>
                                      <p:cBhvr>
                                        <p:cTn id="72" dur="1" fill="hold">
                                          <p:stCondLst>
                                            <p:cond delay="499"/>
                                          </p:stCondLst>
                                        </p:cTn>
                                        <p:tgtEl>
                                          <p:spTgt spid="42"/>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xit" presetSubtype="8" fill="hold" grpId="0" nodeType="clickEffect">
                                  <p:stCondLst>
                                    <p:cond delay="0"/>
                                  </p:stCondLst>
                                  <p:childTnLst>
                                    <p:animEffect transition="out" filter="wipe(left)">
                                      <p:cBhvr>
                                        <p:cTn id="76" dur="500"/>
                                        <p:tgtEl>
                                          <p:spTgt spid="43"/>
                                        </p:tgtEl>
                                      </p:cBhvr>
                                    </p:animEffect>
                                    <p:set>
                                      <p:cBhvr>
                                        <p:cTn id="77" dur="1" fill="hold">
                                          <p:stCondLst>
                                            <p:cond delay="499"/>
                                          </p:stCondLst>
                                        </p:cTn>
                                        <p:tgtEl>
                                          <p:spTgt spid="43"/>
                                        </p:tgtEl>
                                        <p:attrNameLst>
                                          <p:attrName>style.visibility</p:attrName>
                                        </p:attrNameLst>
                                      </p:cBhvr>
                                      <p:to>
                                        <p:strVal val="hidden"/>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xit" presetSubtype="8" fill="hold" grpId="0" nodeType="clickEffect">
                                  <p:stCondLst>
                                    <p:cond delay="0"/>
                                  </p:stCondLst>
                                  <p:childTnLst>
                                    <p:animEffect transition="out" filter="wipe(left)">
                                      <p:cBhvr>
                                        <p:cTn id="81" dur="500"/>
                                        <p:tgtEl>
                                          <p:spTgt spid="44"/>
                                        </p:tgtEl>
                                      </p:cBhvr>
                                    </p:animEffect>
                                    <p:set>
                                      <p:cBhvr>
                                        <p:cTn id="82" dur="1" fill="hold">
                                          <p:stCondLst>
                                            <p:cond delay="499"/>
                                          </p:stCondLst>
                                        </p:cTn>
                                        <p:tgtEl>
                                          <p:spTgt spid="44"/>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xit" presetSubtype="8" fill="hold" grpId="0" nodeType="clickEffect">
                                  <p:stCondLst>
                                    <p:cond delay="0"/>
                                  </p:stCondLst>
                                  <p:childTnLst>
                                    <p:animEffect transition="out" filter="wipe(left)">
                                      <p:cBhvr>
                                        <p:cTn id="86" dur="500"/>
                                        <p:tgtEl>
                                          <p:spTgt spid="45"/>
                                        </p:tgtEl>
                                      </p:cBhvr>
                                    </p:animEffect>
                                    <p:set>
                                      <p:cBhvr>
                                        <p:cTn id="87" dur="1" fill="hold">
                                          <p:stCondLst>
                                            <p:cond delay="499"/>
                                          </p:stCondLst>
                                        </p:cTn>
                                        <p:tgtEl>
                                          <p:spTgt spid="45"/>
                                        </p:tgtEl>
                                        <p:attrNameLst>
                                          <p:attrName>style.visibility</p:attrName>
                                        </p:attrNameLst>
                                      </p:cBhvr>
                                      <p:to>
                                        <p:strVal val="hidden"/>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xit" presetSubtype="8" fill="hold" grpId="0" nodeType="clickEffect">
                                  <p:stCondLst>
                                    <p:cond delay="0"/>
                                  </p:stCondLst>
                                  <p:childTnLst>
                                    <p:animEffect transition="out" filter="wipe(left)">
                                      <p:cBhvr>
                                        <p:cTn id="91" dur="500"/>
                                        <p:tgtEl>
                                          <p:spTgt spid="46"/>
                                        </p:tgtEl>
                                      </p:cBhvr>
                                    </p:animEffect>
                                    <p:set>
                                      <p:cBhvr>
                                        <p:cTn id="92" dur="1" fill="hold">
                                          <p:stCondLst>
                                            <p:cond delay="499"/>
                                          </p:stCondLst>
                                        </p:cTn>
                                        <p:tgtEl>
                                          <p:spTgt spid="46"/>
                                        </p:tgtEl>
                                        <p:attrNameLst>
                                          <p:attrName>style.visibility</p:attrName>
                                        </p:attrNameLst>
                                      </p:cBhvr>
                                      <p:to>
                                        <p:strVal val="hidden"/>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xit" presetSubtype="8" fill="hold" grpId="0" nodeType="clickEffect">
                                  <p:stCondLst>
                                    <p:cond delay="0"/>
                                  </p:stCondLst>
                                  <p:childTnLst>
                                    <p:animEffect transition="out" filter="wipe(left)">
                                      <p:cBhvr>
                                        <p:cTn id="96" dur="500"/>
                                        <p:tgtEl>
                                          <p:spTgt spid="47"/>
                                        </p:tgtEl>
                                      </p:cBhvr>
                                    </p:animEffect>
                                    <p:set>
                                      <p:cBhvr>
                                        <p:cTn id="97" dur="1" fill="hold">
                                          <p:stCondLst>
                                            <p:cond delay="499"/>
                                          </p:stCondLst>
                                        </p:cTn>
                                        <p:tgtEl>
                                          <p:spTgt spid="47"/>
                                        </p:tgtEl>
                                        <p:attrNameLst>
                                          <p:attrName>style.visibility</p:attrName>
                                        </p:attrNameLst>
                                      </p:cBhvr>
                                      <p:to>
                                        <p:strVal val="hidden"/>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xit" presetSubtype="8" fill="hold" grpId="0" nodeType="clickEffect">
                                  <p:stCondLst>
                                    <p:cond delay="0"/>
                                  </p:stCondLst>
                                  <p:childTnLst>
                                    <p:animEffect transition="out" filter="wipe(left)">
                                      <p:cBhvr>
                                        <p:cTn id="101" dur="500"/>
                                        <p:tgtEl>
                                          <p:spTgt spid="48"/>
                                        </p:tgtEl>
                                      </p:cBhvr>
                                    </p:animEffect>
                                    <p:set>
                                      <p:cBhvr>
                                        <p:cTn id="102"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26" name="Object 6"/>
          <p:cNvGraphicFramePr>
            <a:graphicFrameLocks noChangeAspect="1"/>
          </p:cNvGraphicFramePr>
          <p:nvPr>
            <p:extLst>
              <p:ext uri="{D42A27DB-BD31-4B8C-83A1-F6EECF244321}">
                <p14:modId xmlns:p14="http://schemas.microsoft.com/office/powerpoint/2010/main" val="217073482"/>
              </p:ext>
            </p:extLst>
          </p:nvPr>
        </p:nvGraphicFramePr>
        <p:xfrm>
          <a:off x="266700" y="1676400"/>
          <a:ext cx="8553450" cy="4276725"/>
        </p:xfrm>
        <a:graphic>
          <a:graphicData uri="http://schemas.openxmlformats.org/presentationml/2006/ole">
            <mc:AlternateContent xmlns:mc="http://schemas.openxmlformats.org/markup-compatibility/2006">
              <mc:Choice xmlns:v="urn:schemas-microsoft-com:vml" Requires="v">
                <p:oleObj spid="_x0000_s52556" name="Worksheet" r:id="rId4" imgW="6181776" imgH="3057659" progId="Excel.Sheet.8">
                  <p:embed/>
                </p:oleObj>
              </mc:Choice>
              <mc:Fallback>
                <p:oleObj name="Worksheet" r:id="rId4" imgW="6181776" imgH="3057659" progId="Excel.Sheet.8">
                  <p:embed/>
                  <p:pic>
                    <p:nvPicPr>
                      <p:cNvPr id="0" name="Object 6"/>
                      <p:cNvPicPr>
                        <a:picLocks noChangeAspect="1" noChangeArrowheads="1"/>
                      </p:cNvPicPr>
                      <p:nvPr/>
                    </p:nvPicPr>
                    <p:blipFill>
                      <a:blip r:embed="rId5"/>
                      <a:srcRect/>
                      <a:stretch>
                        <a:fillRect/>
                      </a:stretch>
                    </p:blipFill>
                    <p:spPr bwMode="auto">
                      <a:xfrm>
                        <a:off x="266700" y="1676400"/>
                        <a:ext cx="8553450" cy="4276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30" name="Text Box 10"/>
          <p:cNvSpPr txBox="1">
            <a:spLocks noChangeArrowheads="1"/>
          </p:cNvSpPr>
          <p:nvPr/>
        </p:nvSpPr>
        <p:spPr bwMode="auto">
          <a:xfrm>
            <a:off x="609600" y="1371600"/>
            <a:ext cx="2590800" cy="496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05000"/>
              </a:lnSpc>
              <a:spcBef>
                <a:spcPct val="45000"/>
              </a:spcBef>
              <a:buClr>
                <a:srgbClr val="800000"/>
              </a:buClr>
              <a:buSzPct val="90000"/>
            </a:pPr>
            <a:r>
              <a:rPr lang="en-US" altLang="en-US" sz="2500" dirty="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rPr>
              <a:t>Illustration:</a:t>
            </a:r>
          </a:p>
        </p:txBody>
      </p:sp>
      <p:sp>
        <p:nvSpPr>
          <p:cNvPr id="7" name="Rectangle 7"/>
          <p:cNvSpPr>
            <a:spLocks noChangeArrowheads="1"/>
          </p:cNvSpPr>
          <p:nvPr/>
        </p:nvSpPr>
        <p:spPr bwMode="auto">
          <a:xfrm>
            <a:off x="457200" y="457200"/>
            <a:ext cx="2514600" cy="609600"/>
          </a:xfrm>
          <a:prstGeom prst="rect">
            <a:avLst/>
          </a:prstGeom>
          <a:solidFill>
            <a:srgbClr val="DE3500"/>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000" dirty="0">
                <a:solidFill>
                  <a:srgbClr val="0066FF"/>
                </a:solidFill>
                <a:effectLst>
                  <a:outerShdw blurRad="38100" dist="38100" dir="2700000" algn="tl">
                    <a:srgbClr val="000000"/>
                  </a:outerShdw>
                </a:effectLst>
                <a:latin typeface="Liberation Sans" panose="020B0604020202020204" pitchFamily="34" charset="0"/>
                <a:ea typeface="Liberation Sans" panose="020B0604020202020204" pitchFamily="34" charset="0"/>
                <a:cs typeface="Liberation Sans" panose="020B0604020202020204" pitchFamily="34" charset="0"/>
              </a:rPr>
              <a:t>APPENDIX</a:t>
            </a:r>
            <a:r>
              <a:rPr lang="en-US" sz="28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800"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18A</a:t>
            </a:r>
          </a:p>
        </p:txBody>
      </p:sp>
      <p:sp>
        <p:nvSpPr>
          <p:cNvPr id="9" name="Rectangle 8"/>
          <p:cNvSpPr>
            <a:spLocks noChangeArrowheads="1"/>
          </p:cNvSpPr>
          <p:nvPr/>
        </p:nvSpPr>
        <p:spPr bwMode="auto">
          <a:xfrm>
            <a:off x="3048000" y="457200"/>
            <a:ext cx="5715000" cy="609600"/>
          </a:xfrm>
          <a:prstGeom prst="rect">
            <a:avLst/>
          </a:prstGeom>
          <a:solidFill>
            <a:srgbClr val="0066FF"/>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143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20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PERCENTAGE-OF-COMPLETION METHOD</a:t>
            </a:r>
            <a:endParaRPr lang="en-US" altLang="en-US" sz="20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0"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10</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50" name="Object 1030"/>
          <p:cNvGraphicFramePr>
            <a:graphicFrameLocks noChangeAspect="1"/>
          </p:cNvGraphicFramePr>
          <p:nvPr>
            <p:extLst>
              <p:ext uri="{D42A27DB-BD31-4B8C-83A1-F6EECF244321}">
                <p14:modId xmlns:p14="http://schemas.microsoft.com/office/powerpoint/2010/main" val="1510084603"/>
              </p:ext>
            </p:extLst>
          </p:nvPr>
        </p:nvGraphicFramePr>
        <p:xfrm>
          <a:off x="762000" y="2017713"/>
          <a:ext cx="7593013" cy="3714750"/>
        </p:xfrm>
        <a:graphic>
          <a:graphicData uri="http://schemas.openxmlformats.org/presentationml/2006/ole">
            <mc:AlternateContent xmlns:mc="http://schemas.openxmlformats.org/markup-compatibility/2006">
              <mc:Choice xmlns:v="urn:schemas-microsoft-com:vml" Requires="v">
                <p:oleObj spid="_x0000_s53579" name="Worksheet" r:id="rId4" imgW="6438833" imgH="3133851" progId="Excel.Sheet.8">
                  <p:embed/>
                </p:oleObj>
              </mc:Choice>
              <mc:Fallback>
                <p:oleObj name="Worksheet" r:id="rId4" imgW="6438833" imgH="3133851" progId="Excel.Sheet.8">
                  <p:embed/>
                  <p:pic>
                    <p:nvPicPr>
                      <p:cNvPr id="0" name="Object 1030"/>
                      <p:cNvPicPr>
                        <a:picLocks noChangeAspect="1" noChangeArrowheads="1"/>
                      </p:cNvPicPr>
                      <p:nvPr/>
                    </p:nvPicPr>
                    <p:blipFill>
                      <a:blip r:embed="rId5"/>
                      <a:srcRect/>
                      <a:stretch>
                        <a:fillRect/>
                      </a:stretch>
                    </p:blipFill>
                    <p:spPr bwMode="auto">
                      <a:xfrm>
                        <a:off x="762000" y="2017713"/>
                        <a:ext cx="7593013" cy="3714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254" name="Text Box 10"/>
          <p:cNvSpPr txBox="1">
            <a:spLocks noChangeArrowheads="1"/>
          </p:cNvSpPr>
          <p:nvPr/>
        </p:nvSpPr>
        <p:spPr bwMode="auto">
          <a:xfrm>
            <a:off x="609600" y="1371600"/>
            <a:ext cx="2590800"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05000"/>
              </a:lnSpc>
              <a:spcBef>
                <a:spcPct val="45000"/>
              </a:spcBef>
              <a:buClr>
                <a:srgbClr val="800000"/>
              </a:buClr>
              <a:buSzPct val="90000"/>
            </a:pPr>
            <a:r>
              <a:rPr lang="en-US" altLang="en-US" sz="2500" dirty="0">
                <a:solidFill>
                  <a:srgbClr val="800000"/>
                </a:solidFill>
                <a:latin typeface="Arial" charset="0"/>
              </a:rPr>
              <a:t>Illustration:</a:t>
            </a:r>
          </a:p>
        </p:txBody>
      </p:sp>
      <p:sp>
        <p:nvSpPr>
          <p:cNvPr id="7" name="Rectangle 7"/>
          <p:cNvSpPr>
            <a:spLocks noChangeArrowheads="1"/>
          </p:cNvSpPr>
          <p:nvPr/>
        </p:nvSpPr>
        <p:spPr bwMode="auto">
          <a:xfrm>
            <a:off x="457200" y="457200"/>
            <a:ext cx="2514600" cy="609600"/>
          </a:xfrm>
          <a:prstGeom prst="rect">
            <a:avLst/>
          </a:prstGeom>
          <a:solidFill>
            <a:srgbClr val="DE3500"/>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000" dirty="0">
                <a:solidFill>
                  <a:srgbClr val="0066FF"/>
                </a:solidFill>
                <a:effectLst>
                  <a:outerShdw blurRad="38100" dist="38100" dir="2700000" algn="tl">
                    <a:srgbClr val="000000"/>
                  </a:outerShdw>
                </a:effectLst>
                <a:latin typeface="Arial" charset="0"/>
              </a:rPr>
              <a:t>APPENDIX</a:t>
            </a:r>
            <a:r>
              <a:rPr lang="en-US" sz="2800" b="0" dirty="0">
                <a:solidFill>
                  <a:schemeClr val="tx1"/>
                </a:solidFill>
                <a:latin typeface="Arial" charset="0"/>
              </a:rPr>
              <a:t> </a:t>
            </a:r>
            <a:r>
              <a:rPr lang="en-US" sz="2800" dirty="0">
                <a:solidFill>
                  <a:schemeClr val="bg1"/>
                </a:solidFill>
                <a:latin typeface="Arial" charset="0"/>
              </a:rPr>
              <a:t>18A</a:t>
            </a:r>
          </a:p>
        </p:txBody>
      </p:sp>
      <p:sp>
        <p:nvSpPr>
          <p:cNvPr id="9" name="Rectangle 8"/>
          <p:cNvSpPr>
            <a:spLocks noChangeArrowheads="1"/>
          </p:cNvSpPr>
          <p:nvPr/>
        </p:nvSpPr>
        <p:spPr bwMode="auto">
          <a:xfrm>
            <a:off x="3048000" y="457200"/>
            <a:ext cx="5715000" cy="609600"/>
          </a:xfrm>
          <a:prstGeom prst="rect">
            <a:avLst/>
          </a:prstGeom>
          <a:solidFill>
            <a:srgbClr val="0066FF"/>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143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2000" dirty="0" smtClean="0">
                <a:solidFill>
                  <a:schemeClr val="bg1"/>
                </a:solidFill>
                <a:effectLst>
                  <a:outerShdw blurRad="38100" dist="38100" dir="2700000" algn="tl">
                    <a:srgbClr val="000000">
                      <a:alpha val="43137"/>
                    </a:srgbClr>
                  </a:outerShdw>
                </a:effectLst>
                <a:latin typeface="Arial" charset="0"/>
              </a:rPr>
              <a:t>PERCENTAGE-OF-COMPLETION METHOD</a:t>
            </a:r>
            <a:endParaRPr lang="en-US" altLang="en-US" sz="2000" dirty="0">
              <a:solidFill>
                <a:schemeClr val="bg1"/>
              </a:solidFill>
              <a:effectLst>
                <a:outerShdw blurRad="38100" dist="38100" dir="2700000" algn="tl">
                  <a:srgbClr val="000000">
                    <a:alpha val="43137"/>
                  </a:srgbClr>
                </a:outerShdw>
              </a:effectLst>
              <a:latin typeface="Arial" charset="0"/>
            </a:endParaRPr>
          </a:p>
        </p:txBody>
      </p:sp>
      <p:sp>
        <p:nvSpPr>
          <p:cNvPr id="10"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10</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609600" y="1905000"/>
            <a:ext cx="8229600" cy="287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30000"/>
              </a:lnSpc>
              <a:spcBef>
                <a:spcPct val="50000"/>
              </a:spcBef>
              <a:buSzPct val="80000"/>
            </a:pPr>
            <a:r>
              <a:rPr lang="en-US" altLang="en-US" sz="22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Companies recognize revenue and gross profit only at point of sale—that is, when the contract is completed. </a:t>
            </a:r>
          </a:p>
          <a:p>
            <a:pPr algn="l">
              <a:lnSpc>
                <a:spcPct val="130000"/>
              </a:lnSpc>
              <a:spcBef>
                <a:spcPct val="50000"/>
              </a:spcBef>
              <a:buSzPct val="80000"/>
            </a:pPr>
            <a:r>
              <a:rPr lang="en-US" altLang="en-US" sz="22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Under this method, companies accumulate costs of long-term contracts in process, but they make no interim charges or credits to income statement accounts for revenues, costs, or gross profit.</a:t>
            </a:r>
          </a:p>
        </p:txBody>
      </p:sp>
      <p:sp>
        <p:nvSpPr>
          <p:cNvPr id="55302" name="Text Box 14"/>
          <p:cNvSpPr txBox="1">
            <a:spLocks noChangeArrowheads="1"/>
          </p:cNvSpPr>
          <p:nvPr/>
        </p:nvSpPr>
        <p:spPr bwMode="auto">
          <a:xfrm>
            <a:off x="990600" y="6369050"/>
            <a:ext cx="80010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11 Apply the completed-contract method for long-term contracts.</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8" name="Rectangle 7"/>
          <p:cNvSpPr>
            <a:spLocks noChangeArrowheads="1"/>
          </p:cNvSpPr>
          <p:nvPr/>
        </p:nvSpPr>
        <p:spPr bwMode="auto">
          <a:xfrm>
            <a:off x="457200" y="457200"/>
            <a:ext cx="2514600" cy="609600"/>
          </a:xfrm>
          <a:prstGeom prst="rect">
            <a:avLst/>
          </a:prstGeom>
          <a:solidFill>
            <a:srgbClr val="DE3500"/>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000" dirty="0">
                <a:solidFill>
                  <a:srgbClr val="0066FF"/>
                </a:solidFill>
                <a:effectLst>
                  <a:outerShdw blurRad="38100" dist="38100" dir="2700000" algn="tl">
                    <a:srgbClr val="000000"/>
                  </a:outerShdw>
                </a:effectLst>
                <a:latin typeface="Liberation Sans" panose="020B0604020202020204" pitchFamily="34" charset="0"/>
                <a:ea typeface="Liberation Sans" panose="020B0604020202020204" pitchFamily="34" charset="0"/>
                <a:cs typeface="Liberation Sans" panose="020B0604020202020204" pitchFamily="34" charset="0"/>
              </a:rPr>
              <a:t>APPENDIX</a:t>
            </a:r>
            <a:r>
              <a:rPr lang="en-US" sz="28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800"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18A</a:t>
            </a:r>
          </a:p>
        </p:txBody>
      </p:sp>
      <p:sp>
        <p:nvSpPr>
          <p:cNvPr id="10" name="Text Box 2"/>
          <p:cNvSpPr txBox="1">
            <a:spLocks noChangeArrowheads="1"/>
          </p:cNvSpPr>
          <p:nvPr/>
        </p:nvSpPr>
        <p:spPr bwMode="auto">
          <a:xfrm>
            <a:off x="609600" y="1295400"/>
            <a:ext cx="7620000" cy="584775"/>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defPPr>
              <a:defRPr lang="en-US"/>
            </a:defPPr>
            <a:lvl1pPr marL="0" algn="l">
              <a:defRPr sz="3200" i="0">
                <a:solidFill>
                  <a:schemeClr val="tx2">
                    <a:lumMod val="75000"/>
                  </a:schemeClr>
                </a:solidFill>
                <a:effectLst/>
                <a:latin typeface="+mn-lt"/>
              </a:defRPr>
            </a:lvl1pPr>
            <a:lvl2pPr marL="109538">
              <a:defRPr sz="3000" i="1">
                <a:solidFill>
                  <a:srgbClr val="FFFF00"/>
                </a:solidFill>
                <a:effectLst>
                  <a:outerShdw blurRad="38100" dist="38100" dir="2700000" algn="tl">
                    <a:srgbClr val="C0C0C0"/>
                  </a:outerShdw>
                </a:effectLst>
              </a:defRPr>
            </a:lvl2pPr>
            <a:lvl3pPr marL="109538">
              <a:defRPr sz="3000" i="1">
                <a:solidFill>
                  <a:srgbClr val="FFFF00"/>
                </a:solidFill>
                <a:effectLst>
                  <a:outerShdw blurRad="38100" dist="38100" dir="2700000" algn="tl">
                    <a:srgbClr val="C0C0C0"/>
                  </a:outerShdw>
                </a:effectLst>
              </a:defRPr>
            </a:lvl3pPr>
            <a:lvl4pPr marL="109538">
              <a:defRPr sz="3000" i="1">
                <a:solidFill>
                  <a:srgbClr val="FFFF00"/>
                </a:solidFill>
                <a:effectLst>
                  <a:outerShdw blurRad="38100" dist="38100" dir="2700000" algn="tl">
                    <a:srgbClr val="C0C0C0"/>
                  </a:outerShdw>
                </a:effectLst>
              </a:defRPr>
            </a:lvl4pPr>
            <a:lvl5pPr marL="109538">
              <a:defRPr sz="3000" i="1">
                <a:solidFill>
                  <a:srgbClr val="FFFF00"/>
                </a:solidFill>
                <a:effectLst>
                  <a:outerShdw blurRad="38100" dist="38100" dir="2700000" algn="tl">
                    <a:srgbClr val="C0C0C0"/>
                  </a:outerShdw>
                </a:effectLst>
              </a:defRPr>
            </a:lvl5pPr>
            <a:lvl6pPr marL="5667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6pPr>
            <a:lvl7pPr marL="10239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7pPr>
            <a:lvl8pPr marL="14811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8pPr>
            <a:lvl9pPr marL="19383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9pPr>
          </a:lstStyle>
          <a:p>
            <a:r>
              <a:rPr lang="en-US" altLang="en-US" sz="3000" dirty="0" smtClean="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Completed Contract Method</a:t>
            </a:r>
            <a:endParaRPr lang="en-US" altLang="en-US" sz="30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7" name="Rectangle 6"/>
          <p:cNvSpPr>
            <a:spLocks noChangeArrowheads="1"/>
          </p:cNvSpPr>
          <p:nvPr/>
        </p:nvSpPr>
        <p:spPr bwMode="auto">
          <a:xfrm>
            <a:off x="3048000" y="457200"/>
            <a:ext cx="5715000" cy="609600"/>
          </a:xfrm>
          <a:prstGeom prst="rect">
            <a:avLst/>
          </a:prstGeom>
          <a:solidFill>
            <a:srgbClr val="0066FF"/>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143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20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COMPLETED-CONTRACT METHOD</a:t>
            </a:r>
            <a:endParaRPr lang="en-US" altLang="en-US" sz="20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2" name="Object 7"/>
          <p:cNvGraphicFramePr>
            <a:graphicFrameLocks noChangeAspect="1"/>
          </p:cNvGraphicFramePr>
          <p:nvPr>
            <p:extLst>
              <p:ext uri="{D42A27DB-BD31-4B8C-83A1-F6EECF244321}">
                <p14:modId xmlns:p14="http://schemas.microsoft.com/office/powerpoint/2010/main" val="3232581644"/>
              </p:ext>
            </p:extLst>
          </p:nvPr>
        </p:nvGraphicFramePr>
        <p:xfrm>
          <a:off x="304800" y="1714500"/>
          <a:ext cx="8534400" cy="4233863"/>
        </p:xfrm>
        <a:graphic>
          <a:graphicData uri="http://schemas.openxmlformats.org/presentationml/2006/ole">
            <mc:AlternateContent xmlns:mc="http://schemas.openxmlformats.org/markup-compatibility/2006">
              <mc:Choice xmlns:v="urn:schemas-microsoft-com:vml" Requires="v">
                <p:oleObj spid="_x0000_s56651" name="Worksheet" r:id="rId4" imgW="6124592" imgH="3019293" progId="Excel.Sheet.8">
                  <p:embed/>
                </p:oleObj>
              </mc:Choice>
              <mc:Fallback>
                <p:oleObj name="Worksheet" r:id="rId4" imgW="6124592" imgH="3019293" progId="Excel.Sheet.8">
                  <p:embed/>
                  <p:pic>
                    <p:nvPicPr>
                      <p:cNvPr id="0" name="Object 7"/>
                      <p:cNvPicPr>
                        <a:picLocks noChangeAspect="1" noChangeArrowheads="1"/>
                      </p:cNvPicPr>
                      <p:nvPr/>
                    </p:nvPicPr>
                    <p:blipFill>
                      <a:blip r:embed="rId5"/>
                      <a:srcRect/>
                      <a:stretch>
                        <a:fillRect/>
                      </a:stretch>
                    </p:blipFill>
                    <p:spPr bwMode="auto">
                      <a:xfrm>
                        <a:off x="304800" y="1714500"/>
                        <a:ext cx="8534400" cy="42338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323"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11</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56326" name="Text Box 10"/>
          <p:cNvSpPr txBox="1">
            <a:spLocks noChangeArrowheads="1"/>
          </p:cNvSpPr>
          <p:nvPr/>
        </p:nvSpPr>
        <p:spPr bwMode="auto">
          <a:xfrm>
            <a:off x="609600" y="1295400"/>
            <a:ext cx="2590800" cy="496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05000"/>
              </a:lnSpc>
              <a:spcBef>
                <a:spcPct val="45000"/>
              </a:spcBef>
              <a:buClr>
                <a:srgbClr val="800000"/>
              </a:buClr>
              <a:buSzPct val="90000"/>
            </a:pPr>
            <a:r>
              <a:rPr lang="en-US" altLang="en-US" sz="2500" dirty="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rPr>
              <a:t>Illustration:</a:t>
            </a:r>
          </a:p>
        </p:txBody>
      </p:sp>
      <p:sp>
        <p:nvSpPr>
          <p:cNvPr id="9" name="Rectangle 7"/>
          <p:cNvSpPr>
            <a:spLocks noChangeArrowheads="1"/>
          </p:cNvSpPr>
          <p:nvPr/>
        </p:nvSpPr>
        <p:spPr bwMode="auto">
          <a:xfrm>
            <a:off x="457200" y="457200"/>
            <a:ext cx="2514600" cy="609600"/>
          </a:xfrm>
          <a:prstGeom prst="rect">
            <a:avLst/>
          </a:prstGeom>
          <a:solidFill>
            <a:srgbClr val="DE3500"/>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000" dirty="0">
                <a:solidFill>
                  <a:srgbClr val="0066FF"/>
                </a:solidFill>
                <a:effectLst>
                  <a:outerShdw blurRad="38100" dist="38100" dir="2700000" algn="tl">
                    <a:srgbClr val="000000"/>
                  </a:outerShdw>
                </a:effectLst>
                <a:latin typeface="Liberation Sans" panose="020B0604020202020204" pitchFamily="34" charset="0"/>
                <a:ea typeface="Liberation Sans" panose="020B0604020202020204" pitchFamily="34" charset="0"/>
                <a:cs typeface="Liberation Sans" panose="020B0604020202020204" pitchFamily="34" charset="0"/>
              </a:rPr>
              <a:t>APPENDIX</a:t>
            </a:r>
            <a:r>
              <a:rPr lang="en-US" sz="28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800"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18A</a:t>
            </a:r>
          </a:p>
        </p:txBody>
      </p:sp>
      <p:sp>
        <p:nvSpPr>
          <p:cNvPr id="10" name="Rectangle 9"/>
          <p:cNvSpPr>
            <a:spLocks noChangeArrowheads="1"/>
          </p:cNvSpPr>
          <p:nvPr/>
        </p:nvSpPr>
        <p:spPr bwMode="auto">
          <a:xfrm>
            <a:off x="3048000" y="457200"/>
            <a:ext cx="5715000" cy="609600"/>
          </a:xfrm>
          <a:prstGeom prst="rect">
            <a:avLst/>
          </a:prstGeom>
          <a:solidFill>
            <a:srgbClr val="0066FF"/>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143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20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COMPLETED-CONTRACT METHOD</a:t>
            </a:r>
            <a:endParaRPr lang="en-US" altLang="en-US" sz="20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6" name="Object 5"/>
          <p:cNvGraphicFramePr>
            <a:graphicFrameLocks noChangeAspect="1"/>
          </p:cNvGraphicFramePr>
          <p:nvPr>
            <p:extLst>
              <p:ext uri="{D42A27DB-BD31-4B8C-83A1-F6EECF244321}">
                <p14:modId xmlns:p14="http://schemas.microsoft.com/office/powerpoint/2010/main" val="4164947396"/>
              </p:ext>
            </p:extLst>
          </p:nvPr>
        </p:nvGraphicFramePr>
        <p:xfrm>
          <a:off x="685800" y="1981200"/>
          <a:ext cx="7593013" cy="3819525"/>
        </p:xfrm>
        <a:graphic>
          <a:graphicData uri="http://schemas.openxmlformats.org/presentationml/2006/ole">
            <mc:AlternateContent xmlns:mc="http://schemas.openxmlformats.org/markup-compatibility/2006">
              <mc:Choice xmlns:v="urn:schemas-microsoft-com:vml" Requires="v">
                <p:oleObj spid="_x0000_s57675" name="Worksheet" r:id="rId4" imgW="6438833" imgH="3219499" progId="Excel.Sheet.8">
                  <p:embed/>
                </p:oleObj>
              </mc:Choice>
              <mc:Fallback>
                <p:oleObj name="Worksheet" r:id="rId4" imgW="6438833" imgH="3219499" progId="Excel.Sheet.8">
                  <p:embed/>
                  <p:pic>
                    <p:nvPicPr>
                      <p:cNvPr id="0" name="Object 5"/>
                      <p:cNvPicPr>
                        <a:picLocks noChangeAspect="1" noChangeArrowheads="1"/>
                      </p:cNvPicPr>
                      <p:nvPr/>
                    </p:nvPicPr>
                    <p:blipFill>
                      <a:blip r:embed="rId5"/>
                      <a:srcRect/>
                      <a:stretch>
                        <a:fillRect/>
                      </a:stretch>
                    </p:blipFill>
                    <p:spPr bwMode="auto">
                      <a:xfrm>
                        <a:off x="685800" y="1981200"/>
                        <a:ext cx="7593013" cy="3819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34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11</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57350" name="Text Box 10"/>
          <p:cNvSpPr txBox="1">
            <a:spLocks noChangeArrowheads="1"/>
          </p:cNvSpPr>
          <p:nvPr/>
        </p:nvSpPr>
        <p:spPr bwMode="auto">
          <a:xfrm>
            <a:off x="609600" y="1295400"/>
            <a:ext cx="2590800"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05000"/>
              </a:lnSpc>
              <a:spcBef>
                <a:spcPct val="45000"/>
              </a:spcBef>
              <a:buClr>
                <a:srgbClr val="800000"/>
              </a:buClr>
              <a:buSzPct val="90000"/>
            </a:pPr>
            <a:r>
              <a:rPr lang="en-US" altLang="en-US" sz="2500" dirty="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rPr>
              <a:t>Illustration:</a:t>
            </a:r>
          </a:p>
        </p:txBody>
      </p:sp>
      <p:sp>
        <p:nvSpPr>
          <p:cNvPr id="9" name="Rectangle 7"/>
          <p:cNvSpPr>
            <a:spLocks noChangeArrowheads="1"/>
          </p:cNvSpPr>
          <p:nvPr/>
        </p:nvSpPr>
        <p:spPr bwMode="auto">
          <a:xfrm>
            <a:off x="457200" y="457200"/>
            <a:ext cx="2514600" cy="609600"/>
          </a:xfrm>
          <a:prstGeom prst="rect">
            <a:avLst/>
          </a:prstGeom>
          <a:solidFill>
            <a:srgbClr val="DE3500"/>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000" dirty="0">
                <a:solidFill>
                  <a:srgbClr val="0066FF"/>
                </a:solidFill>
                <a:effectLst>
                  <a:outerShdw blurRad="38100" dist="38100" dir="2700000" algn="tl">
                    <a:srgbClr val="000000"/>
                  </a:outerShdw>
                </a:effectLst>
                <a:latin typeface="Liberation Sans" panose="020B0604020202020204" pitchFamily="34" charset="0"/>
                <a:ea typeface="Liberation Sans" panose="020B0604020202020204" pitchFamily="34" charset="0"/>
                <a:cs typeface="Liberation Sans" panose="020B0604020202020204" pitchFamily="34" charset="0"/>
              </a:rPr>
              <a:t>APPENDIX</a:t>
            </a:r>
            <a:r>
              <a:rPr lang="en-US" sz="28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800"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18A</a:t>
            </a:r>
          </a:p>
        </p:txBody>
      </p:sp>
      <p:sp>
        <p:nvSpPr>
          <p:cNvPr id="11" name="Rectangle 10"/>
          <p:cNvSpPr>
            <a:spLocks noChangeArrowheads="1"/>
          </p:cNvSpPr>
          <p:nvPr/>
        </p:nvSpPr>
        <p:spPr bwMode="auto">
          <a:xfrm>
            <a:off x="3048000" y="457200"/>
            <a:ext cx="5715000" cy="609600"/>
          </a:xfrm>
          <a:prstGeom prst="rect">
            <a:avLst/>
          </a:prstGeom>
          <a:solidFill>
            <a:srgbClr val="0066FF"/>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143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20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COMPLETED-CONTRACT METHOD</a:t>
            </a:r>
            <a:endParaRPr lang="en-US" altLang="en-US" sz="20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7"/>
          <p:cNvSpPr txBox="1">
            <a:spLocks noChangeArrowheads="1"/>
          </p:cNvSpPr>
          <p:nvPr/>
        </p:nvSpPr>
        <p:spPr bwMode="auto">
          <a:xfrm>
            <a:off x="609600" y="2009775"/>
            <a:ext cx="8229600" cy="3824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8975" indent="-457200">
              <a:defRPr b="1">
                <a:solidFill>
                  <a:schemeClr val="folHlink"/>
                </a:solidFill>
                <a:latin typeface="Comic Sans MS" pitchFamily="66" charset="0"/>
              </a:defRPr>
            </a:lvl1pPr>
            <a:lvl2pPr marL="1255713" indent="-4508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ts val="1200"/>
              </a:spcBef>
              <a:buSzPct val="100000"/>
              <a:buFont typeface="Comic Sans MS" pitchFamily="66" charset="0"/>
              <a:buAutoNum type="arabicPeriod"/>
            </a:pPr>
            <a:r>
              <a:rPr lang="en-US" altLang="en-US" sz="220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Loss in </a:t>
            </a:r>
            <a:r>
              <a:rPr lang="en-US" altLang="en-US" sz="220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Current </a:t>
            </a:r>
            <a:r>
              <a:rPr lang="en-US" altLang="en-US" sz="220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Period </a:t>
            </a:r>
            <a:r>
              <a:rPr lang="en-US" altLang="en-US" sz="22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on a Profitable Contract</a:t>
            </a:r>
          </a:p>
          <a:p>
            <a:pPr lvl="1" algn="l">
              <a:lnSpc>
                <a:spcPct val="125000"/>
              </a:lnSpc>
              <a:spcBef>
                <a:spcPts val="1200"/>
              </a:spcBef>
              <a:buClr>
                <a:srgbClr val="800000"/>
              </a:buClr>
              <a:buSzPct val="80000"/>
              <a:buFont typeface="Arial" charset="0"/>
              <a:buChar char="►"/>
            </a:pPr>
            <a:r>
              <a:rPr lang="en-US" alt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Percentage-of-completion method only, </a:t>
            </a:r>
            <a:r>
              <a:rPr lang="en-US" alt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the estimated </a:t>
            </a:r>
            <a:r>
              <a:rPr lang="en-US" alt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cost increase requires a current-period adjustment of gross profit recognized in prior periods.</a:t>
            </a:r>
          </a:p>
          <a:p>
            <a:pPr algn="l">
              <a:lnSpc>
                <a:spcPct val="125000"/>
              </a:lnSpc>
              <a:spcBef>
                <a:spcPts val="1200"/>
              </a:spcBef>
              <a:buSzPct val="100000"/>
              <a:buFont typeface="Comic Sans MS" pitchFamily="66" charset="0"/>
              <a:buAutoNum type="arabicPeriod"/>
            </a:pPr>
            <a:r>
              <a:rPr lang="en-US" altLang="en-US" sz="220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Loss on an Unprofitable </a:t>
            </a:r>
            <a:r>
              <a:rPr lang="en-US" altLang="en-US" sz="22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Contract</a:t>
            </a:r>
          </a:p>
          <a:p>
            <a:pPr lvl="1" algn="l">
              <a:lnSpc>
                <a:spcPct val="125000"/>
              </a:lnSpc>
              <a:spcBef>
                <a:spcPts val="1200"/>
              </a:spcBef>
              <a:buClr>
                <a:srgbClr val="800000"/>
              </a:buClr>
              <a:buSzPct val="80000"/>
              <a:buFont typeface="Arial" charset="0"/>
              <a:buChar char="►"/>
            </a:pPr>
            <a:r>
              <a:rPr lang="en-US" alt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Under both percentage-of-completion and completed-contract methods, the company must recognize in the current period the entire expected contract loss.</a:t>
            </a:r>
          </a:p>
        </p:txBody>
      </p:sp>
      <p:sp>
        <p:nvSpPr>
          <p:cNvPr id="59395" name="Text Box 8"/>
          <p:cNvSpPr txBox="1">
            <a:spLocks noChangeArrowheads="1"/>
          </p:cNvSpPr>
          <p:nvPr/>
        </p:nvSpPr>
        <p:spPr bwMode="auto">
          <a:xfrm>
            <a:off x="609600" y="1295400"/>
            <a:ext cx="73152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ts val="1200"/>
              </a:spcBef>
              <a:buSzPct val="80000"/>
            </a:pPr>
            <a:r>
              <a:rPr lang="en-US" altLang="en-US" sz="2800" dirty="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rPr>
              <a:t>Long-Term Contract Losses</a:t>
            </a:r>
          </a:p>
        </p:txBody>
      </p:sp>
      <p:sp>
        <p:nvSpPr>
          <p:cNvPr id="8" name="Rectangle 7"/>
          <p:cNvSpPr>
            <a:spLocks noChangeArrowheads="1"/>
          </p:cNvSpPr>
          <p:nvPr/>
        </p:nvSpPr>
        <p:spPr bwMode="auto">
          <a:xfrm>
            <a:off x="457200" y="457200"/>
            <a:ext cx="2514600" cy="609600"/>
          </a:xfrm>
          <a:prstGeom prst="rect">
            <a:avLst/>
          </a:prstGeom>
          <a:solidFill>
            <a:srgbClr val="DE3500"/>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000" dirty="0">
                <a:solidFill>
                  <a:srgbClr val="0066FF"/>
                </a:solidFill>
                <a:effectLst>
                  <a:outerShdw blurRad="38100" dist="38100" dir="2700000" algn="tl">
                    <a:srgbClr val="000000"/>
                  </a:outerShdw>
                </a:effectLst>
                <a:latin typeface="Liberation Sans" panose="020B0604020202020204" pitchFamily="34" charset="0"/>
                <a:ea typeface="Liberation Sans" panose="020B0604020202020204" pitchFamily="34" charset="0"/>
                <a:cs typeface="Liberation Sans" panose="020B0604020202020204" pitchFamily="34" charset="0"/>
              </a:rPr>
              <a:t>APPENDIX</a:t>
            </a:r>
            <a:r>
              <a:rPr lang="en-US" sz="28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800"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18A</a:t>
            </a:r>
          </a:p>
        </p:txBody>
      </p:sp>
      <p:sp>
        <p:nvSpPr>
          <p:cNvPr id="10" name="Rectangle 9"/>
          <p:cNvSpPr>
            <a:spLocks noChangeArrowheads="1"/>
          </p:cNvSpPr>
          <p:nvPr/>
        </p:nvSpPr>
        <p:spPr bwMode="auto">
          <a:xfrm>
            <a:off x="3048000" y="457200"/>
            <a:ext cx="5715000" cy="609600"/>
          </a:xfrm>
          <a:prstGeom prst="rect">
            <a:avLst/>
          </a:prstGeom>
          <a:solidFill>
            <a:srgbClr val="0066FF"/>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143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dirty="0" smtClean="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LONG-TERM CONSTRUCTION CONTRACTS</a:t>
            </a:r>
            <a:endParaRPr lang="en-US" altLang="en-US"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1" name="Text Box 14"/>
          <p:cNvSpPr txBox="1">
            <a:spLocks noChangeArrowheads="1"/>
          </p:cNvSpPr>
          <p:nvPr/>
        </p:nvSpPr>
        <p:spPr bwMode="auto">
          <a:xfrm>
            <a:off x="990600" y="6369050"/>
            <a:ext cx="80010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12 </a:t>
            </a:r>
            <a:r>
              <a:rPr 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Identify </a:t>
            </a:r>
            <a:r>
              <a:rPr 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the proper accounting </a:t>
            </a:r>
            <a:r>
              <a:rPr 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for losses </a:t>
            </a:r>
            <a:r>
              <a:rPr 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on long-term contracts.</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062" name="Text Box 14"/>
          <p:cNvSpPr txBox="1">
            <a:spLocks noChangeArrowheads="1"/>
          </p:cNvSpPr>
          <p:nvPr/>
        </p:nvSpPr>
        <p:spPr bwMode="auto">
          <a:xfrm>
            <a:off x="457200" y="5083175"/>
            <a:ext cx="8305800" cy="1089529"/>
          </a:xfrm>
          <a:prstGeom prst="rect">
            <a:avLst/>
          </a:prstGeom>
          <a:solidFill>
            <a:schemeClr val="accent3"/>
          </a:solidFill>
          <a:ln w="12700">
            <a:noFill/>
            <a:miter lim="800000"/>
            <a:headEnd/>
            <a:tailEnd/>
          </a:ln>
          <a:effectLst>
            <a:outerShdw blurRad="107950" dist="12700" dir="5400000" algn="ctr">
              <a:srgbClr val="000000"/>
            </a:outerShdw>
          </a:effectLst>
        </p:spPr>
        <p:txBody>
          <a:bodyPr>
            <a:spAutoFit/>
          </a:bodyPr>
          <a:lstStyle>
            <a:defPPr>
              <a:defRPr lang="en-US"/>
            </a:defPPr>
            <a:lvl1pPr algn="l">
              <a:spcBef>
                <a:spcPct val="50000"/>
              </a:spcBef>
              <a:defRPr sz="2000" b="0">
                <a:solidFill>
                  <a:schemeClr val="bg2"/>
                </a:solidFill>
                <a:effectLst/>
                <a:latin typeface="Arial" charset="0"/>
              </a:defRPr>
            </a:lvl1pPr>
          </a:lstStyle>
          <a:p>
            <a:pPr>
              <a:lnSpc>
                <a:spcPct val="120000"/>
              </a:lnSpc>
              <a:defRPr/>
            </a:pPr>
            <a:r>
              <a:rPr lang="en-US" sz="1800" dirty="0" smtClean="0">
                <a:latin typeface="Liberation Sans" panose="020B0604020202020204" pitchFamily="34" charset="0"/>
                <a:ea typeface="Liberation Sans" panose="020B0604020202020204" pitchFamily="34" charset="0"/>
                <a:cs typeface="Liberation Sans" panose="020B0604020202020204" pitchFamily="34" charset="0"/>
              </a:rPr>
              <a:t>b)  Prepare the journal entries to record revenue and expense for 2014, 2015, and 2016 assuming the estimated cost to complete at the end of 2015 was $215,436 instead of $170,100.</a:t>
            </a:r>
          </a:p>
        </p:txBody>
      </p:sp>
      <p:sp>
        <p:nvSpPr>
          <p:cNvPr id="60419" name="Text Box 15"/>
          <p:cNvSpPr txBox="1">
            <a:spLocks noChangeArrowheads="1"/>
          </p:cNvSpPr>
          <p:nvPr/>
        </p:nvSpPr>
        <p:spPr bwMode="auto">
          <a:xfrm>
            <a:off x="533400" y="2211388"/>
            <a:ext cx="3048000" cy="379412"/>
          </a:xfrm>
          <a:prstGeom prst="rect">
            <a:avLst/>
          </a:prstGeom>
          <a:solidFill>
            <a:schemeClr val="tx2"/>
          </a:solidFill>
          <a:ln w="12700">
            <a:solidFill>
              <a:schemeClr val="tx1"/>
            </a:solidFill>
            <a:miter lim="800000"/>
            <a:headEnd/>
            <a:tailEnd/>
          </a:ln>
          <a:effectLst>
            <a:outerShdw dist="35921" dir="2700000" algn="ctr" rotWithShape="0">
              <a:schemeClr val="bg2"/>
            </a:outerShdw>
          </a:effec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altLang="en-US" b="0" dirty="0">
                <a:solidFill>
                  <a:srgbClr val="FFFF00"/>
                </a:solidFill>
                <a:latin typeface="Arial" charset="0"/>
              </a:rPr>
              <a:t>Casper Construction Co. </a:t>
            </a:r>
          </a:p>
        </p:txBody>
      </p:sp>
      <p:graphicFrame>
        <p:nvGraphicFramePr>
          <p:cNvPr id="60420" name="Object 2"/>
          <p:cNvGraphicFramePr>
            <a:graphicFrameLocks noChangeAspect="1"/>
          </p:cNvGraphicFramePr>
          <p:nvPr>
            <p:extLst>
              <p:ext uri="{D42A27DB-BD31-4B8C-83A1-F6EECF244321}">
                <p14:modId xmlns:p14="http://schemas.microsoft.com/office/powerpoint/2010/main" val="136918629"/>
              </p:ext>
            </p:extLst>
          </p:nvPr>
        </p:nvGraphicFramePr>
        <p:xfrm>
          <a:off x="457200" y="1663700"/>
          <a:ext cx="8153400" cy="3152775"/>
        </p:xfrm>
        <a:graphic>
          <a:graphicData uri="http://schemas.openxmlformats.org/presentationml/2006/ole">
            <mc:AlternateContent xmlns:mc="http://schemas.openxmlformats.org/markup-compatibility/2006">
              <mc:Choice xmlns:v="urn:schemas-microsoft-com:vml" Requires="v">
                <p:oleObj spid="_x0000_s60749" name="Worksheet" r:id="rId4" imgW="8153294" imgH="3152824" progId="Excel.Sheet.12">
                  <p:embed/>
                </p:oleObj>
              </mc:Choice>
              <mc:Fallback>
                <p:oleObj name="Worksheet" r:id="rId4" imgW="8153294" imgH="3152824" progId="Excel.Sheet.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663700"/>
                        <a:ext cx="81534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0423" name="Text Box 7"/>
          <p:cNvSpPr txBox="1">
            <a:spLocks noChangeArrowheads="1"/>
          </p:cNvSpPr>
          <p:nvPr/>
        </p:nvSpPr>
        <p:spPr bwMode="auto">
          <a:xfrm>
            <a:off x="609600" y="1295400"/>
            <a:ext cx="8610600"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ct val="45000"/>
              </a:spcBef>
              <a:buClr>
                <a:srgbClr val="800000"/>
              </a:buClr>
              <a:buSzPct val="90000"/>
            </a:pPr>
            <a:r>
              <a:rPr lang="en-US" altLang="en-US" sz="2500" dirty="0">
                <a:solidFill>
                  <a:srgbClr val="800000"/>
                </a:solidFill>
                <a:latin typeface="Arial" charset="0"/>
              </a:rPr>
              <a:t>Illustration</a:t>
            </a:r>
            <a:r>
              <a:rPr lang="en-US" altLang="en-US" sz="2300" dirty="0">
                <a:solidFill>
                  <a:srgbClr val="800000"/>
                </a:solidFill>
                <a:latin typeface="Arial" charset="0"/>
              </a:rPr>
              <a:t>:  </a:t>
            </a:r>
            <a:r>
              <a:rPr lang="en-US" altLang="en-US" sz="2300" b="0" dirty="0">
                <a:solidFill>
                  <a:schemeClr val="tx1"/>
                </a:solidFill>
                <a:latin typeface="Arial" charset="0"/>
              </a:rPr>
              <a:t>Loss on Profitable Contract</a:t>
            </a:r>
          </a:p>
        </p:txBody>
      </p:sp>
      <p:sp>
        <p:nvSpPr>
          <p:cNvPr id="9" name="Rectangle 8"/>
          <p:cNvSpPr>
            <a:spLocks noChangeArrowheads="1"/>
          </p:cNvSpPr>
          <p:nvPr/>
        </p:nvSpPr>
        <p:spPr bwMode="auto">
          <a:xfrm>
            <a:off x="457200" y="457200"/>
            <a:ext cx="2514600" cy="609600"/>
          </a:xfrm>
          <a:prstGeom prst="rect">
            <a:avLst/>
          </a:prstGeom>
          <a:solidFill>
            <a:srgbClr val="DE3500"/>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000" dirty="0">
                <a:solidFill>
                  <a:srgbClr val="0066FF"/>
                </a:solidFill>
                <a:effectLst>
                  <a:outerShdw blurRad="38100" dist="38100" dir="2700000" algn="tl">
                    <a:srgbClr val="000000"/>
                  </a:outerShdw>
                </a:effectLst>
                <a:latin typeface="Arial" charset="0"/>
              </a:rPr>
              <a:t>APPENDIX</a:t>
            </a:r>
            <a:r>
              <a:rPr lang="en-US" sz="2800" b="0" dirty="0">
                <a:solidFill>
                  <a:schemeClr val="tx1"/>
                </a:solidFill>
                <a:latin typeface="Arial" charset="0"/>
              </a:rPr>
              <a:t> </a:t>
            </a:r>
            <a:r>
              <a:rPr lang="en-US" sz="2800" dirty="0">
                <a:solidFill>
                  <a:schemeClr val="bg1"/>
                </a:solidFill>
                <a:latin typeface="Arial" charset="0"/>
              </a:rPr>
              <a:t>18A</a:t>
            </a:r>
          </a:p>
        </p:txBody>
      </p:sp>
      <p:sp>
        <p:nvSpPr>
          <p:cNvPr id="13" name="Rectangle 12"/>
          <p:cNvSpPr>
            <a:spLocks noChangeArrowheads="1"/>
          </p:cNvSpPr>
          <p:nvPr/>
        </p:nvSpPr>
        <p:spPr bwMode="auto">
          <a:xfrm>
            <a:off x="3048000" y="457200"/>
            <a:ext cx="5715000" cy="609600"/>
          </a:xfrm>
          <a:prstGeom prst="rect">
            <a:avLst/>
          </a:prstGeom>
          <a:solidFill>
            <a:srgbClr val="0066FF"/>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143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2000" dirty="0" smtClean="0">
                <a:solidFill>
                  <a:schemeClr val="bg1"/>
                </a:solidFill>
                <a:effectLst>
                  <a:outerShdw blurRad="38100" dist="38100" dir="2700000" algn="tl">
                    <a:srgbClr val="000000">
                      <a:alpha val="43137"/>
                    </a:srgbClr>
                  </a:outerShdw>
                </a:effectLst>
                <a:latin typeface="Arial" charset="0"/>
              </a:rPr>
              <a:t>LONG-TERM CONTRACT LOSSES</a:t>
            </a:r>
            <a:endParaRPr lang="en-US" altLang="en-US" sz="2000" dirty="0">
              <a:solidFill>
                <a:schemeClr val="bg1"/>
              </a:solidFill>
              <a:effectLst>
                <a:outerShdw blurRad="38100" dist="38100" dir="2700000" algn="tl">
                  <a:srgbClr val="000000">
                    <a:alpha val="43137"/>
                  </a:srgbClr>
                </a:outerShdw>
              </a:effectLst>
              <a:latin typeface="Arial" charset="0"/>
            </a:endParaRPr>
          </a:p>
        </p:txBody>
      </p:sp>
      <p:sp>
        <p:nvSpPr>
          <p:cNvPr id="14" name="TextBox 13"/>
          <p:cNvSpPr txBox="1"/>
          <p:nvPr/>
        </p:nvSpPr>
        <p:spPr>
          <a:xfrm>
            <a:off x="1524000" y="6428601"/>
            <a:ext cx="6096000" cy="276999"/>
          </a:xfrm>
          <a:prstGeom prst="rect">
            <a:avLst/>
          </a:prstGeom>
          <a:noFill/>
        </p:spPr>
        <p:txBody>
          <a:bodyPr wrap="square">
            <a:spAutoFit/>
          </a:bodyPr>
          <a:lstStyle/>
          <a:p>
            <a:pPr>
              <a:defRPr/>
            </a:pPr>
            <a:r>
              <a:rPr lang="en-US" sz="1200" dirty="0">
                <a:latin typeface="+mn-lt"/>
              </a:rPr>
              <a:t>Advance slide in presentation mode to reveal answers.</a:t>
            </a:r>
          </a:p>
        </p:txBody>
      </p:sp>
      <p:sp>
        <p:nvSpPr>
          <p:cNvPr id="15"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12</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381000" y="4352544"/>
            <a:ext cx="4189413" cy="331788"/>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6" name="Rectangle 18"/>
          <p:cNvSpPr>
            <a:spLocks noChangeArrowheads="1"/>
          </p:cNvSpPr>
          <p:nvPr/>
        </p:nvSpPr>
        <p:spPr bwMode="auto">
          <a:xfrm>
            <a:off x="4724400" y="3429000"/>
            <a:ext cx="4114800" cy="21149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spAutoFit/>
          </a:bodyPr>
          <a:lstStyle/>
          <a:p>
            <a:pPr marL="342900" indent="-342900" algn="l">
              <a:lnSpc>
                <a:spcPct val="115000"/>
              </a:lnSpc>
              <a:spcBef>
                <a:spcPct val="45000"/>
              </a:spcBef>
              <a:buClr>
                <a:srgbClr val="A50021"/>
              </a:buClr>
              <a:buSzPct val="100000"/>
              <a:buFont typeface="+mj-lt"/>
              <a:buAutoNum type="arabicPeriod" startAt="6"/>
              <a:defRPr/>
            </a:pPr>
            <a:r>
              <a:rPr lang="en-US" sz="1400" dirty="0" smtClean="0">
                <a:solidFill>
                  <a:schemeClr val="bg2"/>
                </a:solidFill>
                <a:latin typeface="Liberation Sans" panose="020B0604020202020204" pitchFamily="34" charset="0"/>
              </a:rPr>
              <a:t>Allocate </a:t>
            </a:r>
            <a:r>
              <a:rPr lang="en-US" sz="1400" dirty="0">
                <a:solidFill>
                  <a:schemeClr val="bg2"/>
                </a:solidFill>
                <a:latin typeface="Liberation Sans" panose="020B0604020202020204" pitchFamily="34" charset="0"/>
              </a:rPr>
              <a:t>the transaction price to the </a:t>
            </a:r>
            <a:r>
              <a:rPr lang="en-US" sz="1400" dirty="0" smtClean="0">
                <a:solidFill>
                  <a:schemeClr val="bg2"/>
                </a:solidFill>
                <a:latin typeface="Liberation Sans" panose="020B0604020202020204" pitchFamily="34" charset="0"/>
              </a:rPr>
              <a:t>separate performance obligations.</a:t>
            </a:r>
          </a:p>
          <a:p>
            <a:pPr marL="342900" indent="-342900" algn="l">
              <a:lnSpc>
                <a:spcPct val="115000"/>
              </a:lnSpc>
              <a:spcBef>
                <a:spcPct val="45000"/>
              </a:spcBef>
              <a:buClr>
                <a:srgbClr val="A50021"/>
              </a:buClr>
              <a:buSzPct val="100000"/>
              <a:buFont typeface="+mj-lt"/>
              <a:buAutoNum type="arabicPeriod" startAt="6"/>
              <a:defRPr/>
            </a:pPr>
            <a:r>
              <a:rPr lang="en-US" sz="1400" dirty="0" smtClean="0">
                <a:solidFill>
                  <a:schemeClr val="bg2"/>
                </a:solidFill>
                <a:latin typeface="Liberation Sans" panose="020B0604020202020204" pitchFamily="34" charset="0"/>
              </a:rPr>
              <a:t>Recognize </a:t>
            </a:r>
            <a:r>
              <a:rPr lang="en-US" sz="1400" dirty="0">
                <a:solidFill>
                  <a:schemeClr val="bg2"/>
                </a:solidFill>
                <a:latin typeface="Liberation Sans" panose="020B0604020202020204" pitchFamily="34" charset="0"/>
              </a:rPr>
              <a:t>revenue when the company satisfies </a:t>
            </a:r>
            <a:r>
              <a:rPr lang="en-US" sz="1400" dirty="0" smtClean="0">
                <a:solidFill>
                  <a:schemeClr val="bg2"/>
                </a:solidFill>
                <a:latin typeface="Liberation Sans" panose="020B0604020202020204" pitchFamily="34" charset="0"/>
              </a:rPr>
              <a:t>its performance obligation.</a:t>
            </a:r>
          </a:p>
          <a:p>
            <a:pPr marL="342900" indent="-342900" algn="l">
              <a:lnSpc>
                <a:spcPct val="115000"/>
              </a:lnSpc>
              <a:spcBef>
                <a:spcPct val="45000"/>
              </a:spcBef>
              <a:buClr>
                <a:srgbClr val="A50021"/>
              </a:buClr>
              <a:buSzPct val="100000"/>
              <a:buFont typeface="+mj-lt"/>
              <a:buAutoNum type="arabicPeriod" startAt="6"/>
              <a:defRPr/>
            </a:pPr>
            <a:r>
              <a:rPr lang="en-US" sz="1400" dirty="0" smtClean="0">
                <a:solidFill>
                  <a:schemeClr val="bg2"/>
                </a:solidFill>
                <a:latin typeface="Liberation Sans" panose="020B0604020202020204" pitchFamily="34" charset="0"/>
              </a:rPr>
              <a:t>Identify </a:t>
            </a:r>
            <a:r>
              <a:rPr lang="en-US" sz="1400" dirty="0">
                <a:solidFill>
                  <a:schemeClr val="bg2"/>
                </a:solidFill>
                <a:latin typeface="Liberation Sans" panose="020B0604020202020204" pitchFamily="34" charset="0"/>
              </a:rPr>
              <a:t>other revenue recognition </a:t>
            </a:r>
            <a:r>
              <a:rPr lang="en-US" sz="1400" dirty="0" smtClean="0">
                <a:solidFill>
                  <a:schemeClr val="bg2"/>
                </a:solidFill>
                <a:latin typeface="Liberation Sans" panose="020B0604020202020204" pitchFamily="34" charset="0"/>
              </a:rPr>
              <a:t>issues.</a:t>
            </a:r>
          </a:p>
          <a:p>
            <a:pPr marL="342900" indent="-342900" algn="l">
              <a:lnSpc>
                <a:spcPct val="115000"/>
              </a:lnSpc>
              <a:spcBef>
                <a:spcPct val="45000"/>
              </a:spcBef>
              <a:buClr>
                <a:srgbClr val="A50021"/>
              </a:buClr>
              <a:buSzPct val="100000"/>
              <a:buFont typeface="+mj-lt"/>
              <a:buAutoNum type="arabicPeriod" startAt="6"/>
              <a:defRPr/>
            </a:pPr>
            <a:r>
              <a:rPr lang="en-US" sz="1400" dirty="0" smtClean="0">
                <a:solidFill>
                  <a:schemeClr val="bg2"/>
                </a:solidFill>
                <a:latin typeface="Liberation Sans" panose="020B0604020202020204" pitchFamily="34" charset="0"/>
              </a:rPr>
              <a:t>Describe </a:t>
            </a:r>
            <a:r>
              <a:rPr lang="en-US" sz="1400" dirty="0">
                <a:solidFill>
                  <a:schemeClr val="bg2"/>
                </a:solidFill>
                <a:latin typeface="Liberation Sans" panose="020B0604020202020204" pitchFamily="34" charset="0"/>
              </a:rPr>
              <a:t>presentation and disclosure </a:t>
            </a:r>
            <a:r>
              <a:rPr lang="en-US" sz="1400" dirty="0" smtClean="0">
                <a:solidFill>
                  <a:schemeClr val="bg2"/>
                </a:solidFill>
                <a:latin typeface="Liberation Sans" panose="020B0604020202020204" pitchFamily="34" charset="0"/>
              </a:rPr>
              <a:t>regarding revenue</a:t>
            </a:r>
            <a:r>
              <a:rPr lang="en-US" sz="1400" dirty="0">
                <a:solidFill>
                  <a:schemeClr val="bg2"/>
                </a:solidFill>
                <a:latin typeface="Liberation Sans" panose="020B0604020202020204" pitchFamily="34" charset="0"/>
              </a:rPr>
              <a:t>.</a:t>
            </a:r>
          </a:p>
        </p:txBody>
      </p:sp>
      <p:sp>
        <p:nvSpPr>
          <p:cNvPr id="4100" name="Rectangle 19"/>
          <p:cNvSpPr>
            <a:spLocks noChangeArrowheads="1"/>
          </p:cNvSpPr>
          <p:nvPr/>
        </p:nvSpPr>
        <p:spPr bwMode="auto">
          <a:xfrm>
            <a:off x="457200" y="3048000"/>
            <a:ext cx="5181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400" i="1" dirty="0">
                <a:solidFill>
                  <a:schemeClr val="bg2"/>
                </a:solidFill>
                <a:latin typeface="Arial" charset="0"/>
              </a:rPr>
              <a:t>After studying this chapter, you should be able to:</a:t>
            </a:r>
          </a:p>
        </p:txBody>
      </p:sp>
      <p:sp>
        <p:nvSpPr>
          <p:cNvPr id="4106" name="Rectangle 15"/>
          <p:cNvSpPr txBox="1">
            <a:spLocks noChangeArrowheads="1"/>
          </p:cNvSpPr>
          <p:nvPr/>
        </p:nvSpPr>
        <p:spPr bwMode="auto">
          <a:xfrm>
            <a:off x="381000" y="23622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defRPr/>
            </a:pPr>
            <a:r>
              <a:rPr lang="en-US" sz="2400" dirty="0" smtClean="0">
                <a:solidFill>
                  <a:schemeClr val="bg1"/>
                </a:solidFill>
                <a:effectLst>
                  <a:outerShdw blurRad="38100" dist="38100" dir="2700000" algn="tl">
                    <a:srgbClr val="000000">
                      <a:alpha val="43137"/>
                    </a:srgbClr>
                  </a:outerShdw>
                </a:effectLst>
                <a:latin typeface="Arial" charset="0"/>
              </a:rPr>
              <a:t>LEARNING OBJECTIVES</a:t>
            </a:r>
          </a:p>
        </p:txBody>
      </p:sp>
      <p:sp>
        <p:nvSpPr>
          <p:cNvPr id="3074" name="Rectangle 2"/>
          <p:cNvSpPr>
            <a:spLocks noGrp="1" noChangeArrowheads="1"/>
          </p:cNvSpPr>
          <p:nvPr>
            <p:ph type="body" idx="1"/>
          </p:nvPr>
        </p:nvSpPr>
        <p:spPr>
          <a:xfrm>
            <a:off x="457200" y="3429000"/>
            <a:ext cx="4114800" cy="22118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spAutoFit/>
          </a:bodyPr>
          <a:lstStyle/>
          <a:p>
            <a:pPr>
              <a:lnSpc>
                <a:spcPct val="115000"/>
              </a:lnSpc>
              <a:spcBef>
                <a:spcPct val="45000"/>
              </a:spcBef>
              <a:buClr>
                <a:srgbClr val="A50021"/>
              </a:buClr>
              <a:buSzPct val="100000"/>
              <a:buFont typeface="+mj-lt"/>
              <a:buAutoNum type="arabicPeriod"/>
              <a:defRPr/>
            </a:pPr>
            <a:r>
              <a:rPr lang="en-US" sz="1400" kern="1200" dirty="0" smtClean="0">
                <a:effectLst/>
              </a:rPr>
              <a:t>Understand </a:t>
            </a:r>
            <a:r>
              <a:rPr lang="en-US" sz="1400" kern="1200" dirty="0">
                <a:effectLst/>
              </a:rPr>
              <a:t>revenue recognition </a:t>
            </a:r>
            <a:r>
              <a:rPr lang="en-US" sz="1400" kern="1200" dirty="0" smtClean="0">
                <a:effectLst/>
              </a:rPr>
              <a:t>issues.</a:t>
            </a:r>
          </a:p>
          <a:p>
            <a:pPr>
              <a:lnSpc>
                <a:spcPct val="115000"/>
              </a:lnSpc>
              <a:spcBef>
                <a:spcPct val="45000"/>
              </a:spcBef>
              <a:buClr>
                <a:srgbClr val="A50021"/>
              </a:buClr>
              <a:buSzPct val="100000"/>
              <a:buFont typeface="+mj-lt"/>
              <a:buAutoNum type="arabicPeriod"/>
              <a:defRPr/>
            </a:pPr>
            <a:r>
              <a:rPr lang="en-US" sz="1400" kern="1200" dirty="0" smtClean="0">
                <a:effectLst/>
              </a:rPr>
              <a:t>Identify </a:t>
            </a:r>
            <a:r>
              <a:rPr lang="en-US" sz="1400" kern="1200" dirty="0">
                <a:effectLst/>
              </a:rPr>
              <a:t>the five steps in the revenue </a:t>
            </a:r>
            <a:r>
              <a:rPr lang="en-US" sz="1400" kern="1200" dirty="0" smtClean="0">
                <a:effectLst/>
              </a:rPr>
              <a:t>recognition process.</a:t>
            </a:r>
          </a:p>
          <a:p>
            <a:pPr>
              <a:lnSpc>
                <a:spcPct val="115000"/>
              </a:lnSpc>
              <a:spcBef>
                <a:spcPct val="45000"/>
              </a:spcBef>
              <a:buClr>
                <a:srgbClr val="A50021"/>
              </a:buClr>
              <a:buSzPct val="100000"/>
              <a:buFont typeface="+mj-lt"/>
              <a:buAutoNum type="arabicPeriod"/>
              <a:defRPr/>
            </a:pPr>
            <a:r>
              <a:rPr lang="en-US" sz="1400" kern="1200" dirty="0" smtClean="0">
                <a:effectLst/>
              </a:rPr>
              <a:t>Identify </a:t>
            </a:r>
            <a:r>
              <a:rPr lang="en-US" sz="1400" kern="1200" dirty="0">
                <a:effectLst/>
              </a:rPr>
              <a:t>the contract with </a:t>
            </a:r>
            <a:r>
              <a:rPr lang="en-US" sz="1400" kern="1200" dirty="0" smtClean="0">
                <a:effectLst/>
              </a:rPr>
              <a:t>customers.</a:t>
            </a:r>
          </a:p>
          <a:p>
            <a:pPr>
              <a:lnSpc>
                <a:spcPct val="115000"/>
              </a:lnSpc>
              <a:spcBef>
                <a:spcPct val="45000"/>
              </a:spcBef>
              <a:buClr>
                <a:srgbClr val="A50021"/>
              </a:buClr>
              <a:buSzPct val="100000"/>
              <a:buFont typeface="+mj-lt"/>
              <a:buAutoNum type="arabicPeriod"/>
              <a:defRPr/>
            </a:pPr>
            <a:r>
              <a:rPr lang="en-US" sz="1400" kern="1200" dirty="0" smtClean="0">
                <a:effectLst/>
              </a:rPr>
              <a:t>Identify </a:t>
            </a:r>
            <a:r>
              <a:rPr lang="en-US" sz="1400" kern="1200" dirty="0">
                <a:effectLst/>
              </a:rPr>
              <a:t>the separate performance obligations in </a:t>
            </a:r>
            <a:r>
              <a:rPr lang="en-US" sz="1400" kern="1200" dirty="0" smtClean="0">
                <a:effectLst/>
              </a:rPr>
              <a:t>the contract.</a:t>
            </a:r>
          </a:p>
          <a:p>
            <a:pPr>
              <a:lnSpc>
                <a:spcPct val="115000"/>
              </a:lnSpc>
              <a:spcBef>
                <a:spcPct val="45000"/>
              </a:spcBef>
              <a:buClr>
                <a:srgbClr val="A50021"/>
              </a:buClr>
              <a:buSzPct val="100000"/>
              <a:buFont typeface="+mj-lt"/>
              <a:buAutoNum type="arabicPeriod"/>
              <a:defRPr/>
            </a:pPr>
            <a:r>
              <a:rPr lang="en-US" sz="1400" kern="1200" dirty="0" smtClean="0">
                <a:effectLst/>
              </a:rPr>
              <a:t>Determine </a:t>
            </a:r>
            <a:r>
              <a:rPr lang="en-US" sz="1400" kern="1200" dirty="0">
                <a:effectLst/>
              </a:rPr>
              <a:t>the transaction price.</a:t>
            </a:r>
          </a:p>
        </p:txBody>
      </p:sp>
      <p:pic>
        <p:nvPicPr>
          <p:cNvPr id="4103"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4770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4" name="Rectangle 24"/>
          <p:cNvSpPr>
            <a:spLocks noChangeArrowheads="1"/>
          </p:cNvSpPr>
          <p:nvPr/>
        </p:nvSpPr>
        <p:spPr bwMode="auto">
          <a:xfrm>
            <a:off x="2822575" y="533400"/>
            <a:ext cx="62452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defRPr/>
            </a:pPr>
            <a:r>
              <a:rPr lang="en-US" sz="44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Revenue Recognition</a:t>
            </a:r>
          </a:p>
        </p:txBody>
      </p:sp>
      <p:sp>
        <p:nvSpPr>
          <p:cNvPr id="15" name="Text Box 26"/>
          <p:cNvSpPr txBox="1">
            <a:spLocks noChangeArrowheads="1"/>
          </p:cNvSpPr>
          <p:nvPr/>
        </p:nvSpPr>
        <p:spPr bwMode="auto">
          <a:xfrm>
            <a:off x="6858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defRPr/>
            </a:pPr>
            <a:r>
              <a:rPr lang="en-US" sz="10700" dirty="0" smtClean="0">
                <a:solidFill>
                  <a:srgbClr val="5F5F5F"/>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18</a:t>
            </a:r>
          </a:p>
        </p:txBody>
      </p:sp>
      <p:pic>
        <p:nvPicPr>
          <p:cNvPr id="4107"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6020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9"/>
          <p:cNvGraphicFramePr>
            <a:graphicFrameLocks noChangeAspect="1"/>
          </p:cNvGraphicFramePr>
          <p:nvPr>
            <p:extLst>
              <p:ext uri="{D42A27DB-BD31-4B8C-83A1-F6EECF244321}">
                <p14:modId xmlns:p14="http://schemas.microsoft.com/office/powerpoint/2010/main" val="858754092"/>
              </p:ext>
            </p:extLst>
          </p:nvPr>
        </p:nvGraphicFramePr>
        <p:xfrm>
          <a:off x="452438" y="1752600"/>
          <a:ext cx="5713412" cy="4630738"/>
        </p:xfrm>
        <a:graphic>
          <a:graphicData uri="http://schemas.openxmlformats.org/presentationml/2006/ole">
            <mc:AlternateContent xmlns:mc="http://schemas.openxmlformats.org/markup-compatibility/2006">
              <mc:Choice xmlns:v="urn:schemas-microsoft-com:vml" Requires="v">
                <p:oleObj spid="_x0000_s61791" name="Worksheet" r:id="rId4" imgW="4648335" imgH="3752839" progId="Excel.Sheet.8">
                  <p:embed/>
                </p:oleObj>
              </mc:Choice>
              <mc:Fallback>
                <p:oleObj name="Worksheet" r:id="rId4" imgW="4648335" imgH="3752839" progId="Excel.Sheet.8">
                  <p:embed/>
                  <p:pic>
                    <p:nvPicPr>
                      <p:cNvPr id="0" name="Object 9"/>
                      <p:cNvPicPr>
                        <a:picLocks noChangeAspect="1" noChangeArrowheads="1"/>
                      </p:cNvPicPr>
                      <p:nvPr/>
                    </p:nvPicPr>
                    <p:blipFill>
                      <a:blip r:embed="rId5"/>
                      <a:srcRect/>
                      <a:stretch>
                        <a:fillRect/>
                      </a:stretch>
                    </p:blipFill>
                    <p:spPr bwMode="auto">
                      <a:xfrm>
                        <a:off x="452438" y="1752600"/>
                        <a:ext cx="5713412" cy="46307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3" name="Text Box 7"/>
          <p:cNvSpPr txBox="1">
            <a:spLocks noChangeArrowheads="1"/>
          </p:cNvSpPr>
          <p:nvPr/>
        </p:nvSpPr>
        <p:spPr bwMode="auto">
          <a:xfrm>
            <a:off x="609600" y="1284288"/>
            <a:ext cx="8610600" cy="496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05000"/>
              </a:lnSpc>
              <a:spcBef>
                <a:spcPct val="45000"/>
              </a:spcBef>
              <a:buClr>
                <a:srgbClr val="800000"/>
              </a:buClr>
              <a:buSzPct val="90000"/>
            </a:pPr>
            <a:r>
              <a:rPr lang="en-US" altLang="en-US" sz="2500" dirty="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rPr>
              <a:t>Illustration</a:t>
            </a:r>
            <a:r>
              <a:rPr lang="en-US" altLang="en-US" sz="2300" dirty="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altLang="en-US" sz="23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Loss on Profitable Contract</a:t>
            </a:r>
          </a:p>
        </p:txBody>
      </p:sp>
      <p:sp>
        <p:nvSpPr>
          <p:cNvPr id="30" name="Rectangle 29"/>
          <p:cNvSpPr/>
          <p:nvPr/>
        </p:nvSpPr>
        <p:spPr bwMode="auto">
          <a:xfrm>
            <a:off x="5638800" y="2162175"/>
            <a:ext cx="1676400" cy="3810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1" name="Rectangle 30"/>
          <p:cNvSpPr/>
          <p:nvPr/>
        </p:nvSpPr>
        <p:spPr bwMode="auto">
          <a:xfrm>
            <a:off x="5638800" y="2543175"/>
            <a:ext cx="1676400" cy="3810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2" name="Rectangle 31"/>
          <p:cNvSpPr/>
          <p:nvPr/>
        </p:nvSpPr>
        <p:spPr bwMode="auto">
          <a:xfrm>
            <a:off x="5638800" y="2924175"/>
            <a:ext cx="1676400" cy="4572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3" name="Rectangle 32"/>
          <p:cNvSpPr/>
          <p:nvPr/>
        </p:nvSpPr>
        <p:spPr bwMode="auto">
          <a:xfrm>
            <a:off x="5638800" y="3381375"/>
            <a:ext cx="1676400" cy="3810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4" name="Rectangle 33"/>
          <p:cNvSpPr/>
          <p:nvPr/>
        </p:nvSpPr>
        <p:spPr bwMode="auto">
          <a:xfrm>
            <a:off x="5638800" y="3762375"/>
            <a:ext cx="1676400" cy="3810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5" name="Rectangle 34"/>
          <p:cNvSpPr/>
          <p:nvPr/>
        </p:nvSpPr>
        <p:spPr bwMode="auto">
          <a:xfrm>
            <a:off x="5638800" y="4143375"/>
            <a:ext cx="1676400" cy="3810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6" name="Rectangle 35"/>
          <p:cNvSpPr/>
          <p:nvPr/>
        </p:nvSpPr>
        <p:spPr bwMode="auto">
          <a:xfrm>
            <a:off x="5638800" y="4600575"/>
            <a:ext cx="1676400" cy="3810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7" name="Rectangle 36"/>
          <p:cNvSpPr/>
          <p:nvPr/>
        </p:nvSpPr>
        <p:spPr bwMode="auto">
          <a:xfrm>
            <a:off x="5638800" y="4981575"/>
            <a:ext cx="1676400" cy="4572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8" name="Rectangle 37"/>
          <p:cNvSpPr/>
          <p:nvPr/>
        </p:nvSpPr>
        <p:spPr bwMode="auto">
          <a:xfrm>
            <a:off x="5638800" y="5438775"/>
            <a:ext cx="1676400" cy="3810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9" name="Rectangle 38"/>
          <p:cNvSpPr/>
          <p:nvPr/>
        </p:nvSpPr>
        <p:spPr bwMode="auto">
          <a:xfrm>
            <a:off x="5638800" y="5819775"/>
            <a:ext cx="1676400" cy="4572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40" name="Rectangle 39"/>
          <p:cNvSpPr/>
          <p:nvPr/>
        </p:nvSpPr>
        <p:spPr bwMode="auto">
          <a:xfrm>
            <a:off x="7315200" y="2162175"/>
            <a:ext cx="1676400" cy="3810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41" name="Rectangle 40"/>
          <p:cNvSpPr/>
          <p:nvPr/>
        </p:nvSpPr>
        <p:spPr bwMode="auto">
          <a:xfrm>
            <a:off x="7315200" y="2543175"/>
            <a:ext cx="1676400" cy="3810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42" name="Rectangle 41"/>
          <p:cNvSpPr/>
          <p:nvPr/>
        </p:nvSpPr>
        <p:spPr bwMode="auto">
          <a:xfrm>
            <a:off x="7315200" y="2924175"/>
            <a:ext cx="1676400" cy="4572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43" name="Rectangle 42"/>
          <p:cNvSpPr/>
          <p:nvPr/>
        </p:nvSpPr>
        <p:spPr bwMode="auto">
          <a:xfrm>
            <a:off x="7315200" y="3381375"/>
            <a:ext cx="1676400" cy="3810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44" name="Rectangle 43"/>
          <p:cNvSpPr/>
          <p:nvPr/>
        </p:nvSpPr>
        <p:spPr bwMode="auto">
          <a:xfrm>
            <a:off x="7315200" y="3762375"/>
            <a:ext cx="1676400" cy="3810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45" name="Rectangle 44"/>
          <p:cNvSpPr/>
          <p:nvPr/>
        </p:nvSpPr>
        <p:spPr bwMode="auto">
          <a:xfrm>
            <a:off x="7315200" y="4143375"/>
            <a:ext cx="1676400" cy="3810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46" name="Rectangle 45"/>
          <p:cNvSpPr/>
          <p:nvPr/>
        </p:nvSpPr>
        <p:spPr bwMode="auto">
          <a:xfrm>
            <a:off x="7315200" y="4600575"/>
            <a:ext cx="1676400" cy="3810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47" name="Rectangle 46"/>
          <p:cNvSpPr/>
          <p:nvPr/>
        </p:nvSpPr>
        <p:spPr bwMode="auto">
          <a:xfrm>
            <a:off x="7315200" y="4981575"/>
            <a:ext cx="1676400" cy="4572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48" name="Rectangle 47"/>
          <p:cNvSpPr/>
          <p:nvPr/>
        </p:nvSpPr>
        <p:spPr bwMode="auto">
          <a:xfrm>
            <a:off x="7315200" y="5438775"/>
            <a:ext cx="1676400" cy="3810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49" name="Rectangle 48"/>
          <p:cNvSpPr/>
          <p:nvPr/>
        </p:nvSpPr>
        <p:spPr bwMode="auto">
          <a:xfrm>
            <a:off x="7315200" y="5819775"/>
            <a:ext cx="1676400" cy="4572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29" name="Rectangle 28"/>
          <p:cNvSpPr>
            <a:spLocks noChangeArrowheads="1"/>
          </p:cNvSpPr>
          <p:nvPr/>
        </p:nvSpPr>
        <p:spPr bwMode="auto">
          <a:xfrm>
            <a:off x="457200" y="457200"/>
            <a:ext cx="2514600" cy="609600"/>
          </a:xfrm>
          <a:prstGeom prst="rect">
            <a:avLst/>
          </a:prstGeom>
          <a:solidFill>
            <a:srgbClr val="DE3500"/>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000" dirty="0">
                <a:solidFill>
                  <a:srgbClr val="0066FF"/>
                </a:solidFill>
                <a:effectLst>
                  <a:outerShdw blurRad="38100" dist="38100" dir="2700000" algn="tl">
                    <a:srgbClr val="000000"/>
                  </a:outerShdw>
                </a:effectLst>
                <a:latin typeface="Liberation Sans" panose="020B0604020202020204" pitchFamily="34" charset="0"/>
                <a:ea typeface="Liberation Sans" panose="020B0604020202020204" pitchFamily="34" charset="0"/>
                <a:cs typeface="Liberation Sans" panose="020B0604020202020204" pitchFamily="34" charset="0"/>
              </a:rPr>
              <a:t>APPENDIX</a:t>
            </a:r>
            <a:r>
              <a:rPr lang="en-US" sz="28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800"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18A</a:t>
            </a:r>
          </a:p>
        </p:txBody>
      </p:sp>
      <p:sp>
        <p:nvSpPr>
          <p:cNvPr id="50" name="Rectangle 49"/>
          <p:cNvSpPr>
            <a:spLocks noChangeArrowheads="1"/>
          </p:cNvSpPr>
          <p:nvPr/>
        </p:nvSpPr>
        <p:spPr bwMode="auto">
          <a:xfrm>
            <a:off x="3048000" y="457200"/>
            <a:ext cx="5715000" cy="609600"/>
          </a:xfrm>
          <a:prstGeom prst="rect">
            <a:avLst/>
          </a:prstGeom>
          <a:solidFill>
            <a:srgbClr val="0066FF"/>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143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20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LONG-TERM CONTRACT LOSSES</a:t>
            </a:r>
            <a:endParaRPr lang="en-US" altLang="en-US" sz="20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51"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12</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31"/>
                                        </p:tgtEl>
                                      </p:cBhvr>
                                    </p:animEffect>
                                    <p:set>
                                      <p:cBhvr>
                                        <p:cTn id="12" dur="1" fill="hold">
                                          <p:stCondLst>
                                            <p:cond delay="499"/>
                                          </p:stCondLst>
                                        </p:cTn>
                                        <p:tgtEl>
                                          <p:spTgt spid="31"/>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500"/>
                                        <p:tgtEl>
                                          <p:spTgt spid="32"/>
                                        </p:tgtEl>
                                      </p:cBhvr>
                                    </p:animEffect>
                                    <p:set>
                                      <p:cBhvr>
                                        <p:cTn id="17" dur="1" fill="hold">
                                          <p:stCondLst>
                                            <p:cond delay="499"/>
                                          </p:stCondLst>
                                        </p:cTn>
                                        <p:tgtEl>
                                          <p:spTgt spid="32"/>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grpId="0" nodeType="clickEffect">
                                  <p:stCondLst>
                                    <p:cond delay="0"/>
                                  </p:stCondLst>
                                  <p:childTnLst>
                                    <p:animEffect transition="out" filter="wipe(left)">
                                      <p:cBhvr>
                                        <p:cTn id="21" dur="500"/>
                                        <p:tgtEl>
                                          <p:spTgt spid="33"/>
                                        </p:tgtEl>
                                      </p:cBhvr>
                                    </p:animEffect>
                                    <p:set>
                                      <p:cBhvr>
                                        <p:cTn id="22" dur="1" fill="hold">
                                          <p:stCondLst>
                                            <p:cond delay="499"/>
                                          </p:stCondLst>
                                        </p:cTn>
                                        <p:tgtEl>
                                          <p:spTgt spid="33"/>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xit" presetSubtype="8" fill="hold" grpId="0" nodeType="clickEffect">
                                  <p:stCondLst>
                                    <p:cond delay="0"/>
                                  </p:stCondLst>
                                  <p:childTnLst>
                                    <p:animEffect transition="out" filter="wipe(left)">
                                      <p:cBhvr>
                                        <p:cTn id="26" dur="500"/>
                                        <p:tgtEl>
                                          <p:spTgt spid="34"/>
                                        </p:tgtEl>
                                      </p:cBhvr>
                                    </p:animEffect>
                                    <p:set>
                                      <p:cBhvr>
                                        <p:cTn id="27" dur="1" fill="hold">
                                          <p:stCondLst>
                                            <p:cond delay="499"/>
                                          </p:stCondLst>
                                        </p:cTn>
                                        <p:tgtEl>
                                          <p:spTgt spid="34"/>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xit" presetSubtype="8" fill="hold" grpId="0" nodeType="clickEffect">
                                  <p:stCondLst>
                                    <p:cond delay="0"/>
                                  </p:stCondLst>
                                  <p:childTnLst>
                                    <p:animEffect transition="out" filter="wipe(left)">
                                      <p:cBhvr>
                                        <p:cTn id="31" dur="500"/>
                                        <p:tgtEl>
                                          <p:spTgt spid="35"/>
                                        </p:tgtEl>
                                      </p:cBhvr>
                                    </p:animEffect>
                                    <p:set>
                                      <p:cBhvr>
                                        <p:cTn id="32" dur="1" fill="hold">
                                          <p:stCondLst>
                                            <p:cond delay="499"/>
                                          </p:stCondLst>
                                        </p:cTn>
                                        <p:tgtEl>
                                          <p:spTgt spid="35"/>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xit" presetSubtype="8" fill="hold" grpId="0" nodeType="clickEffect">
                                  <p:stCondLst>
                                    <p:cond delay="0"/>
                                  </p:stCondLst>
                                  <p:childTnLst>
                                    <p:animEffect transition="out" filter="wipe(left)">
                                      <p:cBhvr>
                                        <p:cTn id="36" dur="500"/>
                                        <p:tgtEl>
                                          <p:spTgt spid="36"/>
                                        </p:tgtEl>
                                      </p:cBhvr>
                                    </p:animEffect>
                                    <p:set>
                                      <p:cBhvr>
                                        <p:cTn id="37" dur="1" fill="hold">
                                          <p:stCondLst>
                                            <p:cond delay="499"/>
                                          </p:stCondLst>
                                        </p:cTn>
                                        <p:tgtEl>
                                          <p:spTgt spid="36"/>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xit" presetSubtype="8" fill="hold" grpId="0" nodeType="clickEffect">
                                  <p:stCondLst>
                                    <p:cond delay="0"/>
                                  </p:stCondLst>
                                  <p:childTnLst>
                                    <p:animEffect transition="out" filter="wipe(left)">
                                      <p:cBhvr>
                                        <p:cTn id="41" dur="500"/>
                                        <p:tgtEl>
                                          <p:spTgt spid="37"/>
                                        </p:tgtEl>
                                      </p:cBhvr>
                                    </p:animEffect>
                                    <p:set>
                                      <p:cBhvr>
                                        <p:cTn id="42" dur="1" fill="hold">
                                          <p:stCondLst>
                                            <p:cond delay="499"/>
                                          </p:stCondLst>
                                        </p:cTn>
                                        <p:tgtEl>
                                          <p:spTgt spid="37"/>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xit" presetSubtype="8" fill="hold" grpId="0" nodeType="clickEffect">
                                  <p:stCondLst>
                                    <p:cond delay="0"/>
                                  </p:stCondLst>
                                  <p:childTnLst>
                                    <p:animEffect transition="out" filter="wipe(left)">
                                      <p:cBhvr>
                                        <p:cTn id="46" dur="500"/>
                                        <p:tgtEl>
                                          <p:spTgt spid="38"/>
                                        </p:tgtEl>
                                      </p:cBhvr>
                                    </p:animEffect>
                                    <p:set>
                                      <p:cBhvr>
                                        <p:cTn id="47" dur="1" fill="hold">
                                          <p:stCondLst>
                                            <p:cond delay="499"/>
                                          </p:stCondLst>
                                        </p:cTn>
                                        <p:tgtEl>
                                          <p:spTgt spid="38"/>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xit" presetSubtype="8" fill="hold" grpId="0" nodeType="clickEffect">
                                  <p:stCondLst>
                                    <p:cond delay="0"/>
                                  </p:stCondLst>
                                  <p:childTnLst>
                                    <p:animEffect transition="out" filter="wipe(left)">
                                      <p:cBhvr>
                                        <p:cTn id="51" dur="500"/>
                                        <p:tgtEl>
                                          <p:spTgt spid="39"/>
                                        </p:tgtEl>
                                      </p:cBhvr>
                                    </p:animEffect>
                                    <p:set>
                                      <p:cBhvr>
                                        <p:cTn id="52" dur="1" fill="hold">
                                          <p:stCondLst>
                                            <p:cond delay="499"/>
                                          </p:stCondLst>
                                        </p:cTn>
                                        <p:tgtEl>
                                          <p:spTgt spid="39"/>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xit" presetSubtype="8" fill="hold" grpId="0" nodeType="clickEffect">
                                  <p:stCondLst>
                                    <p:cond delay="0"/>
                                  </p:stCondLst>
                                  <p:childTnLst>
                                    <p:animEffect transition="out" filter="wipe(left)">
                                      <p:cBhvr>
                                        <p:cTn id="56" dur="500"/>
                                        <p:tgtEl>
                                          <p:spTgt spid="40"/>
                                        </p:tgtEl>
                                      </p:cBhvr>
                                    </p:animEffect>
                                    <p:set>
                                      <p:cBhvr>
                                        <p:cTn id="57" dur="1" fill="hold">
                                          <p:stCondLst>
                                            <p:cond delay="499"/>
                                          </p:stCondLst>
                                        </p:cTn>
                                        <p:tgtEl>
                                          <p:spTgt spid="40"/>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xit" presetSubtype="8" fill="hold" grpId="0" nodeType="clickEffect">
                                  <p:stCondLst>
                                    <p:cond delay="0"/>
                                  </p:stCondLst>
                                  <p:childTnLst>
                                    <p:animEffect transition="out" filter="wipe(left)">
                                      <p:cBhvr>
                                        <p:cTn id="61" dur="500"/>
                                        <p:tgtEl>
                                          <p:spTgt spid="41"/>
                                        </p:tgtEl>
                                      </p:cBhvr>
                                    </p:animEffect>
                                    <p:set>
                                      <p:cBhvr>
                                        <p:cTn id="62" dur="1" fill="hold">
                                          <p:stCondLst>
                                            <p:cond delay="499"/>
                                          </p:stCondLst>
                                        </p:cTn>
                                        <p:tgtEl>
                                          <p:spTgt spid="41"/>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xit" presetSubtype="8" fill="hold" grpId="0" nodeType="clickEffect">
                                  <p:stCondLst>
                                    <p:cond delay="0"/>
                                  </p:stCondLst>
                                  <p:childTnLst>
                                    <p:animEffect transition="out" filter="wipe(left)">
                                      <p:cBhvr>
                                        <p:cTn id="66" dur="500"/>
                                        <p:tgtEl>
                                          <p:spTgt spid="42"/>
                                        </p:tgtEl>
                                      </p:cBhvr>
                                    </p:animEffect>
                                    <p:set>
                                      <p:cBhvr>
                                        <p:cTn id="67" dur="1" fill="hold">
                                          <p:stCondLst>
                                            <p:cond delay="499"/>
                                          </p:stCondLst>
                                        </p:cTn>
                                        <p:tgtEl>
                                          <p:spTgt spid="42"/>
                                        </p:tgtEl>
                                        <p:attrNameLst>
                                          <p:attrName>style.visibility</p:attrName>
                                        </p:attrNameLst>
                                      </p:cBhvr>
                                      <p:to>
                                        <p:strVal val="hidden"/>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xit" presetSubtype="8" fill="hold" grpId="0" nodeType="clickEffect">
                                  <p:stCondLst>
                                    <p:cond delay="0"/>
                                  </p:stCondLst>
                                  <p:childTnLst>
                                    <p:animEffect transition="out" filter="wipe(left)">
                                      <p:cBhvr>
                                        <p:cTn id="71" dur="500"/>
                                        <p:tgtEl>
                                          <p:spTgt spid="43"/>
                                        </p:tgtEl>
                                      </p:cBhvr>
                                    </p:animEffect>
                                    <p:set>
                                      <p:cBhvr>
                                        <p:cTn id="72" dur="1" fill="hold">
                                          <p:stCondLst>
                                            <p:cond delay="499"/>
                                          </p:stCondLst>
                                        </p:cTn>
                                        <p:tgtEl>
                                          <p:spTgt spid="43"/>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xit" presetSubtype="8" fill="hold" grpId="0" nodeType="clickEffect">
                                  <p:stCondLst>
                                    <p:cond delay="0"/>
                                  </p:stCondLst>
                                  <p:childTnLst>
                                    <p:animEffect transition="out" filter="wipe(left)">
                                      <p:cBhvr>
                                        <p:cTn id="76" dur="500"/>
                                        <p:tgtEl>
                                          <p:spTgt spid="44"/>
                                        </p:tgtEl>
                                      </p:cBhvr>
                                    </p:animEffect>
                                    <p:set>
                                      <p:cBhvr>
                                        <p:cTn id="77" dur="1" fill="hold">
                                          <p:stCondLst>
                                            <p:cond delay="499"/>
                                          </p:stCondLst>
                                        </p:cTn>
                                        <p:tgtEl>
                                          <p:spTgt spid="44"/>
                                        </p:tgtEl>
                                        <p:attrNameLst>
                                          <p:attrName>style.visibility</p:attrName>
                                        </p:attrNameLst>
                                      </p:cBhvr>
                                      <p:to>
                                        <p:strVal val="hidden"/>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xit" presetSubtype="8" fill="hold" grpId="0" nodeType="clickEffect">
                                  <p:stCondLst>
                                    <p:cond delay="0"/>
                                  </p:stCondLst>
                                  <p:childTnLst>
                                    <p:animEffect transition="out" filter="wipe(left)">
                                      <p:cBhvr>
                                        <p:cTn id="81" dur="500"/>
                                        <p:tgtEl>
                                          <p:spTgt spid="45"/>
                                        </p:tgtEl>
                                      </p:cBhvr>
                                    </p:animEffect>
                                    <p:set>
                                      <p:cBhvr>
                                        <p:cTn id="82" dur="1" fill="hold">
                                          <p:stCondLst>
                                            <p:cond delay="499"/>
                                          </p:stCondLst>
                                        </p:cTn>
                                        <p:tgtEl>
                                          <p:spTgt spid="45"/>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xit" presetSubtype="8" fill="hold" grpId="0" nodeType="clickEffect">
                                  <p:stCondLst>
                                    <p:cond delay="0"/>
                                  </p:stCondLst>
                                  <p:childTnLst>
                                    <p:animEffect transition="out" filter="wipe(left)">
                                      <p:cBhvr>
                                        <p:cTn id="86" dur="500"/>
                                        <p:tgtEl>
                                          <p:spTgt spid="46"/>
                                        </p:tgtEl>
                                      </p:cBhvr>
                                    </p:animEffect>
                                    <p:set>
                                      <p:cBhvr>
                                        <p:cTn id="87" dur="1" fill="hold">
                                          <p:stCondLst>
                                            <p:cond delay="499"/>
                                          </p:stCondLst>
                                        </p:cTn>
                                        <p:tgtEl>
                                          <p:spTgt spid="46"/>
                                        </p:tgtEl>
                                        <p:attrNameLst>
                                          <p:attrName>style.visibility</p:attrName>
                                        </p:attrNameLst>
                                      </p:cBhvr>
                                      <p:to>
                                        <p:strVal val="hidden"/>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xit" presetSubtype="8" fill="hold" grpId="0" nodeType="clickEffect">
                                  <p:stCondLst>
                                    <p:cond delay="0"/>
                                  </p:stCondLst>
                                  <p:childTnLst>
                                    <p:animEffect transition="out" filter="wipe(left)">
                                      <p:cBhvr>
                                        <p:cTn id="91" dur="500"/>
                                        <p:tgtEl>
                                          <p:spTgt spid="47"/>
                                        </p:tgtEl>
                                      </p:cBhvr>
                                    </p:animEffect>
                                    <p:set>
                                      <p:cBhvr>
                                        <p:cTn id="92" dur="1" fill="hold">
                                          <p:stCondLst>
                                            <p:cond delay="499"/>
                                          </p:stCondLst>
                                        </p:cTn>
                                        <p:tgtEl>
                                          <p:spTgt spid="47"/>
                                        </p:tgtEl>
                                        <p:attrNameLst>
                                          <p:attrName>style.visibility</p:attrName>
                                        </p:attrNameLst>
                                      </p:cBhvr>
                                      <p:to>
                                        <p:strVal val="hidden"/>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xit" presetSubtype="8" fill="hold" grpId="0" nodeType="clickEffect">
                                  <p:stCondLst>
                                    <p:cond delay="0"/>
                                  </p:stCondLst>
                                  <p:childTnLst>
                                    <p:animEffect transition="out" filter="wipe(left)">
                                      <p:cBhvr>
                                        <p:cTn id="96" dur="500"/>
                                        <p:tgtEl>
                                          <p:spTgt spid="48"/>
                                        </p:tgtEl>
                                      </p:cBhvr>
                                    </p:animEffect>
                                    <p:set>
                                      <p:cBhvr>
                                        <p:cTn id="97" dur="1" fill="hold">
                                          <p:stCondLst>
                                            <p:cond delay="499"/>
                                          </p:stCondLst>
                                        </p:cTn>
                                        <p:tgtEl>
                                          <p:spTgt spid="48"/>
                                        </p:tgtEl>
                                        <p:attrNameLst>
                                          <p:attrName>style.visibility</p:attrName>
                                        </p:attrNameLst>
                                      </p:cBhvr>
                                      <p:to>
                                        <p:strVal val="hidden"/>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xit" presetSubtype="8" fill="hold" grpId="0" nodeType="clickEffect">
                                  <p:stCondLst>
                                    <p:cond delay="0"/>
                                  </p:stCondLst>
                                  <p:childTnLst>
                                    <p:animEffect transition="out" filter="wipe(left)">
                                      <p:cBhvr>
                                        <p:cTn id="101" dur="500"/>
                                        <p:tgtEl>
                                          <p:spTgt spid="49"/>
                                        </p:tgtEl>
                                      </p:cBhvr>
                                    </p:animEffect>
                                    <p:set>
                                      <p:cBhvr>
                                        <p:cTn id="102" dur="1" fill="hold">
                                          <p:stCondLst>
                                            <p:cond delay="499"/>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Object 5"/>
          <p:cNvGraphicFramePr>
            <a:graphicFrameLocks noChangeAspect="1"/>
          </p:cNvGraphicFramePr>
          <p:nvPr>
            <p:extLst>
              <p:ext uri="{D42A27DB-BD31-4B8C-83A1-F6EECF244321}">
                <p14:modId xmlns:p14="http://schemas.microsoft.com/office/powerpoint/2010/main" val="2584278201"/>
              </p:ext>
            </p:extLst>
          </p:nvPr>
        </p:nvGraphicFramePr>
        <p:xfrm>
          <a:off x="304800" y="2111375"/>
          <a:ext cx="8534400" cy="2682875"/>
        </p:xfrm>
        <a:graphic>
          <a:graphicData uri="http://schemas.openxmlformats.org/presentationml/2006/ole">
            <mc:AlternateContent xmlns:mc="http://schemas.openxmlformats.org/markup-compatibility/2006">
              <mc:Choice xmlns:v="urn:schemas-microsoft-com:vml" Requires="v">
                <p:oleObj spid="_x0000_s62794" name="Worksheet" r:id="rId4" imgW="6124688" imgH="1914639" progId="Excel.Sheet.8">
                  <p:embed/>
                </p:oleObj>
              </mc:Choice>
              <mc:Fallback>
                <p:oleObj name="Worksheet" r:id="rId4" imgW="6124688" imgH="1914639" progId="Excel.Shee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111375"/>
                        <a:ext cx="8534400" cy="2682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469" name="Text Box 7"/>
          <p:cNvSpPr txBox="1">
            <a:spLocks noChangeArrowheads="1"/>
          </p:cNvSpPr>
          <p:nvPr/>
        </p:nvSpPr>
        <p:spPr bwMode="auto">
          <a:xfrm>
            <a:off x="609600" y="1295400"/>
            <a:ext cx="8610600"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ct val="45000"/>
              </a:spcBef>
              <a:buClr>
                <a:srgbClr val="800000"/>
              </a:buClr>
              <a:buSzPct val="90000"/>
            </a:pPr>
            <a:r>
              <a:rPr lang="en-US" altLang="en-US" sz="2500" dirty="0">
                <a:solidFill>
                  <a:srgbClr val="800000"/>
                </a:solidFill>
                <a:latin typeface="Arial" charset="0"/>
              </a:rPr>
              <a:t>Illustration</a:t>
            </a:r>
            <a:r>
              <a:rPr lang="en-US" altLang="en-US" sz="2300" dirty="0">
                <a:solidFill>
                  <a:srgbClr val="800000"/>
                </a:solidFill>
                <a:latin typeface="Arial" charset="0"/>
              </a:rPr>
              <a:t>:  </a:t>
            </a:r>
            <a:r>
              <a:rPr lang="en-US" altLang="en-US" sz="2300" b="0" dirty="0">
                <a:solidFill>
                  <a:schemeClr val="tx1"/>
                </a:solidFill>
                <a:latin typeface="Arial" charset="0"/>
              </a:rPr>
              <a:t>Loss on Profitable Contract</a:t>
            </a:r>
          </a:p>
        </p:txBody>
      </p:sp>
      <p:sp>
        <p:nvSpPr>
          <p:cNvPr id="9" name="Rectangle 8"/>
          <p:cNvSpPr>
            <a:spLocks noChangeArrowheads="1"/>
          </p:cNvSpPr>
          <p:nvPr/>
        </p:nvSpPr>
        <p:spPr bwMode="auto">
          <a:xfrm>
            <a:off x="457200" y="457200"/>
            <a:ext cx="2514600" cy="609600"/>
          </a:xfrm>
          <a:prstGeom prst="rect">
            <a:avLst/>
          </a:prstGeom>
          <a:solidFill>
            <a:srgbClr val="DE3500"/>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000" dirty="0">
                <a:solidFill>
                  <a:srgbClr val="0066FF"/>
                </a:solidFill>
                <a:effectLst>
                  <a:outerShdw blurRad="38100" dist="38100" dir="2700000" algn="tl">
                    <a:srgbClr val="000000"/>
                  </a:outerShdw>
                </a:effectLst>
                <a:latin typeface="Arial" charset="0"/>
              </a:rPr>
              <a:t>APPENDIX</a:t>
            </a:r>
            <a:r>
              <a:rPr lang="en-US" sz="2800" b="0" dirty="0">
                <a:solidFill>
                  <a:schemeClr val="tx1"/>
                </a:solidFill>
                <a:latin typeface="Arial" charset="0"/>
              </a:rPr>
              <a:t> </a:t>
            </a:r>
            <a:r>
              <a:rPr lang="en-US" sz="2800" dirty="0">
                <a:solidFill>
                  <a:schemeClr val="bg1"/>
                </a:solidFill>
                <a:latin typeface="Arial" charset="0"/>
              </a:rPr>
              <a:t>18A</a:t>
            </a:r>
          </a:p>
        </p:txBody>
      </p:sp>
      <p:sp>
        <p:nvSpPr>
          <p:cNvPr id="10" name="Rectangle 9"/>
          <p:cNvSpPr>
            <a:spLocks noChangeArrowheads="1"/>
          </p:cNvSpPr>
          <p:nvPr/>
        </p:nvSpPr>
        <p:spPr bwMode="auto">
          <a:xfrm>
            <a:off x="3048000" y="457200"/>
            <a:ext cx="5715000" cy="609600"/>
          </a:xfrm>
          <a:prstGeom prst="rect">
            <a:avLst/>
          </a:prstGeom>
          <a:solidFill>
            <a:srgbClr val="0066FF"/>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143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2000" dirty="0" smtClean="0">
                <a:solidFill>
                  <a:schemeClr val="bg1"/>
                </a:solidFill>
                <a:effectLst>
                  <a:outerShdw blurRad="38100" dist="38100" dir="2700000" algn="tl">
                    <a:srgbClr val="000000">
                      <a:alpha val="43137"/>
                    </a:srgbClr>
                  </a:outerShdw>
                </a:effectLst>
                <a:latin typeface="Arial" charset="0"/>
              </a:rPr>
              <a:t>LONG-TERM CONTRACT LOSSES</a:t>
            </a:r>
            <a:endParaRPr lang="en-US" altLang="en-US" sz="2000" dirty="0">
              <a:solidFill>
                <a:schemeClr val="bg1"/>
              </a:solidFill>
              <a:effectLst>
                <a:outerShdw blurRad="38100" dist="38100" dir="2700000" algn="tl">
                  <a:srgbClr val="000000">
                    <a:alpha val="43137"/>
                  </a:srgbClr>
                </a:outerShdw>
              </a:effectLst>
              <a:latin typeface="Arial" charset="0"/>
            </a:endParaRPr>
          </a:p>
        </p:txBody>
      </p:sp>
      <p:sp>
        <p:nvSpPr>
          <p:cNvPr id="11"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Arial" charset="0"/>
              </a:rPr>
              <a:t>LO 12</a:t>
            </a:r>
            <a:endParaRPr lang="en-US" altLang="en-US" sz="1600" i="1" dirty="0">
              <a:solidFill>
                <a:schemeClr val="bg2"/>
              </a:solidFill>
              <a:latin typeface="Arial" charset="0"/>
            </a:endParaRPr>
          </a:p>
        </p:txBody>
      </p:sp>
    </p:spTree>
  </p:cSld>
  <p:clrMapOvr>
    <a:masterClrMapping/>
  </p:clrMapOvr>
  <p:transition>
    <p:wipe dir="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062" name="Text Box 14"/>
          <p:cNvSpPr txBox="1">
            <a:spLocks noChangeArrowheads="1"/>
          </p:cNvSpPr>
          <p:nvPr/>
        </p:nvSpPr>
        <p:spPr bwMode="auto">
          <a:xfrm>
            <a:off x="457200" y="5083175"/>
            <a:ext cx="8305800" cy="1089025"/>
          </a:xfrm>
          <a:prstGeom prst="rect">
            <a:avLst/>
          </a:prstGeom>
          <a:solidFill>
            <a:schemeClr val="accent3"/>
          </a:solidFill>
          <a:ln w="12700">
            <a:noFill/>
            <a:miter lim="800000"/>
            <a:headEnd/>
            <a:tailEnd/>
          </a:ln>
          <a:effectLst>
            <a:outerShdw blurRad="107950" dist="12700" dir="5400000" algn="ctr">
              <a:srgbClr val="000000"/>
            </a:outerShdw>
          </a:effectLst>
        </p:spPr>
        <p:txBody>
          <a:bodyPr>
            <a:spAutoFit/>
          </a:bodyPr>
          <a:lstStyle>
            <a:defPPr>
              <a:defRPr lang="en-US"/>
            </a:defPPr>
            <a:lvl1pPr algn="l">
              <a:spcBef>
                <a:spcPct val="50000"/>
              </a:spcBef>
              <a:defRPr sz="2000" b="0">
                <a:solidFill>
                  <a:schemeClr val="bg2"/>
                </a:solidFill>
                <a:effectLst/>
                <a:latin typeface="Arial" charset="0"/>
              </a:defRPr>
            </a:lvl1pPr>
          </a:lstStyle>
          <a:p>
            <a:pPr marL="457200" indent="-457200">
              <a:lnSpc>
                <a:spcPct val="120000"/>
              </a:lnSpc>
              <a:buFont typeface="+mj-lt"/>
              <a:buAutoNum type="alphaLcParenR" startAt="3"/>
              <a:defRPr/>
            </a:pPr>
            <a:r>
              <a:rPr lang="en-US" sz="1800" dirty="0" smtClean="0">
                <a:solidFill>
                  <a:schemeClr val="tx1"/>
                </a:solidFill>
              </a:rPr>
              <a:t>Prepare the journal entries for </a:t>
            </a:r>
            <a:r>
              <a:rPr lang="en-US" sz="1800" dirty="0" smtClean="0"/>
              <a:t>2014, 2015, and 2016</a:t>
            </a:r>
            <a:r>
              <a:rPr lang="en-US" sz="1800" dirty="0" smtClean="0">
                <a:solidFill>
                  <a:schemeClr val="tx1"/>
                </a:solidFill>
              </a:rPr>
              <a:t> assuming the estimated cost to complete at the end of 2015 was </a:t>
            </a:r>
            <a:r>
              <a:rPr lang="en-US" sz="1800" dirty="0" smtClean="0">
                <a:solidFill>
                  <a:srgbClr val="800000"/>
                </a:solidFill>
              </a:rPr>
              <a:t>$246,038</a:t>
            </a:r>
            <a:r>
              <a:rPr lang="en-US" sz="1800" dirty="0" smtClean="0">
                <a:solidFill>
                  <a:schemeClr val="tx1"/>
                </a:solidFill>
              </a:rPr>
              <a:t> instead of $170,100.</a:t>
            </a:r>
            <a:endParaRPr lang="en-US" sz="1900" dirty="0" smtClean="0"/>
          </a:p>
        </p:txBody>
      </p:sp>
      <p:sp>
        <p:nvSpPr>
          <p:cNvPr id="63491" name="Text Box 15"/>
          <p:cNvSpPr txBox="1">
            <a:spLocks noChangeArrowheads="1"/>
          </p:cNvSpPr>
          <p:nvPr/>
        </p:nvSpPr>
        <p:spPr bwMode="auto">
          <a:xfrm>
            <a:off x="533400" y="2211388"/>
            <a:ext cx="3048000" cy="379412"/>
          </a:xfrm>
          <a:prstGeom prst="rect">
            <a:avLst/>
          </a:prstGeom>
          <a:solidFill>
            <a:schemeClr val="tx2"/>
          </a:solidFill>
          <a:ln w="12700">
            <a:solidFill>
              <a:schemeClr val="tx1"/>
            </a:solidFill>
            <a:miter lim="800000"/>
            <a:headEnd/>
            <a:tailEnd/>
          </a:ln>
          <a:effectLst>
            <a:outerShdw dist="35921" dir="2700000" algn="ctr" rotWithShape="0">
              <a:schemeClr val="bg2"/>
            </a:outerShdw>
          </a:effec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altLang="en-US" b="0" dirty="0">
                <a:solidFill>
                  <a:srgbClr val="FFFF00"/>
                </a:solidFill>
                <a:latin typeface="Arial" charset="0"/>
              </a:rPr>
              <a:t>Casper Construction Co. </a:t>
            </a:r>
          </a:p>
        </p:txBody>
      </p:sp>
      <p:graphicFrame>
        <p:nvGraphicFramePr>
          <p:cNvPr id="63492" name="Object 2"/>
          <p:cNvGraphicFramePr>
            <a:graphicFrameLocks noChangeAspect="1"/>
          </p:cNvGraphicFramePr>
          <p:nvPr>
            <p:extLst>
              <p:ext uri="{D42A27DB-BD31-4B8C-83A1-F6EECF244321}">
                <p14:modId xmlns:p14="http://schemas.microsoft.com/office/powerpoint/2010/main" val="950243497"/>
              </p:ext>
            </p:extLst>
          </p:nvPr>
        </p:nvGraphicFramePr>
        <p:xfrm>
          <a:off x="457200" y="1663700"/>
          <a:ext cx="8153400" cy="3152775"/>
        </p:xfrm>
        <a:graphic>
          <a:graphicData uri="http://schemas.openxmlformats.org/presentationml/2006/ole">
            <mc:AlternateContent xmlns:mc="http://schemas.openxmlformats.org/markup-compatibility/2006">
              <mc:Choice xmlns:v="urn:schemas-microsoft-com:vml" Requires="v">
                <p:oleObj spid="_x0000_s63821" name="Worksheet" r:id="rId4" imgW="8153294" imgH="3152824" progId="Excel.Sheet.12">
                  <p:embed/>
                </p:oleObj>
              </mc:Choice>
              <mc:Fallback>
                <p:oleObj name="Worksheet" r:id="rId4" imgW="8153294" imgH="3152824" progId="Excel.Sheet.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663700"/>
                        <a:ext cx="81534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495" name="Text Box 7"/>
          <p:cNvSpPr txBox="1">
            <a:spLocks noChangeArrowheads="1"/>
          </p:cNvSpPr>
          <p:nvPr/>
        </p:nvSpPr>
        <p:spPr bwMode="auto">
          <a:xfrm>
            <a:off x="609600" y="1295400"/>
            <a:ext cx="8610600"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ct val="45000"/>
              </a:spcBef>
              <a:buClr>
                <a:srgbClr val="800000"/>
              </a:buClr>
              <a:buSzPct val="90000"/>
            </a:pPr>
            <a:r>
              <a:rPr lang="en-US" altLang="en-US" sz="2500" dirty="0">
                <a:solidFill>
                  <a:srgbClr val="800000"/>
                </a:solidFill>
                <a:latin typeface="Arial" charset="0"/>
              </a:rPr>
              <a:t>Illustration</a:t>
            </a:r>
            <a:r>
              <a:rPr lang="en-US" altLang="en-US" sz="2300" dirty="0">
                <a:solidFill>
                  <a:srgbClr val="800000"/>
                </a:solidFill>
                <a:latin typeface="Arial" charset="0"/>
              </a:rPr>
              <a:t>:  </a:t>
            </a:r>
            <a:r>
              <a:rPr lang="en-US" altLang="en-US" sz="2300" b="0" dirty="0">
                <a:solidFill>
                  <a:schemeClr val="tx1"/>
                </a:solidFill>
                <a:latin typeface="Arial" charset="0"/>
              </a:rPr>
              <a:t>Loss on Unprofitable Contract</a:t>
            </a:r>
          </a:p>
        </p:txBody>
      </p:sp>
      <p:sp>
        <p:nvSpPr>
          <p:cNvPr id="9" name="Rectangle 8"/>
          <p:cNvSpPr>
            <a:spLocks noChangeArrowheads="1"/>
          </p:cNvSpPr>
          <p:nvPr/>
        </p:nvSpPr>
        <p:spPr bwMode="auto">
          <a:xfrm>
            <a:off x="457200" y="457200"/>
            <a:ext cx="2514600" cy="609600"/>
          </a:xfrm>
          <a:prstGeom prst="rect">
            <a:avLst/>
          </a:prstGeom>
          <a:solidFill>
            <a:srgbClr val="DE3500"/>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000" dirty="0">
                <a:solidFill>
                  <a:srgbClr val="0066FF"/>
                </a:solidFill>
                <a:effectLst>
                  <a:outerShdw blurRad="38100" dist="38100" dir="2700000" algn="tl">
                    <a:srgbClr val="000000"/>
                  </a:outerShdw>
                </a:effectLst>
                <a:latin typeface="Arial" charset="0"/>
              </a:rPr>
              <a:t>APPENDIX</a:t>
            </a:r>
            <a:r>
              <a:rPr lang="en-US" sz="2800" b="0" dirty="0">
                <a:solidFill>
                  <a:schemeClr val="tx1"/>
                </a:solidFill>
                <a:latin typeface="Arial" charset="0"/>
              </a:rPr>
              <a:t> </a:t>
            </a:r>
            <a:r>
              <a:rPr lang="en-US" sz="2800" dirty="0">
                <a:solidFill>
                  <a:schemeClr val="bg1"/>
                </a:solidFill>
                <a:latin typeface="Arial" charset="0"/>
              </a:rPr>
              <a:t>18A</a:t>
            </a:r>
          </a:p>
        </p:txBody>
      </p:sp>
      <p:sp>
        <p:nvSpPr>
          <p:cNvPr id="10" name="Rectangle 9"/>
          <p:cNvSpPr>
            <a:spLocks noChangeArrowheads="1"/>
          </p:cNvSpPr>
          <p:nvPr/>
        </p:nvSpPr>
        <p:spPr bwMode="auto">
          <a:xfrm>
            <a:off x="3048000" y="457200"/>
            <a:ext cx="5715000" cy="609600"/>
          </a:xfrm>
          <a:prstGeom prst="rect">
            <a:avLst/>
          </a:prstGeom>
          <a:solidFill>
            <a:srgbClr val="0066FF"/>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143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2000" dirty="0" smtClean="0">
                <a:solidFill>
                  <a:schemeClr val="bg1"/>
                </a:solidFill>
                <a:effectLst>
                  <a:outerShdw blurRad="38100" dist="38100" dir="2700000" algn="tl">
                    <a:srgbClr val="000000">
                      <a:alpha val="43137"/>
                    </a:srgbClr>
                  </a:outerShdw>
                </a:effectLst>
                <a:latin typeface="Arial" charset="0"/>
              </a:rPr>
              <a:t>LONG-TERM CONTRACT LOSSES</a:t>
            </a:r>
            <a:endParaRPr lang="en-US" altLang="en-US" sz="2000" dirty="0">
              <a:solidFill>
                <a:schemeClr val="bg1"/>
              </a:solidFill>
              <a:effectLst>
                <a:outerShdw blurRad="38100" dist="38100" dir="2700000" algn="tl">
                  <a:srgbClr val="000000">
                    <a:alpha val="43137"/>
                  </a:srgbClr>
                </a:outerShdw>
              </a:effectLst>
              <a:latin typeface="Arial" charset="0"/>
            </a:endParaRPr>
          </a:p>
        </p:txBody>
      </p:sp>
      <p:sp>
        <p:nvSpPr>
          <p:cNvPr id="13"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12</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cSld>
  <p:clrMapOvr>
    <a:masterClrMapping/>
  </p:clrMapOvr>
  <p:transition>
    <p:zoom/>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4" name="Object 9"/>
          <p:cNvGraphicFramePr>
            <a:graphicFrameLocks noChangeAspect="1"/>
          </p:cNvGraphicFramePr>
          <p:nvPr>
            <p:extLst>
              <p:ext uri="{D42A27DB-BD31-4B8C-83A1-F6EECF244321}">
                <p14:modId xmlns:p14="http://schemas.microsoft.com/office/powerpoint/2010/main" val="1577333591"/>
              </p:ext>
            </p:extLst>
          </p:nvPr>
        </p:nvGraphicFramePr>
        <p:xfrm>
          <a:off x="457200" y="1682750"/>
          <a:ext cx="8458200" cy="4630738"/>
        </p:xfrm>
        <a:graphic>
          <a:graphicData uri="http://schemas.openxmlformats.org/presentationml/2006/ole">
            <mc:AlternateContent xmlns:mc="http://schemas.openxmlformats.org/markup-compatibility/2006">
              <mc:Choice xmlns:v="urn:schemas-microsoft-com:vml" Requires="v">
                <p:oleObj spid="_x0000_s64866" name="Worksheet" r:id="rId4" imgW="6886592" imgH="3752839" progId="Excel.Sheet.8">
                  <p:embed/>
                </p:oleObj>
              </mc:Choice>
              <mc:Fallback>
                <p:oleObj name="Worksheet" r:id="rId4" imgW="6886592" imgH="3752839" progId="Excel.Sheet.8">
                  <p:embed/>
                  <p:pic>
                    <p:nvPicPr>
                      <p:cNvPr id="0" name="Object 9"/>
                      <p:cNvPicPr>
                        <a:picLocks noChangeAspect="1" noChangeArrowheads="1"/>
                      </p:cNvPicPr>
                      <p:nvPr/>
                    </p:nvPicPr>
                    <p:blipFill>
                      <a:blip r:embed="rId5"/>
                      <a:srcRect/>
                      <a:stretch>
                        <a:fillRect/>
                      </a:stretch>
                    </p:blipFill>
                    <p:spPr bwMode="auto">
                      <a:xfrm>
                        <a:off x="457200" y="1682750"/>
                        <a:ext cx="8458200" cy="46307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 name="Rectangle 32"/>
          <p:cNvSpPr/>
          <p:nvPr/>
        </p:nvSpPr>
        <p:spPr bwMode="auto">
          <a:xfrm>
            <a:off x="5638800" y="2162175"/>
            <a:ext cx="1676400" cy="3810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4" name="Rectangle 33"/>
          <p:cNvSpPr/>
          <p:nvPr/>
        </p:nvSpPr>
        <p:spPr bwMode="auto">
          <a:xfrm>
            <a:off x="5638800" y="2543175"/>
            <a:ext cx="1676400" cy="3810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5" name="Rectangle 34"/>
          <p:cNvSpPr/>
          <p:nvPr/>
        </p:nvSpPr>
        <p:spPr bwMode="auto">
          <a:xfrm>
            <a:off x="5638800" y="2924175"/>
            <a:ext cx="1676400" cy="4572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6" name="Rectangle 35"/>
          <p:cNvSpPr/>
          <p:nvPr/>
        </p:nvSpPr>
        <p:spPr bwMode="auto">
          <a:xfrm>
            <a:off x="5638800" y="3381375"/>
            <a:ext cx="1676400" cy="3810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7" name="Rectangle 36"/>
          <p:cNvSpPr/>
          <p:nvPr/>
        </p:nvSpPr>
        <p:spPr bwMode="auto">
          <a:xfrm>
            <a:off x="5638800" y="3762375"/>
            <a:ext cx="1676400" cy="3810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8" name="Rectangle 37"/>
          <p:cNvSpPr/>
          <p:nvPr/>
        </p:nvSpPr>
        <p:spPr bwMode="auto">
          <a:xfrm>
            <a:off x="5638800" y="4143375"/>
            <a:ext cx="1676400" cy="3810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9" name="Rectangle 38"/>
          <p:cNvSpPr/>
          <p:nvPr/>
        </p:nvSpPr>
        <p:spPr bwMode="auto">
          <a:xfrm>
            <a:off x="5638800" y="4600575"/>
            <a:ext cx="1676400" cy="3810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40" name="Rectangle 39"/>
          <p:cNvSpPr/>
          <p:nvPr/>
        </p:nvSpPr>
        <p:spPr bwMode="auto">
          <a:xfrm>
            <a:off x="5638800" y="4981575"/>
            <a:ext cx="1676400" cy="4572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41" name="Rectangle 40"/>
          <p:cNvSpPr/>
          <p:nvPr/>
        </p:nvSpPr>
        <p:spPr bwMode="auto">
          <a:xfrm>
            <a:off x="5638800" y="5334000"/>
            <a:ext cx="1676400" cy="3810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42" name="Rectangle 41"/>
          <p:cNvSpPr/>
          <p:nvPr/>
        </p:nvSpPr>
        <p:spPr bwMode="auto">
          <a:xfrm>
            <a:off x="5638800" y="5715000"/>
            <a:ext cx="1676400" cy="4572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43" name="Rectangle 42"/>
          <p:cNvSpPr/>
          <p:nvPr/>
        </p:nvSpPr>
        <p:spPr bwMode="auto">
          <a:xfrm>
            <a:off x="7315200" y="2162175"/>
            <a:ext cx="1676400" cy="3810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44" name="Rectangle 43"/>
          <p:cNvSpPr/>
          <p:nvPr/>
        </p:nvSpPr>
        <p:spPr bwMode="auto">
          <a:xfrm>
            <a:off x="7315200" y="2543175"/>
            <a:ext cx="1676400" cy="3810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45" name="Rectangle 44"/>
          <p:cNvSpPr/>
          <p:nvPr/>
        </p:nvSpPr>
        <p:spPr bwMode="auto">
          <a:xfrm>
            <a:off x="7315200" y="2924175"/>
            <a:ext cx="1676400" cy="4572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46" name="Rectangle 45"/>
          <p:cNvSpPr/>
          <p:nvPr/>
        </p:nvSpPr>
        <p:spPr bwMode="auto">
          <a:xfrm>
            <a:off x="7315200" y="3381375"/>
            <a:ext cx="1676400" cy="3810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47" name="Rectangle 46"/>
          <p:cNvSpPr/>
          <p:nvPr/>
        </p:nvSpPr>
        <p:spPr bwMode="auto">
          <a:xfrm>
            <a:off x="7315200" y="3762375"/>
            <a:ext cx="1676400" cy="3810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48" name="Rectangle 47"/>
          <p:cNvSpPr/>
          <p:nvPr/>
        </p:nvSpPr>
        <p:spPr bwMode="auto">
          <a:xfrm>
            <a:off x="7315200" y="4143375"/>
            <a:ext cx="1676400" cy="3810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49" name="Rectangle 48"/>
          <p:cNvSpPr/>
          <p:nvPr/>
        </p:nvSpPr>
        <p:spPr bwMode="auto">
          <a:xfrm>
            <a:off x="7315200" y="4600575"/>
            <a:ext cx="1676400" cy="3810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50" name="Rectangle 49"/>
          <p:cNvSpPr/>
          <p:nvPr/>
        </p:nvSpPr>
        <p:spPr bwMode="auto">
          <a:xfrm>
            <a:off x="7315200" y="4981575"/>
            <a:ext cx="1676400" cy="4572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51" name="Rectangle 50"/>
          <p:cNvSpPr/>
          <p:nvPr/>
        </p:nvSpPr>
        <p:spPr bwMode="auto">
          <a:xfrm>
            <a:off x="7315200" y="5343525"/>
            <a:ext cx="1676400" cy="3810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52" name="Rectangle 51"/>
          <p:cNvSpPr/>
          <p:nvPr/>
        </p:nvSpPr>
        <p:spPr bwMode="auto">
          <a:xfrm>
            <a:off x="7315200" y="5715000"/>
            <a:ext cx="1676400" cy="4572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64537" name="Text Box 7"/>
          <p:cNvSpPr txBox="1">
            <a:spLocks noChangeArrowheads="1"/>
          </p:cNvSpPr>
          <p:nvPr/>
        </p:nvSpPr>
        <p:spPr bwMode="auto">
          <a:xfrm>
            <a:off x="609600" y="1219200"/>
            <a:ext cx="8610600" cy="496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05000"/>
              </a:lnSpc>
              <a:spcBef>
                <a:spcPct val="45000"/>
              </a:spcBef>
              <a:buClr>
                <a:srgbClr val="800000"/>
              </a:buClr>
              <a:buSzPct val="90000"/>
            </a:pPr>
            <a:r>
              <a:rPr lang="en-US" altLang="en-US" sz="2500" dirty="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rPr>
              <a:t>Illustration</a:t>
            </a:r>
            <a:r>
              <a:rPr lang="en-US" altLang="en-US" sz="2300" dirty="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altLang="en-US" sz="23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Loss on Unprofitable Contract</a:t>
            </a:r>
          </a:p>
        </p:txBody>
      </p:sp>
      <p:sp>
        <p:nvSpPr>
          <p:cNvPr id="1160198" name="AutoShape 6"/>
          <p:cNvSpPr>
            <a:spLocks/>
          </p:cNvSpPr>
          <p:nvPr/>
        </p:nvSpPr>
        <p:spPr bwMode="auto">
          <a:xfrm rot="5400000">
            <a:off x="5638800" y="4800600"/>
            <a:ext cx="228600" cy="3124200"/>
          </a:xfrm>
          <a:prstGeom prst="rightBrace">
            <a:avLst>
              <a:gd name="adj1" fmla="val 97222"/>
              <a:gd name="adj2" fmla="val 50000"/>
            </a:avLst>
          </a:prstGeom>
          <a:noFill/>
          <a:ln w="28575" cap="sq">
            <a:solidFill>
              <a:srgbClr val="80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64539" name="Text Box 7"/>
          <p:cNvSpPr txBox="1">
            <a:spLocks noChangeArrowheads="1"/>
          </p:cNvSpPr>
          <p:nvPr/>
        </p:nvSpPr>
        <p:spPr bwMode="auto">
          <a:xfrm>
            <a:off x="990600" y="6415088"/>
            <a:ext cx="510540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altLang="en-US" b="0" dirty="0">
                <a:latin typeface="Liberation Sans" panose="020B0604020202020204" pitchFamily="34" charset="0"/>
                <a:ea typeface="Liberation Sans" panose="020B0604020202020204" pitchFamily="34" charset="0"/>
                <a:cs typeface="Liberation Sans" panose="020B0604020202020204" pitchFamily="34" charset="0"/>
              </a:rPr>
              <a:t>$675,000 – 683,438 = </a:t>
            </a:r>
            <a:r>
              <a:rPr lang="en-US" altLang="en-US" b="0" dirty="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rPr>
              <a:t>(8,438) cumulative loss</a:t>
            </a:r>
          </a:p>
        </p:txBody>
      </p:sp>
      <p:sp>
        <p:nvSpPr>
          <p:cNvPr id="29" name="Rectangle 28"/>
          <p:cNvSpPr>
            <a:spLocks noChangeArrowheads="1"/>
          </p:cNvSpPr>
          <p:nvPr/>
        </p:nvSpPr>
        <p:spPr bwMode="auto">
          <a:xfrm>
            <a:off x="457200" y="457200"/>
            <a:ext cx="2514600" cy="609600"/>
          </a:xfrm>
          <a:prstGeom prst="rect">
            <a:avLst/>
          </a:prstGeom>
          <a:solidFill>
            <a:srgbClr val="DE3500"/>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000" dirty="0">
                <a:solidFill>
                  <a:srgbClr val="0066FF"/>
                </a:solidFill>
                <a:effectLst>
                  <a:outerShdw blurRad="38100" dist="38100" dir="2700000" algn="tl">
                    <a:srgbClr val="000000"/>
                  </a:outerShdw>
                </a:effectLst>
                <a:latin typeface="Liberation Sans" panose="020B0604020202020204" pitchFamily="34" charset="0"/>
                <a:ea typeface="Liberation Sans" panose="020B0604020202020204" pitchFamily="34" charset="0"/>
                <a:cs typeface="Liberation Sans" panose="020B0604020202020204" pitchFamily="34" charset="0"/>
              </a:rPr>
              <a:t>APPENDIX</a:t>
            </a:r>
            <a:r>
              <a:rPr lang="en-US" sz="28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800"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18A</a:t>
            </a:r>
          </a:p>
        </p:txBody>
      </p:sp>
      <p:sp>
        <p:nvSpPr>
          <p:cNvPr id="32" name="Rectangle 31"/>
          <p:cNvSpPr>
            <a:spLocks noChangeArrowheads="1"/>
          </p:cNvSpPr>
          <p:nvPr/>
        </p:nvSpPr>
        <p:spPr bwMode="auto">
          <a:xfrm>
            <a:off x="3048000" y="457200"/>
            <a:ext cx="5715000" cy="609600"/>
          </a:xfrm>
          <a:prstGeom prst="rect">
            <a:avLst/>
          </a:prstGeom>
          <a:solidFill>
            <a:srgbClr val="0066FF"/>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143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20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LONG-TERM CONTRACT LOSSES</a:t>
            </a:r>
            <a:endParaRPr lang="en-US" altLang="en-US" sz="20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53"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12</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34"/>
                                        </p:tgtEl>
                                      </p:cBhvr>
                                    </p:animEffect>
                                    <p:set>
                                      <p:cBhvr>
                                        <p:cTn id="12" dur="1" fill="hold">
                                          <p:stCondLst>
                                            <p:cond delay="499"/>
                                          </p:stCondLst>
                                        </p:cTn>
                                        <p:tgtEl>
                                          <p:spTgt spid="3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500"/>
                                        <p:tgtEl>
                                          <p:spTgt spid="35"/>
                                        </p:tgtEl>
                                      </p:cBhvr>
                                    </p:animEffect>
                                    <p:set>
                                      <p:cBhvr>
                                        <p:cTn id="17" dur="1" fill="hold">
                                          <p:stCondLst>
                                            <p:cond delay="499"/>
                                          </p:stCondLst>
                                        </p:cTn>
                                        <p:tgtEl>
                                          <p:spTgt spid="35"/>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grpId="0" nodeType="clickEffect">
                                  <p:stCondLst>
                                    <p:cond delay="0"/>
                                  </p:stCondLst>
                                  <p:childTnLst>
                                    <p:animEffect transition="out" filter="wipe(left)">
                                      <p:cBhvr>
                                        <p:cTn id="21" dur="500"/>
                                        <p:tgtEl>
                                          <p:spTgt spid="36"/>
                                        </p:tgtEl>
                                      </p:cBhvr>
                                    </p:animEffect>
                                    <p:set>
                                      <p:cBhvr>
                                        <p:cTn id="22" dur="1" fill="hold">
                                          <p:stCondLst>
                                            <p:cond delay="499"/>
                                          </p:stCondLst>
                                        </p:cTn>
                                        <p:tgtEl>
                                          <p:spTgt spid="36"/>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xit" presetSubtype="8" fill="hold" grpId="0" nodeType="clickEffect">
                                  <p:stCondLst>
                                    <p:cond delay="0"/>
                                  </p:stCondLst>
                                  <p:childTnLst>
                                    <p:animEffect transition="out" filter="wipe(left)">
                                      <p:cBhvr>
                                        <p:cTn id="26" dur="500"/>
                                        <p:tgtEl>
                                          <p:spTgt spid="37"/>
                                        </p:tgtEl>
                                      </p:cBhvr>
                                    </p:animEffect>
                                    <p:set>
                                      <p:cBhvr>
                                        <p:cTn id="27" dur="1" fill="hold">
                                          <p:stCondLst>
                                            <p:cond delay="499"/>
                                          </p:stCondLst>
                                        </p:cTn>
                                        <p:tgtEl>
                                          <p:spTgt spid="37"/>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xit" presetSubtype="8" fill="hold" grpId="0" nodeType="clickEffect">
                                  <p:stCondLst>
                                    <p:cond delay="0"/>
                                  </p:stCondLst>
                                  <p:childTnLst>
                                    <p:animEffect transition="out" filter="wipe(left)">
                                      <p:cBhvr>
                                        <p:cTn id="31" dur="500"/>
                                        <p:tgtEl>
                                          <p:spTgt spid="38"/>
                                        </p:tgtEl>
                                      </p:cBhvr>
                                    </p:animEffect>
                                    <p:set>
                                      <p:cBhvr>
                                        <p:cTn id="32" dur="1" fill="hold">
                                          <p:stCondLst>
                                            <p:cond delay="499"/>
                                          </p:stCondLst>
                                        </p:cTn>
                                        <p:tgtEl>
                                          <p:spTgt spid="38"/>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xit" presetSubtype="8" fill="hold" grpId="0" nodeType="clickEffect">
                                  <p:stCondLst>
                                    <p:cond delay="0"/>
                                  </p:stCondLst>
                                  <p:childTnLst>
                                    <p:animEffect transition="out" filter="wipe(left)">
                                      <p:cBhvr>
                                        <p:cTn id="36" dur="500"/>
                                        <p:tgtEl>
                                          <p:spTgt spid="39"/>
                                        </p:tgtEl>
                                      </p:cBhvr>
                                    </p:animEffect>
                                    <p:set>
                                      <p:cBhvr>
                                        <p:cTn id="37" dur="1" fill="hold">
                                          <p:stCondLst>
                                            <p:cond delay="499"/>
                                          </p:stCondLst>
                                        </p:cTn>
                                        <p:tgtEl>
                                          <p:spTgt spid="39"/>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xit" presetSubtype="8" fill="hold" grpId="0" nodeType="clickEffect">
                                  <p:stCondLst>
                                    <p:cond delay="0"/>
                                  </p:stCondLst>
                                  <p:childTnLst>
                                    <p:animEffect transition="out" filter="wipe(left)">
                                      <p:cBhvr>
                                        <p:cTn id="41" dur="500"/>
                                        <p:tgtEl>
                                          <p:spTgt spid="40"/>
                                        </p:tgtEl>
                                      </p:cBhvr>
                                    </p:animEffect>
                                    <p:set>
                                      <p:cBhvr>
                                        <p:cTn id="42" dur="1" fill="hold">
                                          <p:stCondLst>
                                            <p:cond delay="499"/>
                                          </p:stCondLst>
                                        </p:cTn>
                                        <p:tgtEl>
                                          <p:spTgt spid="40"/>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xit" presetSubtype="8" fill="hold" grpId="0" nodeType="clickEffect">
                                  <p:stCondLst>
                                    <p:cond delay="0"/>
                                  </p:stCondLst>
                                  <p:childTnLst>
                                    <p:animEffect transition="out" filter="wipe(left)">
                                      <p:cBhvr>
                                        <p:cTn id="46" dur="500"/>
                                        <p:tgtEl>
                                          <p:spTgt spid="41"/>
                                        </p:tgtEl>
                                      </p:cBhvr>
                                    </p:animEffect>
                                    <p:set>
                                      <p:cBhvr>
                                        <p:cTn id="47" dur="1" fill="hold">
                                          <p:stCondLst>
                                            <p:cond delay="499"/>
                                          </p:stCondLst>
                                        </p:cTn>
                                        <p:tgtEl>
                                          <p:spTgt spid="41"/>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xit" presetSubtype="8" fill="hold" grpId="0" nodeType="clickEffect">
                                  <p:stCondLst>
                                    <p:cond delay="0"/>
                                  </p:stCondLst>
                                  <p:childTnLst>
                                    <p:animEffect transition="out" filter="wipe(left)">
                                      <p:cBhvr>
                                        <p:cTn id="51" dur="500"/>
                                        <p:tgtEl>
                                          <p:spTgt spid="42"/>
                                        </p:tgtEl>
                                      </p:cBhvr>
                                    </p:animEffect>
                                    <p:set>
                                      <p:cBhvr>
                                        <p:cTn id="52" dur="1" fill="hold">
                                          <p:stCondLst>
                                            <p:cond delay="499"/>
                                          </p:stCondLst>
                                        </p:cTn>
                                        <p:tgtEl>
                                          <p:spTgt spid="42"/>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xit" presetSubtype="8" fill="hold" grpId="0" nodeType="clickEffect">
                                  <p:stCondLst>
                                    <p:cond delay="0"/>
                                  </p:stCondLst>
                                  <p:childTnLst>
                                    <p:animEffect transition="out" filter="wipe(left)">
                                      <p:cBhvr>
                                        <p:cTn id="56" dur="500"/>
                                        <p:tgtEl>
                                          <p:spTgt spid="43"/>
                                        </p:tgtEl>
                                      </p:cBhvr>
                                    </p:animEffect>
                                    <p:set>
                                      <p:cBhvr>
                                        <p:cTn id="57" dur="1" fill="hold">
                                          <p:stCondLst>
                                            <p:cond delay="499"/>
                                          </p:stCondLst>
                                        </p:cTn>
                                        <p:tgtEl>
                                          <p:spTgt spid="43"/>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xit" presetSubtype="8" fill="hold" grpId="0" nodeType="clickEffect">
                                  <p:stCondLst>
                                    <p:cond delay="0"/>
                                  </p:stCondLst>
                                  <p:childTnLst>
                                    <p:animEffect transition="out" filter="wipe(left)">
                                      <p:cBhvr>
                                        <p:cTn id="61" dur="500"/>
                                        <p:tgtEl>
                                          <p:spTgt spid="44"/>
                                        </p:tgtEl>
                                      </p:cBhvr>
                                    </p:animEffect>
                                    <p:set>
                                      <p:cBhvr>
                                        <p:cTn id="62" dur="1" fill="hold">
                                          <p:stCondLst>
                                            <p:cond delay="499"/>
                                          </p:stCondLst>
                                        </p:cTn>
                                        <p:tgtEl>
                                          <p:spTgt spid="44"/>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xit" presetSubtype="8" fill="hold" grpId="0" nodeType="clickEffect">
                                  <p:stCondLst>
                                    <p:cond delay="0"/>
                                  </p:stCondLst>
                                  <p:childTnLst>
                                    <p:animEffect transition="out" filter="wipe(left)">
                                      <p:cBhvr>
                                        <p:cTn id="66" dur="500"/>
                                        <p:tgtEl>
                                          <p:spTgt spid="45"/>
                                        </p:tgtEl>
                                      </p:cBhvr>
                                    </p:animEffect>
                                    <p:set>
                                      <p:cBhvr>
                                        <p:cTn id="67" dur="1" fill="hold">
                                          <p:stCondLst>
                                            <p:cond delay="499"/>
                                          </p:stCondLst>
                                        </p:cTn>
                                        <p:tgtEl>
                                          <p:spTgt spid="45"/>
                                        </p:tgtEl>
                                        <p:attrNameLst>
                                          <p:attrName>style.visibility</p:attrName>
                                        </p:attrNameLst>
                                      </p:cBhvr>
                                      <p:to>
                                        <p:strVal val="hidden"/>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xit" presetSubtype="8" fill="hold" grpId="0" nodeType="clickEffect">
                                  <p:stCondLst>
                                    <p:cond delay="0"/>
                                  </p:stCondLst>
                                  <p:childTnLst>
                                    <p:animEffect transition="out" filter="wipe(left)">
                                      <p:cBhvr>
                                        <p:cTn id="71" dur="500"/>
                                        <p:tgtEl>
                                          <p:spTgt spid="46"/>
                                        </p:tgtEl>
                                      </p:cBhvr>
                                    </p:animEffect>
                                    <p:set>
                                      <p:cBhvr>
                                        <p:cTn id="72" dur="1" fill="hold">
                                          <p:stCondLst>
                                            <p:cond delay="499"/>
                                          </p:stCondLst>
                                        </p:cTn>
                                        <p:tgtEl>
                                          <p:spTgt spid="46"/>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xit" presetSubtype="8" fill="hold" grpId="0" nodeType="clickEffect">
                                  <p:stCondLst>
                                    <p:cond delay="0"/>
                                  </p:stCondLst>
                                  <p:childTnLst>
                                    <p:animEffect transition="out" filter="wipe(left)">
                                      <p:cBhvr>
                                        <p:cTn id="76" dur="500"/>
                                        <p:tgtEl>
                                          <p:spTgt spid="47"/>
                                        </p:tgtEl>
                                      </p:cBhvr>
                                    </p:animEffect>
                                    <p:set>
                                      <p:cBhvr>
                                        <p:cTn id="77" dur="1" fill="hold">
                                          <p:stCondLst>
                                            <p:cond delay="499"/>
                                          </p:stCondLst>
                                        </p:cTn>
                                        <p:tgtEl>
                                          <p:spTgt spid="47"/>
                                        </p:tgtEl>
                                        <p:attrNameLst>
                                          <p:attrName>style.visibility</p:attrName>
                                        </p:attrNameLst>
                                      </p:cBhvr>
                                      <p:to>
                                        <p:strVal val="hidden"/>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xit" presetSubtype="8" fill="hold" grpId="0" nodeType="clickEffect">
                                  <p:stCondLst>
                                    <p:cond delay="0"/>
                                  </p:stCondLst>
                                  <p:childTnLst>
                                    <p:animEffect transition="out" filter="wipe(left)">
                                      <p:cBhvr>
                                        <p:cTn id="81" dur="500"/>
                                        <p:tgtEl>
                                          <p:spTgt spid="48"/>
                                        </p:tgtEl>
                                      </p:cBhvr>
                                    </p:animEffect>
                                    <p:set>
                                      <p:cBhvr>
                                        <p:cTn id="82" dur="1" fill="hold">
                                          <p:stCondLst>
                                            <p:cond delay="499"/>
                                          </p:stCondLst>
                                        </p:cTn>
                                        <p:tgtEl>
                                          <p:spTgt spid="48"/>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xit" presetSubtype="8" fill="hold" grpId="0" nodeType="clickEffect">
                                  <p:stCondLst>
                                    <p:cond delay="0"/>
                                  </p:stCondLst>
                                  <p:childTnLst>
                                    <p:animEffect transition="out" filter="wipe(left)">
                                      <p:cBhvr>
                                        <p:cTn id="86" dur="500"/>
                                        <p:tgtEl>
                                          <p:spTgt spid="49"/>
                                        </p:tgtEl>
                                      </p:cBhvr>
                                    </p:animEffect>
                                    <p:set>
                                      <p:cBhvr>
                                        <p:cTn id="87" dur="1" fill="hold">
                                          <p:stCondLst>
                                            <p:cond delay="499"/>
                                          </p:stCondLst>
                                        </p:cTn>
                                        <p:tgtEl>
                                          <p:spTgt spid="49"/>
                                        </p:tgtEl>
                                        <p:attrNameLst>
                                          <p:attrName>style.visibility</p:attrName>
                                        </p:attrNameLst>
                                      </p:cBhvr>
                                      <p:to>
                                        <p:strVal val="hidden"/>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xit" presetSubtype="8" fill="hold" grpId="0" nodeType="clickEffect">
                                  <p:stCondLst>
                                    <p:cond delay="0"/>
                                  </p:stCondLst>
                                  <p:childTnLst>
                                    <p:animEffect transition="out" filter="wipe(left)">
                                      <p:cBhvr>
                                        <p:cTn id="91" dur="500"/>
                                        <p:tgtEl>
                                          <p:spTgt spid="50"/>
                                        </p:tgtEl>
                                      </p:cBhvr>
                                    </p:animEffect>
                                    <p:set>
                                      <p:cBhvr>
                                        <p:cTn id="92" dur="1" fill="hold">
                                          <p:stCondLst>
                                            <p:cond delay="499"/>
                                          </p:stCondLst>
                                        </p:cTn>
                                        <p:tgtEl>
                                          <p:spTgt spid="50"/>
                                        </p:tgtEl>
                                        <p:attrNameLst>
                                          <p:attrName>style.visibility</p:attrName>
                                        </p:attrNameLst>
                                      </p:cBhvr>
                                      <p:to>
                                        <p:strVal val="hidden"/>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xit" presetSubtype="8" fill="hold" grpId="0" nodeType="clickEffect">
                                  <p:stCondLst>
                                    <p:cond delay="0"/>
                                  </p:stCondLst>
                                  <p:childTnLst>
                                    <p:animEffect transition="out" filter="wipe(left)">
                                      <p:cBhvr>
                                        <p:cTn id="96" dur="500"/>
                                        <p:tgtEl>
                                          <p:spTgt spid="51"/>
                                        </p:tgtEl>
                                      </p:cBhvr>
                                    </p:animEffect>
                                    <p:set>
                                      <p:cBhvr>
                                        <p:cTn id="97" dur="1" fill="hold">
                                          <p:stCondLst>
                                            <p:cond delay="499"/>
                                          </p:stCondLst>
                                        </p:cTn>
                                        <p:tgtEl>
                                          <p:spTgt spid="51"/>
                                        </p:tgtEl>
                                        <p:attrNameLst>
                                          <p:attrName>style.visibility</p:attrName>
                                        </p:attrNameLst>
                                      </p:cBhvr>
                                      <p:to>
                                        <p:strVal val="hidden"/>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xit" presetSubtype="8" fill="hold" grpId="0" nodeType="clickEffect">
                                  <p:stCondLst>
                                    <p:cond delay="0"/>
                                  </p:stCondLst>
                                  <p:childTnLst>
                                    <p:animEffect transition="out" filter="wipe(left)">
                                      <p:cBhvr>
                                        <p:cTn id="101" dur="500"/>
                                        <p:tgtEl>
                                          <p:spTgt spid="52"/>
                                        </p:tgtEl>
                                      </p:cBhvr>
                                    </p:animEffect>
                                    <p:set>
                                      <p:cBhvr>
                                        <p:cTn id="102" dur="1" fill="hold">
                                          <p:stCondLst>
                                            <p:cond delay="4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Text Box 7"/>
          <p:cNvSpPr txBox="1">
            <a:spLocks noChangeArrowheads="1"/>
          </p:cNvSpPr>
          <p:nvPr/>
        </p:nvSpPr>
        <p:spPr bwMode="auto">
          <a:xfrm>
            <a:off x="609600" y="1295400"/>
            <a:ext cx="8610600"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ct val="45000"/>
              </a:spcBef>
              <a:buClr>
                <a:srgbClr val="800000"/>
              </a:buClr>
              <a:buSzPct val="90000"/>
            </a:pPr>
            <a:r>
              <a:rPr lang="en-US" altLang="en-US" sz="2500" dirty="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rPr>
              <a:t>Illustration</a:t>
            </a:r>
            <a:r>
              <a:rPr lang="en-US" altLang="en-US" sz="2300" dirty="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altLang="en-US" sz="23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Loss on Unprofitable Contract</a:t>
            </a:r>
          </a:p>
        </p:txBody>
      </p:sp>
      <p:graphicFrame>
        <p:nvGraphicFramePr>
          <p:cNvPr id="65542" name="Object 1"/>
          <p:cNvGraphicFramePr>
            <a:graphicFrameLocks noChangeAspect="1"/>
          </p:cNvGraphicFramePr>
          <p:nvPr>
            <p:extLst>
              <p:ext uri="{D42A27DB-BD31-4B8C-83A1-F6EECF244321}">
                <p14:modId xmlns:p14="http://schemas.microsoft.com/office/powerpoint/2010/main" val="3151830463"/>
              </p:ext>
            </p:extLst>
          </p:nvPr>
        </p:nvGraphicFramePr>
        <p:xfrm>
          <a:off x="304800" y="2111375"/>
          <a:ext cx="8534400" cy="2563813"/>
        </p:xfrm>
        <a:graphic>
          <a:graphicData uri="http://schemas.openxmlformats.org/presentationml/2006/ole">
            <mc:AlternateContent xmlns:mc="http://schemas.openxmlformats.org/markup-compatibility/2006">
              <mc:Choice xmlns:v="urn:schemas-microsoft-com:vml" Requires="v">
                <p:oleObj spid="_x0000_s65867" name="Worksheet" r:id="rId4" imgW="6124592" imgH="1828868" progId="Excel.Sheet.8">
                  <p:embed/>
                </p:oleObj>
              </mc:Choice>
              <mc:Fallback>
                <p:oleObj name="Worksheet" r:id="rId4" imgW="6124592" imgH="1828868" progId="Excel.Sheet.8">
                  <p:embed/>
                  <p:pic>
                    <p:nvPicPr>
                      <p:cNvPr id="0" name="Object 1"/>
                      <p:cNvPicPr>
                        <a:picLocks noChangeAspect="1" noChangeArrowheads="1"/>
                      </p:cNvPicPr>
                      <p:nvPr/>
                    </p:nvPicPr>
                    <p:blipFill>
                      <a:blip r:embed="rId5"/>
                      <a:srcRect/>
                      <a:stretch>
                        <a:fillRect/>
                      </a:stretch>
                    </p:blipFill>
                    <p:spPr bwMode="auto">
                      <a:xfrm>
                        <a:off x="304800" y="2111375"/>
                        <a:ext cx="8534400" cy="2563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a:spLocks noChangeArrowheads="1"/>
          </p:cNvSpPr>
          <p:nvPr/>
        </p:nvSpPr>
        <p:spPr bwMode="auto">
          <a:xfrm>
            <a:off x="457200" y="457200"/>
            <a:ext cx="2514600" cy="609600"/>
          </a:xfrm>
          <a:prstGeom prst="rect">
            <a:avLst/>
          </a:prstGeom>
          <a:solidFill>
            <a:srgbClr val="DE3500"/>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000" dirty="0">
                <a:solidFill>
                  <a:srgbClr val="0066FF"/>
                </a:solidFill>
                <a:effectLst>
                  <a:outerShdw blurRad="38100" dist="38100" dir="2700000" algn="tl">
                    <a:srgbClr val="000000"/>
                  </a:outerShdw>
                </a:effectLst>
                <a:latin typeface="Liberation Sans" panose="020B0604020202020204" pitchFamily="34" charset="0"/>
                <a:ea typeface="Liberation Sans" panose="020B0604020202020204" pitchFamily="34" charset="0"/>
                <a:cs typeface="Liberation Sans" panose="020B0604020202020204" pitchFamily="34" charset="0"/>
              </a:rPr>
              <a:t>APPENDIX</a:t>
            </a:r>
            <a:r>
              <a:rPr lang="en-US" sz="28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800"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18A</a:t>
            </a:r>
          </a:p>
        </p:txBody>
      </p:sp>
      <p:sp>
        <p:nvSpPr>
          <p:cNvPr id="9" name="Rectangle 8"/>
          <p:cNvSpPr>
            <a:spLocks noChangeArrowheads="1"/>
          </p:cNvSpPr>
          <p:nvPr/>
        </p:nvSpPr>
        <p:spPr bwMode="auto">
          <a:xfrm>
            <a:off x="3048000" y="457200"/>
            <a:ext cx="5715000" cy="609600"/>
          </a:xfrm>
          <a:prstGeom prst="rect">
            <a:avLst/>
          </a:prstGeom>
          <a:solidFill>
            <a:srgbClr val="0066FF"/>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143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20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LONG-TERM CONTRACT LOSSES</a:t>
            </a:r>
            <a:endParaRPr lang="en-US" altLang="en-US" sz="20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0"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12</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562" name="Object 2"/>
          <p:cNvGraphicFramePr>
            <a:graphicFrameLocks noChangeAspect="1"/>
          </p:cNvGraphicFramePr>
          <p:nvPr>
            <p:extLst>
              <p:ext uri="{D42A27DB-BD31-4B8C-83A1-F6EECF244321}">
                <p14:modId xmlns:p14="http://schemas.microsoft.com/office/powerpoint/2010/main" val="3026009882"/>
              </p:ext>
            </p:extLst>
          </p:nvPr>
        </p:nvGraphicFramePr>
        <p:xfrm>
          <a:off x="307975" y="3186113"/>
          <a:ext cx="8582025" cy="1528762"/>
        </p:xfrm>
        <a:graphic>
          <a:graphicData uri="http://schemas.openxmlformats.org/presentationml/2006/ole">
            <mc:AlternateContent xmlns:mc="http://schemas.openxmlformats.org/markup-compatibility/2006">
              <mc:Choice xmlns:v="urn:schemas-microsoft-com:vml" Requires="v">
                <p:oleObj spid="_x0000_s66894" name="Worksheet" r:id="rId4" imgW="5238784" imgH="924025" progId="Excel.Sheet.8">
                  <p:embed/>
                </p:oleObj>
              </mc:Choice>
              <mc:Fallback>
                <p:oleObj name="Worksheet" r:id="rId4" imgW="5238784" imgH="924025" progId="Excel.Sheet.8">
                  <p:embed/>
                  <p:pic>
                    <p:nvPicPr>
                      <p:cNvPr id="0" name="Object 2"/>
                      <p:cNvPicPr>
                        <a:picLocks noChangeAspect="1" noChangeArrowheads="1"/>
                      </p:cNvPicPr>
                      <p:nvPr/>
                    </p:nvPicPr>
                    <p:blipFill>
                      <a:blip r:embed="rId5"/>
                      <a:srcRect/>
                      <a:stretch>
                        <a:fillRect/>
                      </a:stretch>
                    </p:blipFill>
                    <p:spPr bwMode="auto">
                      <a:xfrm>
                        <a:off x="307975" y="3186113"/>
                        <a:ext cx="8582025" cy="1528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6563" name="Text Box 6"/>
          <p:cNvSpPr txBox="1">
            <a:spLocks noChangeArrowheads="1"/>
          </p:cNvSpPr>
          <p:nvPr/>
        </p:nvSpPr>
        <p:spPr bwMode="auto">
          <a:xfrm>
            <a:off x="609600" y="2120900"/>
            <a:ext cx="8229600" cy="837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0000"/>
              </a:lnSpc>
              <a:spcBef>
                <a:spcPct val="30000"/>
              </a:spcBef>
              <a:buSzPct val="80000"/>
            </a:pPr>
            <a:r>
              <a:rPr lang="en-US" altLang="en-US" sz="22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For the </a:t>
            </a:r>
            <a:r>
              <a:rPr lang="en-US" altLang="en-US" sz="220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Completed-Contract</a:t>
            </a:r>
            <a:r>
              <a:rPr lang="en-US" altLang="en-US" sz="22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method, companies would recognize the following loss :</a:t>
            </a:r>
          </a:p>
        </p:txBody>
      </p:sp>
      <p:sp>
        <p:nvSpPr>
          <p:cNvPr id="66566" name="Text Box 7"/>
          <p:cNvSpPr txBox="1">
            <a:spLocks noChangeArrowheads="1"/>
          </p:cNvSpPr>
          <p:nvPr/>
        </p:nvSpPr>
        <p:spPr bwMode="auto">
          <a:xfrm>
            <a:off x="609600" y="1295400"/>
            <a:ext cx="8610600"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ct val="45000"/>
              </a:spcBef>
              <a:buClr>
                <a:srgbClr val="800000"/>
              </a:buClr>
              <a:buSzPct val="90000"/>
            </a:pPr>
            <a:r>
              <a:rPr lang="en-US" altLang="en-US" sz="2500" dirty="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rPr>
              <a:t>Illustration</a:t>
            </a:r>
            <a:r>
              <a:rPr lang="en-US" altLang="en-US" sz="2300" dirty="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altLang="en-US" sz="23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Loss on Unprofitable Contract</a:t>
            </a:r>
          </a:p>
        </p:txBody>
      </p:sp>
      <p:sp>
        <p:nvSpPr>
          <p:cNvPr id="9" name="Rectangle 8"/>
          <p:cNvSpPr>
            <a:spLocks noChangeArrowheads="1"/>
          </p:cNvSpPr>
          <p:nvPr/>
        </p:nvSpPr>
        <p:spPr bwMode="auto">
          <a:xfrm>
            <a:off x="457200" y="457200"/>
            <a:ext cx="2514600" cy="609600"/>
          </a:xfrm>
          <a:prstGeom prst="rect">
            <a:avLst/>
          </a:prstGeom>
          <a:solidFill>
            <a:srgbClr val="DE3500"/>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000" dirty="0">
                <a:solidFill>
                  <a:srgbClr val="0066FF"/>
                </a:solidFill>
                <a:effectLst>
                  <a:outerShdw blurRad="38100" dist="38100" dir="2700000" algn="tl">
                    <a:srgbClr val="000000"/>
                  </a:outerShdw>
                </a:effectLst>
                <a:latin typeface="Liberation Sans" panose="020B0604020202020204" pitchFamily="34" charset="0"/>
                <a:ea typeface="Liberation Sans" panose="020B0604020202020204" pitchFamily="34" charset="0"/>
                <a:cs typeface="Liberation Sans" panose="020B0604020202020204" pitchFamily="34" charset="0"/>
              </a:rPr>
              <a:t>APPENDIX</a:t>
            </a:r>
            <a:r>
              <a:rPr lang="en-US" sz="28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800"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18A</a:t>
            </a:r>
          </a:p>
        </p:txBody>
      </p:sp>
      <p:sp>
        <p:nvSpPr>
          <p:cNvPr id="10" name="Rectangle 9"/>
          <p:cNvSpPr>
            <a:spLocks noChangeArrowheads="1"/>
          </p:cNvSpPr>
          <p:nvPr/>
        </p:nvSpPr>
        <p:spPr bwMode="auto">
          <a:xfrm>
            <a:off x="3048000" y="457200"/>
            <a:ext cx="5715000" cy="609600"/>
          </a:xfrm>
          <a:prstGeom prst="rect">
            <a:avLst/>
          </a:prstGeom>
          <a:solidFill>
            <a:srgbClr val="0066FF"/>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143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20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LONG-TERM CONTRACT LOSSES</a:t>
            </a:r>
            <a:endParaRPr lang="en-US" altLang="en-US" sz="20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1"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12</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609600" y="1295400"/>
            <a:ext cx="7620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25000"/>
              </a:spcBef>
            </a:pPr>
            <a:r>
              <a:rPr lang="en-US" altLang="en-US" sz="2800" dirty="0">
                <a:solidFill>
                  <a:schemeClr val="hlink"/>
                </a:solidFill>
                <a:latin typeface="Liberation Sans" panose="020B0604020202020204" pitchFamily="34" charset="0"/>
                <a:ea typeface="Liberation Sans" panose="020B0604020202020204" pitchFamily="34" charset="0"/>
                <a:cs typeface="Liberation Sans" panose="020B0604020202020204" pitchFamily="34" charset="0"/>
              </a:rPr>
              <a:t>Franchises</a:t>
            </a:r>
          </a:p>
        </p:txBody>
      </p:sp>
      <p:sp>
        <p:nvSpPr>
          <p:cNvPr id="92163" name="Rectangle 3"/>
          <p:cNvSpPr>
            <a:spLocks noChangeArrowheads="1"/>
          </p:cNvSpPr>
          <p:nvPr/>
        </p:nvSpPr>
        <p:spPr bwMode="auto">
          <a:xfrm>
            <a:off x="609600" y="1905000"/>
            <a:ext cx="7772400" cy="28430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ts val="1200"/>
              </a:spcBef>
              <a:buSzPct val="80000"/>
            </a:pPr>
            <a:r>
              <a:rPr lang="en-US" altLang="en-US" sz="240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Four types</a:t>
            </a:r>
            <a:r>
              <a:rPr lang="en-US" altLang="en-US" sz="24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altLang="en-US" sz="23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of franchising arrangements have evolved: </a:t>
            </a:r>
          </a:p>
          <a:p>
            <a:pPr lvl="1" algn="l">
              <a:lnSpc>
                <a:spcPct val="125000"/>
              </a:lnSpc>
              <a:spcBef>
                <a:spcPts val="1200"/>
              </a:spcBef>
              <a:buFontTx/>
              <a:buAutoNum type="arabicPeriod"/>
            </a:pPr>
            <a:r>
              <a:rPr lang="en-US" altLang="en-US" sz="22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Manufacturer-retailer</a:t>
            </a:r>
            <a:endParaRPr lang="en-US" altLang="en-US" sz="22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a:p>
            <a:pPr lvl="1" algn="l">
              <a:lnSpc>
                <a:spcPct val="125000"/>
              </a:lnSpc>
              <a:spcBef>
                <a:spcPts val="1200"/>
              </a:spcBef>
              <a:buFontTx/>
              <a:buAutoNum type="arabicPeriod"/>
            </a:pPr>
            <a:r>
              <a:rPr lang="en-US" altLang="en-US" sz="22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Manufacturer-wholesaler</a:t>
            </a:r>
            <a:endParaRPr lang="en-US" altLang="en-US" sz="22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a:p>
            <a:pPr lvl="1" algn="l">
              <a:lnSpc>
                <a:spcPct val="125000"/>
              </a:lnSpc>
              <a:spcBef>
                <a:spcPts val="1200"/>
              </a:spcBef>
              <a:buFontTx/>
              <a:buAutoNum type="arabicPeriod"/>
            </a:pPr>
            <a:r>
              <a:rPr lang="en-US" altLang="en-US" sz="22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Service sponsor-retailer</a:t>
            </a:r>
            <a:endParaRPr lang="en-US" altLang="en-US" sz="22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a:p>
            <a:pPr lvl="1" algn="l">
              <a:lnSpc>
                <a:spcPct val="125000"/>
              </a:lnSpc>
              <a:spcBef>
                <a:spcPts val="1200"/>
              </a:spcBef>
              <a:buFontTx/>
              <a:buAutoNum type="arabicPeriod"/>
            </a:pPr>
            <a:r>
              <a:rPr lang="en-US" altLang="en-US" sz="22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Wholesaler-retailer</a:t>
            </a:r>
            <a:endParaRPr lang="en-US" altLang="en-US" sz="22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2164" name="Text Box 6"/>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13  </a:t>
            </a: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Explain the revenue recognition for franchises.</a:t>
            </a:r>
          </a:p>
        </p:txBody>
      </p:sp>
      <p:sp>
        <p:nvSpPr>
          <p:cNvPr id="1215495" name="Rectangle 7"/>
          <p:cNvSpPr>
            <a:spLocks noChangeArrowheads="1"/>
          </p:cNvSpPr>
          <p:nvPr/>
        </p:nvSpPr>
        <p:spPr bwMode="auto">
          <a:xfrm>
            <a:off x="457200" y="457200"/>
            <a:ext cx="2514600" cy="609600"/>
          </a:xfrm>
          <a:prstGeom prst="rect">
            <a:avLst/>
          </a:prstGeom>
          <a:solidFill>
            <a:srgbClr val="DE3500"/>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000" dirty="0">
                <a:solidFill>
                  <a:srgbClr val="0066FF"/>
                </a:solidFill>
                <a:effectLst>
                  <a:outerShdw blurRad="38100" dist="38100" dir="2700000" algn="tl">
                    <a:srgbClr val="000000"/>
                  </a:outerShdw>
                </a:effectLst>
                <a:latin typeface="Liberation Sans" panose="020B0604020202020204" pitchFamily="34" charset="0"/>
                <a:ea typeface="Liberation Sans" panose="020B0604020202020204" pitchFamily="34" charset="0"/>
                <a:cs typeface="Liberation Sans" panose="020B0604020202020204" pitchFamily="34" charset="0"/>
              </a:rPr>
              <a:t>APPENDIX</a:t>
            </a:r>
            <a:r>
              <a:rPr lang="en-US" sz="28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800" dirty="0" smtClean="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18B</a:t>
            </a:r>
            <a:endParaRPr lang="en-US" sz="2800"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2166" name="Rectangle 8"/>
          <p:cNvSpPr>
            <a:spLocks noChangeArrowheads="1"/>
          </p:cNvSpPr>
          <p:nvPr/>
        </p:nvSpPr>
        <p:spPr bwMode="auto">
          <a:xfrm>
            <a:off x="3048000" y="457200"/>
            <a:ext cx="5715000" cy="609600"/>
          </a:xfrm>
          <a:prstGeom prst="rect">
            <a:avLst/>
          </a:prstGeom>
          <a:solidFill>
            <a:srgbClr val="0066FF"/>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143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REVENUE RECOGNITION FOR FRANCHISES</a:t>
            </a:r>
          </a:p>
        </p:txBody>
      </p:sp>
    </p:spTree>
  </p:cSld>
  <p:clrMapOvr>
    <a:masterClrMapping/>
  </p:clrMapOvr>
  <p:transition>
    <p:wipe dir="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ChangeArrowheads="1"/>
          </p:cNvSpPr>
          <p:nvPr/>
        </p:nvSpPr>
        <p:spPr bwMode="auto">
          <a:xfrm>
            <a:off x="609600" y="1905000"/>
            <a:ext cx="7772400" cy="4305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ts val="1200"/>
              </a:spcBef>
              <a:buSzPct val="80000"/>
            </a:pPr>
            <a:r>
              <a:rPr lang="en-US" altLang="en-US" sz="240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Fastest-growing</a:t>
            </a:r>
            <a:r>
              <a:rPr lang="en-US" altLang="en-US" sz="22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altLang="en-US" sz="23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category is service sponsor-retailer:</a:t>
            </a:r>
          </a:p>
          <a:p>
            <a:pPr lvl="1" algn="l">
              <a:lnSpc>
                <a:spcPct val="125000"/>
              </a:lnSpc>
              <a:spcBef>
                <a:spcPts val="1200"/>
              </a:spcBef>
              <a:buClr>
                <a:srgbClr val="800000"/>
              </a:buClr>
              <a:buSzPct val="80000"/>
              <a:buFont typeface="Wingdings" pitchFamily="2" charset="2"/>
              <a:buChar char="u"/>
            </a:pPr>
            <a:r>
              <a:rPr lang="en-US" alt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Soft ice cream/frozen yogurt stores (Tastee Freeze, TCBY, Dairy Queen)</a:t>
            </a:r>
          </a:p>
          <a:p>
            <a:pPr lvl="1" algn="l">
              <a:lnSpc>
                <a:spcPct val="125000"/>
              </a:lnSpc>
              <a:spcBef>
                <a:spcPts val="1200"/>
              </a:spcBef>
              <a:buClr>
                <a:srgbClr val="800000"/>
              </a:buClr>
              <a:buSzPct val="80000"/>
              <a:buFont typeface="Wingdings" pitchFamily="2" charset="2"/>
              <a:buChar char="u"/>
            </a:pPr>
            <a:r>
              <a:rPr lang="en-US" alt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Food drive-ins (McDonald’s, KFC, Burger King)</a:t>
            </a:r>
          </a:p>
          <a:p>
            <a:pPr lvl="1" algn="l">
              <a:lnSpc>
                <a:spcPct val="125000"/>
              </a:lnSpc>
              <a:spcBef>
                <a:spcPts val="1200"/>
              </a:spcBef>
              <a:buClr>
                <a:srgbClr val="800000"/>
              </a:buClr>
              <a:buSzPct val="80000"/>
              <a:buFont typeface="Wingdings" pitchFamily="2" charset="2"/>
              <a:buChar char="u"/>
            </a:pPr>
            <a:r>
              <a:rPr lang="en-US" alt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Restaurants (TGI Friday’s, Pizza Hut, Denny’s)</a:t>
            </a:r>
          </a:p>
          <a:p>
            <a:pPr lvl="1" algn="l">
              <a:lnSpc>
                <a:spcPct val="125000"/>
              </a:lnSpc>
              <a:spcBef>
                <a:spcPts val="1200"/>
              </a:spcBef>
              <a:buClr>
                <a:srgbClr val="800000"/>
              </a:buClr>
              <a:buSzPct val="80000"/>
              <a:buFont typeface="Wingdings" pitchFamily="2" charset="2"/>
              <a:buChar char="u"/>
            </a:pPr>
            <a:r>
              <a:rPr lang="en-US" alt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Motels (Holiday Inn, Marriott, Best Western)</a:t>
            </a:r>
          </a:p>
          <a:p>
            <a:pPr lvl="1" algn="l">
              <a:lnSpc>
                <a:spcPct val="125000"/>
              </a:lnSpc>
              <a:spcBef>
                <a:spcPts val="1200"/>
              </a:spcBef>
              <a:buClr>
                <a:srgbClr val="800000"/>
              </a:buClr>
              <a:buSzPct val="80000"/>
              <a:buFont typeface="Wingdings" pitchFamily="2" charset="2"/>
              <a:buChar char="u"/>
            </a:pPr>
            <a:r>
              <a:rPr lang="en-US" alt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Auto rentals (Avis, Hertz, National)</a:t>
            </a:r>
          </a:p>
          <a:p>
            <a:pPr lvl="1" algn="l">
              <a:lnSpc>
                <a:spcPct val="125000"/>
              </a:lnSpc>
              <a:spcBef>
                <a:spcPts val="1200"/>
              </a:spcBef>
              <a:buClr>
                <a:srgbClr val="800000"/>
              </a:buClr>
              <a:buSzPct val="80000"/>
              <a:buFont typeface="Wingdings" pitchFamily="2" charset="2"/>
              <a:buChar char="u"/>
            </a:pPr>
            <a:r>
              <a:rPr lang="en-US" alt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Others (H &amp; R Block, Meineke Mufflers, 7-Eleven Stores)</a:t>
            </a:r>
          </a:p>
        </p:txBody>
      </p:sp>
      <p:sp>
        <p:nvSpPr>
          <p:cNvPr id="93188" name="Rectangle 8"/>
          <p:cNvSpPr>
            <a:spLocks noChangeArrowheads="1"/>
          </p:cNvSpPr>
          <p:nvPr/>
        </p:nvSpPr>
        <p:spPr bwMode="auto">
          <a:xfrm>
            <a:off x="3048000" y="457200"/>
            <a:ext cx="5715000" cy="609600"/>
          </a:xfrm>
          <a:prstGeom prst="rect">
            <a:avLst/>
          </a:prstGeom>
          <a:solidFill>
            <a:srgbClr val="0066FF"/>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143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REVENUE RECOGNITION FOR FRANCHISES</a:t>
            </a:r>
          </a:p>
        </p:txBody>
      </p:sp>
      <p:sp>
        <p:nvSpPr>
          <p:cNvPr id="93189" name="Text Box 2"/>
          <p:cNvSpPr txBox="1">
            <a:spLocks noChangeArrowheads="1"/>
          </p:cNvSpPr>
          <p:nvPr/>
        </p:nvSpPr>
        <p:spPr bwMode="auto">
          <a:xfrm>
            <a:off x="609600" y="1295400"/>
            <a:ext cx="7620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25000"/>
              </a:spcBef>
            </a:pPr>
            <a:r>
              <a:rPr lang="en-US" altLang="en-US" sz="2800" dirty="0">
                <a:solidFill>
                  <a:schemeClr val="hlink"/>
                </a:solidFill>
                <a:latin typeface="Liberation Sans" panose="020B0604020202020204" pitchFamily="34" charset="0"/>
                <a:ea typeface="Liberation Sans" panose="020B0604020202020204" pitchFamily="34" charset="0"/>
                <a:cs typeface="Liberation Sans" panose="020B0604020202020204" pitchFamily="34" charset="0"/>
              </a:rPr>
              <a:t>Franchises</a:t>
            </a:r>
          </a:p>
        </p:txBody>
      </p:sp>
      <p:sp>
        <p:nvSpPr>
          <p:cNvPr id="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13</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8" name="Rectangle 7"/>
          <p:cNvSpPr>
            <a:spLocks noChangeArrowheads="1"/>
          </p:cNvSpPr>
          <p:nvPr/>
        </p:nvSpPr>
        <p:spPr bwMode="auto">
          <a:xfrm>
            <a:off x="457200" y="457200"/>
            <a:ext cx="2514600" cy="609600"/>
          </a:xfrm>
          <a:prstGeom prst="rect">
            <a:avLst/>
          </a:prstGeom>
          <a:solidFill>
            <a:srgbClr val="DE3500"/>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000" dirty="0">
                <a:solidFill>
                  <a:srgbClr val="0066FF"/>
                </a:solidFill>
                <a:effectLst>
                  <a:outerShdw blurRad="38100" dist="38100" dir="2700000" algn="tl">
                    <a:srgbClr val="000000"/>
                  </a:outerShdw>
                </a:effectLst>
                <a:latin typeface="Liberation Sans" panose="020B0604020202020204" pitchFamily="34" charset="0"/>
                <a:ea typeface="Liberation Sans" panose="020B0604020202020204" pitchFamily="34" charset="0"/>
                <a:cs typeface="Liberation Sans" panose="020B0604020202020204" pitchFamily="34" charset="0"/>
              </a:rPr>
              <a:t>APPENDIX</a:t>
            </a:r>
            <a:r>
              <a:rPr lang="en-US" sz="28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800" dirty="0" smtClean="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18B</a:t>
            </a:r>
            <a:endParaRPr lang="en-US" sz="2800"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ChangeArrowheads="1"/>
          </p:cNvSpPr>
          <p:nvPr/>
        </p:nvSpPr>
        <p:spPr bwMode="auto">
          <a:xfrm>
            <a:off x="609600" y="1905000"/>
            <a:ext cx="7772400" cy="21121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ts val="1200"/>
              </a:spcBef>
              <a:buSzPct val="80000"/>
            </a:pPr>
            <a:r>
              <a:rPr lang="en-US" altLang="en-US" sz="230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Two sources of revenue:</a:t>
            </a:r>
            <a:r>
              <a:rPr lang="en-US" altLang="en-US" sz="23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t>
            </a:r>
          </a:p>
          <a:p>
            <a:pPr lvl="1" algn="l">
              <a:lnSpc>
                <a:spcPct val="125000"/>
              </a:lnSpc>
              <a:spcBef>
                <a:spcPts val="1200"/>
              </a:spcBef>
              <a:buFontTx/>
              <a:buAutoNum type="arabicPeriod"/>
            </a:pPr>
            <a:r>
              <a:rPr lang="en-US" altLang="en-US" sz="22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Sale of initial franchises and related assets or services, and </a:t>
            </a:r>
          </a:p>
          <a:p>
            <a:pPr lvl="1" algn="l">
              <a:lnSpc>
                <a:spcPct val="125000"/>
              </a:lnSpc>
              <a:spcBef>
                <a:spcPts val="1200"/>
              </a:spcBef>
              <a:buFontTx/>
              <a:buAutoNum type="arabicPeriod"/>
            </a:pPr>
            <a:r>
              <a:rPr lang="en-US" altLang="en-US" sz="22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Continuing fees based on the operations of franchises</a:t>
            </a:r>
            <a:r>
              <a:rPr lang="en-US" altLang="en-US" sz="2200" b="0" dirty="0">
                <a:solidFill>
                  <a:schemeClr val="tx1"/>
                </a:solidFill>
                <a:latin typeface="Arial" charset="0"/>
              </a:rPr>
              <a:t>. </a:t>
            </a:r>
          </a:p>
        </p:txBody>
      </p:sp>
      <p:sp>
        <p:nvSpPr>
          <p:cNvPr id="94212" name="Rectangle 8"/>
          <p:cNvSpPr>
            <a:spLocks noChangeArrowheads="1"/>
          </p:cNvSpPr>
          <p:nvPr/>
        </p:nvSpPr>
        <p:spPr bwMode="auto">
          <a:xfrm>
            <a:off x="3048000" y="457200"/>
            <a:ext cx="5715000" cy="609600"/>
          </a:xfrm>
          <a:prstGeom prst="rect">
            <a:avLst/>
          </a:prstGeom>
          <a:solidFill>
            <a:srgbClr val="0066FF"/>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143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REVENUE RECOGNITION FOR FRANCHISES</a:t>
            </a:r>
          </a:p>
        </p:txBody>
      </p:sp>
      <p:sp>
        <p:nvSpPr>
          <p:cNvPr id="94213" name="Text Box 2"/>
          <p:cNvSpPr txBox="1">
            <a:spLocks noChangeArrowheads="1"/>
          </p:cNvSpPr>
          <p:nvPr/>
        </p:nvSpPr>
        <p:spPr bwMode="auto">
          <a:xfrm>
            <a:off x="609600" y="1295400"/>
            <a:ext cx="7620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25000"/>
              </a:spcBef>
            </a:pPr>
            <a:r>
              <a:rPr lang="en-US" altLang="en-US" sz="2800" dirty="0">
                <a:solidFill>
                  <a:schemeClr val="hlink"/>
                </a:solidFill>
                <a:latin typeface="Liberation Sans" panose="020B0604020202020204" pitchFamily="34" charset="0"/>
                <a:ea typeface="Liberation Sans" panose="020B0604020202020204" pitchFamily="34" charset="0"/>
                <a:cs typeface="Liberation Sans" panose="020B0604020202020204" pitchFamily="34" charset="0"/>
              </a:rPr>
              <a:t>Franchises</a:t>
            </a:r>
          </a:p>
        </p:txBody>
      </p:sp>
      <p:sp>
        <p:nvSpPr>
          <p:cNvPr id="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13</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8" name="Rectangle 7"/>
          <p:cNvSpPr>
            <a:spLocks noChangeArrowheads="1"/>
          </p:cNvSpPr>
          <p:nvPr/>
        </p:nvSpPr>
        <p:spPr bwMode="auto">
          <a:xfrm>
            <a:off x="457200" y="457200"/>
            <a:ext cx="2514600" cy="609600"/>
          </a:xfrm>
          <a:prstGeom prst="rect">
            <a:avLst/>
          </a:prstGeom>
          <a:solidFill>
            <a:srgbClr val="DE3500"/>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000" dirty="0">
                <a:solidFill>
                  <a:srgbClr val="0066FF"/>
                </a:solidFill>
                <a:effectLst>
                  <a:outerShdw blurRad="38100" dist="38100" dir="2700000" algn="tl">
                    <a:srgbClr val="000000"/>
                  </a:outerShdw>
                </a:effectLst>
                <a:latin typeface="Liberation Sans" panose="020B0604020202020204" pitchFamily="34" charset="0"/>
                <a:ea typeface="Liberation Sans" panose="020B0604020202020204" pitchFamily="34" charset="0"/>
                <a:cs typeface="Liberation Sans" panose="020B0604020202020204" pitchFamily="34" charset="0"/>
              </a:rPr>
              <a:t>APPENDIX</a:t>
            </a:r>
            <a:r>
              <a:rPr lang="en-US" sz="28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800" dirty="0" smtClean="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18B</a:t>
            </a:r>
            <a:endParaRPr lang="en-US" sz="2800"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6"/>
          <p:cNvSpPr>
            <a:spLocks noChangeArrowheads="1"/>
          </p:cNvSpPr>
          <p:nvPr/>
        </p:nvSpPr>
        <p:spPr bwMode="auto">
          <a:xfrm>
            <a:off x="609600" y="1884363"/>
            <a:ext cx="8229600" cy="4381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ts val="1200"/>
              </a:spcBef>
              <a:buSzPct val="80000"/>
            </a:pPr>
            <a:r>
              <a:rPr lang="en-US" altLang="en-US" sz="23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The </a:t>
            </a:r>
            <a:r>
              <a:rPr lang="en-US" altLang="en-US" sz="2300" dirty="0">
                <a:solidFill>
                  <a:srgbClr val="000099"/>
                </a:solidFill>
                <a:latin typeface="Liberation Sans" panose="020B0604020202020204" pitchFamily="34" charset="0"/>
                <a:ea typeface="Liberation Sans" panose="020B0604020202020204" pitchFamily="34" charset="0"/>
                <a:cs typeface="Liberation Sans" panose="020B0604020202020204" pitchFamily="34" charset="0"/>
              </a:rPr>
              <a:t>franchisor</a:t>
            </a:r>
            <a:r>
              <a:rPr lang="en-US" altLang="en-US" sz="23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normally provides the </a:t>
            </a:r>
            <a:r>
              <a:rPr lang="en-US" altLang="en-US" sz="2300" dirty="0">
                <a:solidFill>
                  <a:srgbClr val="000099"/>
                </a:solidFill>
                <a:latin typeface="Liberation Sans" panose="020B0604020202020204" pitchFamily="34" charset="0"/>
                <a:ea typeface="Liberation Sans" panose="020B0604020202020204" pitchFamily="34" charset="0"/>
                <a:cs typeface="Liberation Sans" panose="020B0604020202020204" pitchFamily="34" charset="0"/>
              </a:rPr>
              <a:t>franchisee</a:t>
            </a:r>
            <a:r>
              <a:rPr lang="en-US" altLang="en-US" sz="23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with:</a:t>
            </a:r>
          </a:p>
          <a:p>
            <a:pPr lvl="1" algn="l">
              <a:lnSpc>
                <a:spcPct val="125000"/>
              </a:lnSpc>
              <a:spcBef>
                <a:spcPts val="600"/>
              </a:spcBef>
              <a:buFontTx/>
              <a:buAutoNum type="arabicPeriod"/>
            </a:pPr>
            <a:r>
              <a:rPr lang="en-US" alt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Assistance in site </a:t>
            </a:r>
            <a:r>
              <a:rPr lang="en-US" alt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selection</a:t>
            </a:r>
            <a:endParaRPr lang="en-US" alt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a:p>
            <a:pPr lvl="1" algn="l">
              <a:lnSpc>
                <a:spcPct val="125000"/>
              </a:lnSpc>
              <a:spcBef>
                <a:spcPts val="600"/>
              </a:spcBef>
              <a:buFontTx/>
              <a:buAutoNum type="arabicPeriod"/>
            </a:pPr>
            <a:r>
              <a:rPr lang="en-US" alt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Evaluation of potential </a:t>
            </a:r>
            <a:r>
              <a:rPr lang="en-US" alt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income</a:t>
            </a:r>
            <a:endParaRPr lang="en-US" alt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a:p>
            <a:pPr lvl="1" algn="l">
              <a:lnSpc>
                <a:spcPct val="125000"/>
              </a:lnSpc>
              <a:spcBef>
                <a:spcPts val="600"/>
              </a:spcBef>
              <a:buFontTx/>
              <a:buAutoNum type="arabicPeriod"/>
            </a:pPr>
            <a:r>
              <a:rPr lang="en-US" alt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Supervision of construction </a:t>
            </a:r>
            <a:r>
              <a:rPr lang="en-US" alt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activity</a:t>
            </a:r>
            <a:endParaRPr lang="en-US" alt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a:p>
            <a:pPr lvl="1" algn="l">
              <a:lnSpc>
                <a:spcPct val="125000"/>
              </a:lnSpc>
              <a:spcBef>
                <a:spcPts val="600"/>
              </a:spcBef>
              <a:buFontTx/>
              <a:buAutoNum type="arabicPeriod"/>
            </a:pPr>
            <a:r>
              <a:rPr lang="en-US" alt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Assistance in the acquisition of signs, fixtures, and </a:t>
            </a:r>
            <a:r>
              <a:rPr lang="en-US" alt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equipment</a:t>
            </a:r>
            <a:endParaRPr lang="en-US" alt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a:p>
            <a:pPr lvl="1" algn="l">
              <a:lnSpc>
                <a:spcPct val="125000"/>
              </a:lnSpc>
              <a:spcBef>
                <a:spcPts val="600"/>
              </a:spcBef>
              <a:buFontTx/>
              <a:buAutoNum type="arabicPeriod"/>
            </a:pPr>
            <a:r>
              <a:rPr lang="en-US" alt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Bookkeeping and advisory </a:t>
            </a:r>
            <a:r>
              <a:rPr lang="en-US" alt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services</a:t>
            </a:r>
            <a:endParaRPr lang="en-US" alt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a:p>
            <a:pPr lvl="1" algn="l">
              <a:lnSpc>
                <a:spcPct val="125000"/>
              </a:lnSpc>
              <a:spcBef>
                <a:spcPts val="600"/>
              </a:spcBef>
              <a:buFontTx/>
              <a:buAutoNum type="arabicPeriod"/>
            </a:pPr>
            <a:r>
              <a:rPr lang="en-US" alt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Employee and management </a:t>
            </a:r>
            <a:r>
              <a:rPr lang="en-US" alt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training</a:t>
            </a:r>
            <a:endParaRPr lang="en-US" alt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a:p>
            <a:pPr lvl="1" algn="l">
              <a:lnSpc>
                <a:spcPct val="125000"/>
              </a:lnSpc>
              <a:spcBef>
                <a:spcPts val="600"/>
              </a:spcBef>
              <a:buFontTx/>
              <a:buAutoNum type="arabicPeriod"/>
            </a:pPr>
            <a:r>
              <a:rPr lang="en-US" alt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Quality </a:t>
            </a:r>
            <a:r>
              <a:rPr lang="en-US" alt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control</a:t>
            </a:r>
            <a:endParaRPr lang="en-US" alt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a:p>
            <a:pPr lvl="1" algn="l">
              <a:lnSpc>
                <a:spcPct val="125000"/>
              </a:lnSpc>
              <a:spcBef>
                <a:spcPts val="600"/>
              </a:spcBef>
              <a:buFontTx/>
              <a:buAutoNum type="arabicPeriod"/>
            </a:pPr>
            <a:r>
              <a:rPr lang="en-US" alt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Advertising and </a:t>
            </a:r>
            <a:r>
              <a:rPr lang="en-US" alt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promotion</a:t>
            </a:r>
            <a:endParaRPr lang="en-US" alt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5236" name="Rectangle 9"/>
          <p:cNvSpPr>
            <a:spLocks noChangeArrowheads="1"/>
          </p:cNvSpPr>
          <p:nvPr/>
        </p:nvSpPr>
        <p:spPr bwMode="auto">
          <a:xfrm>
            <a:off x="3048000" y="457200"/>
            <a:ext cx="5715000" cy="609600"/>
          </a:xfrm>
          <a:prstGeom prst="rect">
            <a:avLst/>
          </a:prstGeom>
          <a:solidFill>
            <a:srgbClr val="0066FF"/>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143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REVENUE RECOGNITION FOR FRANCHISES</a:t>
            </a:r>
          </a:p>
        </p:txBody>
      </p:sp>
      <p:sp>
        <p:nvSpPr>
          <p:cNvPr id="95237" name="Text Box 2"/>
          <p:cNvSpPr txBox="1">
            <a:spLocks noChangeArrowheads="1"/>
          </p:cNvSpPr>
          <p:nvPr/>
        </p:nvSpPr>
        <p:spPr bwMode="auto">
          <a:xfrm>
            <a:off x="609600" y="1295400"/>
            <a:ext cx="7620000" cy="587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25000"/>
              </a:spcBef>
            </a:pPr>
            <a:r>
              <a:rPr lang="en-US" altLang="en-US" sz="2800" dirty="0">
                <a:solidFill>
                  <a:schemeClr val="hlink"/>
                </a:solidFill>
                <a:latin typeface="Liberation Sans" panose="020B0604020202020204" pitchFamily="34" charset="0"/>
                <a:ea typeface="Liberation Sans" panose="020B0604020202020204" pitchFamily="34" charset="0"/>
                <a:cs typeface="Liberation Sans" panose="020B0604020202020204" pitchFamily="34" charset="0"/>
              </a:rPr>
              <a:t>Franchises</a:t>
            </a:r>
          </a:p>
        </p:txBody>
      </p:sp>
      <p:sp>
        <p:nvSpPr>
          <p:cNvPr id="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13</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8" name="Rectangle 7"/>
          <p:cNvSpPr>
            <a:spLocks noChangeArrowheads="1"/>
          </p:cNvSpPr>
          <p:nvPr/>
        </p:nvSpPr>
        <p:spPr bwMode="auto">
          <a:xfrm>
            <a:off x="457200" y="457200"/>
            <a:ext cx="2514600" cy="609600"/>
          </a:xfrm>
          <a:prstGeom prst="rect">
            <a:avLst/>
          </a:prstGeom>
          <a:solidFill>
            <a:srgbClr val="DE3500"/>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000" dirty="0">
                <a:solidFill>
                  <a:srgbClr val="0066FF"/>
                </a:solidFill>
                <a:effectLst>
                  <a:outerShdw blurRad="38100" dist="38100" dir="2700000" algn="tl">
                    <a:srgbClr val="000000"/>
                  </a:outerShdw>
                </a:effectLst>
                <a:latin typeface="Liberation Sans" panose="020B0604020202020204" pitchFamily="34" charset="0"/>
                <a:ea typeface="Liberation Sans" panose="020B0604020202020204" pitchFamily="34" charset="0"/>
                <a:cs typeface="Liberation Sans" panose="020B0604020202020204" pitchFamily="34" charset="0"/>
              </a:rPr>
              <a:t>APPENDIX</a:t>
            </a:r>
            <a:r>
              <a:rPr lang="en-US" sz="28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800" dirty="0" smtClean="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18B</a:t>
            </a:r>
            <a:endParaRPr lang="en-US" sz="2800"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609600" y="1295400"/>
            <a:ext cx="8153400" cy="4574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lvl="1" indent="0" algn="l">
              <a:lnSpc>
                <a:spcPct val="125000"/>
              </a:lnSpc>
              <a:spcBef>
                <a:spcPts val="1200"/>
              </a:spcBef>
              <a:buClr>
                <a:srgbClr val="800000"/>
              </a:buClr>
              <a:buSzPct val="80000"/>
            </a:pPr>
            <a:r>
              <a:rPr lang="en-US" sz="240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Contract: </a:t>
            </a:r>
          </a:p>
          <a:p>
            <a:pPr lvl="1" algn="l">
              <a:lnSpc>
                <a:spcPct val="125000"/>
              </a:lnSpc>
              <a:spcBef>
                <a:spcPts val="1200"/>
              </a:spcBef>
              <a:buClr>
                <a:srgbClr val="800000"/>
              </a:buClr>
              <a:buSzPct val="80000"/>
              <a:buFont typeface="Wingdings" pitchFamily="2" charset="2"/>
              <a:buChar char="u"/>
            </a:pP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Agreement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between two or more parties that creates </a:t>
            </a: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enforceable rights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or obligations. </a:t>
            </a:r>
            <a:endPar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endParaRPr>
          </a:p>
          <a:p>
            <a:pPr lvl="1" algn="l">
              <a:lnSpc>
                <a:spcPct val="125000"/>
              </a:lnSpc>
              <a:spcBef>
                <a:spcPts val="1200"/>
              </a:spcBef>
              <a:buClr>
                <a:srgbClr val="800000"/>
              </a:buClr>
              <a:buSzPct val="80000"/>
              <a:buFont typeface="Wingdings" pitchFamily="2" charset="2"/>
              <a:buChar char="u"/>
            </a:pP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Can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be </a:t>
            </a:r>
            <a:endPar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endParaRPr>
          </a:p>
          <a:p>
            <a:pPr marL="1377950" lvl="2" indent="-463550" algn="l">
              <a:lnSpc>
                <a:spcPct val="125000"/>
              </a:lnSpc>
              <a:spcBef>
                <a:spcPts val="600"/>
              </a:spcBef>
              <a:buClr>
                <a:srgbClr val="800000"/>
              </a:buClr>
              <a:buSzPct val="80000"/>
              <a:buFont typeface="Wingdings" panose="05000000000000000000" pitchFamily="2" charset="2"/>
              <a:buChar char="Ø"/>
            </a:pP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written</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 </a:t>
            </a:r>
            <a:endPar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endParaRPr>
          </a:p>
          <a:p>
            <a:pPr marL="1377950" lvl="2" indent="-463550" algn="l">
              <a:lnSpc>
                <a:spcPct val="125000"/>
              </a:lnSpc>
              <a:spcBef>
                <a:spcPts val="600"/>
              </a:spcBef>
              <a:buClr>
                <a:srgbClr val="800000"/>
              </a:buClr>
              <a:buSzPct val="80000"/>
              <a:buFont typeface="Wingdings" panose="05000000000000000000" pitchFamily="2" charset="2"/>
              <a:buChar char="Ø"/>
            </a:pP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oral</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 or </a:t>
            </a:r>
            <a:endPar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endParaRPr>
          </a:p>
          <a:p>
            <a:pPr marL="1377950" lvl="2" indent="-463550" algn="l">
              <a:lnSpc>
                <a:spcPct val="125000"/>
              </a:lnSpc>
              <a:spcBef>
                <a:spcPts val="600"/>
              </a:spcBef>
              <a:buClr>
                <a:srgbClr val="800000"/>
              </a:buClr>
              <a:buSzPct val="80000"/>
              <a:buFont typeface="Wingdings" panose="05000000000000000000" pitchFamily="2" charset="2"/>
              <a:buChar char="Ø"/>
            </a:pP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implied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from </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customary business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practice. </a:t>
            </a:r>
            <a:endPar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endParaRPr>
          </a:p>
          <a:p>
            <a:pPr marL="228600" lvl="1" indent="0" algn="l">
              <a:lnSpc>
                <a:spcPct val="125000"/>
              </a:lnSpc>
              <a:spcBef>
                <a:spcPts val="1200"/>
              </a:spcBef>
              <a:buClr>
                <a:srgbClr val="800000"/>
              </a:buClr>
              <a:buSzPct val="80000"/>
            </a:pP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Company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applies the revenue guidance to a contract </a:t>
            </a: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according to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the </a:t>
            </a: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following criteria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in Illustration </a:t>
            </a: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18-3.</a:t>
            </a:r>
            <a:endParaRPr lang="en-US" alt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6149"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3</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0" name="Rectangle 4"/>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Identify </a:t>
            </a:r>
            <a:r>
              <a:rPr lang="en-US" sz="3200" i="0" kern="1200" dirty="0">
                <a:solidFill>
                  <a:schemeClr val="tx2">
                    <a:lumMod val="75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Contract with </a:t>
            </a:r>
            <a:r>
              <a:rPr lang="en-US" sz="3200" i="0" kern="1200" dirty="0" smtClean="0">
                <a:solidFill>
                  <a:schemeClr val="tx2">
                    <a:lumMod val="75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Customers—Step </a:t>
            </a:r>
            <a:r>
              <a:rPr lang="en-US" sz="3200" i="0" kern="1200" dirty="0">
                <a:solidFill>
                  <a:schemeClr val="tx2">
                    <a:lumMod val="75000"/>
                  </a:schemeClr>
                </a:solidFill>
                <a:effectLst/>
                <a:latin typeface="+mn-lt"/>
                <a:ea typeface="+mn-ea"/>
                <a:cs typeface="+mn-cs"/>
              </a:rPr>
              <a:t>1</a:t>
            </a:r>
          </a:p>
        </p:txBody>
      </p:sp>
    </p:spTree>
    <p:extLst>
      <p:ext uri="{BB962C8B-B14F-4D97-AF65-F5344CB8AC3E}">
        <p14:creationId xmlns:p14="http://schemas.microsoft.com/office/powerpoint/2010/main" val="2761679060"/>
      </p:ext>
    </p:extLst>
  </p:cSld>
  <p:clrMapOvr>
    <a:masterClrMapping/>
  </p:clrMapOvr>
  <p:transition>
    <p:wipe dir="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p:cNvSpPr>
            <a:spLocks noChangeArrowheads="1"/>
          </p:cNvSpPr>
          <p:nvPr/>
        </p:nvSpPr>
        <p:spPr bwMode="auto">
          <a:xfrm>
            <a:off x="609600" y="1914525"/>
            <a:ext cx="8229600" cy="3701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30000"/>
              </a:lnSpc>
              <a:spcBef>
                <a:spcPct val="50000"/>
              </a:spcBef>
              <a:buSzPct val="80000"/>
            </a:pPr>
            <a:r>
              <a:rPr lang="en-US" sz="23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Performance </a:t>
            </a:r>
            <a:r>
              <a:rPr lang="en-US" sz="23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obligations </a:t>
            </a:r>
            <a:r>
              <a:rPr lang="en-US" sz="23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relate to:  </a:t>
            </a:r>
          </a:p>
          <a:p>
            <a:pPr lvl="1" algn="l">
              <a:lnSpc>
                <a:spcPct val="130000"/>
              </a:lnSpc>
              <a:spcBef>
                <a:spcPct val="50000"/>
              </a:spcBef>
              <a:buClr>
                <a:srgbClr val="800000"/>
              </a:buClr>
              <a:buSzPct val="80000"/>
              <a:buFont typeface="Wingdings" pitchFamily="2" charset="2"/>
              <a:buChar char="u"/>
            </a:pPr>
            <a:r>
              <a:rPr lang="en-US" sz="22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Right to </a:t>
            </a:r>
            <a:r>
              <a:rPr lang="en-US" sz="22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open a </a:t>
            </a:r>
            <a:r>
              <a:rPr lang="en-US" sz="22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business </a:t>
            </a:r>
          </a:p>
          <a:p>
            <a:pPr lvl="1" algn="l">
              <a:lnSpc>
                <a:spcPct val="130000"/>
              </a:lnSpc>
              <a:spcBef>
                <a:spcPct val="50000"/>
              </a:spcBef>
              <a:buClr>
                <a:srgbClr val="800000"/>
              </a:buClr>
              <a:buSzPct val="80000"/>
              <a:buFont typeface="Wingdings" pitchFamily="2" charset="2"/>
              <a:buChar char="u"/>
            </a:pPr>
            <a:r>
              <a:rPr lang="en-US" sz="22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Use </a:t>
            </a:r>
            <a:r>
              <a:rPr lang="en-US" sz="22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of </a:t>
            </a:r>
            <a:r>
              <a:rPr lang="en-US" sz="22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trade </a:t>
            </a:r>
            <a:r>
              <a:rPr lang="en-US" sz="22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name or other intellectual property of the </a:t>
            </a:r>
            <a:r>
              <a:rPr lang="en-US" sz="22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franchisor</a:t>
            </a:r>
          </a:p>
          <a:p>
            <a:pPr lvl="1" algn="l">
              <a:lnSpc>
                <a:spcPct val="130000"/>
              </a:lnSpc>
              <a:spcBef>
                <a:spcPct val="50000"/>
              </a:spcBef>
              <a:buClr>
                <a:srgbClr val="800000"/>
              </a:buClr>
              <a:buSzPct val="80000"/>
              <a:buFont typeface="Wingdings" pitchFamily="2" charset="2"/>
              <a:buChar char="u"/>
            </a:pPr>
            <a:r>
              <a:rPr lang="en-US" sz="22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Continuing </a:t>
            </a:r>
            <a:r>
              <a:rPr lang="en-US" sz="22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services, such as marketing help, training, and in some cases </a:t>
            </a:r>
            <a:r>
              <a:rPr lang="en-US" sz="22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supplying inventory </a:t>
            </a:r>
            <a:r>
              <a:rPr lang="en-US" sz="22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and inventory </a:t>
            </a:r>
            <a:r>
              <a:rPr lang="en-US" sz="22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management</a:t>
            </a:r>
            <a:endParaRPr lang="en-US" altLang="en-US" sz="22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6259" name="Text Box 6"/>
          <p:cNvSpPr txBox="1">
            <a:spLocks noChangeArrowheads="1"/>
          </p:cNvSpPr>
          <p:nvPr/>
        </p:nvSpPr>
        <p:spPr bwMode="auto">
          <a:xfrm>
            <a:off x="609600" y="1295400"/>
            <a:ext cx="82296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25000"/>
              </a:spcBef>
            </a:pPr>
            <a:r>
              <a:rPr lang="en-US" altLang="en-US" sz="2800" dirty="0" smtClean="0">
                <a:solidFill>
                  <a:schemeClr val="hlink"/>
                </a:solidFill>
                <a:latin typeface="Liberation Sans" panose="020B0604020202020204" pitchFamily="34" charset="0"/>
                <a:ea typeface="Liberation Sans" panose="020B0604020202020204" pitchFamily="34" charset="0"/>
                <a:cs typeface="Liberation Sans" panose="020B0604020202020204" pitchFamily="34" charset="0"/>
              </a:rPr>
              <a:t>Franchise Accounting</a:t>
            </a:r>
            <a:endParaRPr lang="en-US" altLang="en-US" sz="2800" dirty="0">
              <a:solidFill>
                <a:schemeClr val="hlink"/>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6261" name="Rectangle 9"/>
          <p:cNvSpPr>
            <a:spLocks noChangeArrowheads="1"/>
          </p:cNvSpPr>
          <p:nvPr/>
        </p:nvSpPr>
        <p:spPr bwMode="auto">
          <a:xfrm>
            <a:off x="3048000" y="457200"/>
            <a:ext cx="5715000" cy="609600"/>
          </a:xfrm>
          <a:prstGeom prst="rect">
            <a:avLst/>
          </a:prstGeom>
          <a:solidFill>
            <a:srgbClr val="0066FF"/>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143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REVENUE RECOGNITION FOR FRANCHISES</a:t>
            </a:r>
          </a:p>
        </p:txBody>
      </p:sp>
      <p:sp>
        <p:nvSpPr>
          <p:cNvPr id="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Arial" charset="0"/>
              </a:rPr>
              <a:t>LO 13</a:t>
            </a:r>
            <a:endParaRPr lang="en-US" altLang="en-US" sz="1600" i="1" dirty="0">
              <a:solidFill>
                <a:schemeClr val="bg2"/>
              </a:solidFill>
              <a:latin typeface="Arial" charset="0"/>
            </a:endParaRPr>
          </a:p>
        </p:txBody>
      </p:sp>
      <p:sp>
        <p:nvSpPr>
          <p:cNvPr id="8" name="Rectangle 7"/>
          <p:cNvSpPr>
            <a:spLocks noChangeArrowheads="1"/>
          </p:cNvSpPr>
          <p:nvPr/>
        </p:nvSpPr>
        <p:spPr bwMode="auto">
          <a:xfrm>
            <a:off x="457200" y="457200"/>
            <a:ext cx="2514600" cy="609600"/>
          </a:xfrm>
          <a:prstGeom prst="rect">
            <a:avLst/>
          </a:prstGeom>
          <a:solidFill>
            <a:srgbClr val="DE3500"/>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000" dirty="0">
                <a:solidFill>
                  <a:srgbClr val="0066FF"/>
                </a:solidFill>
                <a:effectLst>
                  <a:outerShdw blurRad="38100" dist="38100" dir="2700000" algn="tl">
                    <a:srgbClr val="000000"/>
                  </a:outerShdw>
                </a:effectLst>
                <a:latin typeface="Liberation Sans" panose="020B0604020202020204" pitchFamily="34" charset="0"/>
                <a:ea typeface="Liberation Sans" panose="020B0604020202020204" pitchFamily="34" charset="0"/>
                <a:cs typeface="Liberation Sans" panose="020B0604020202020204" pitchFamily="34" charset="0"/>
              </a:rPr>
              <a:t>APPENDIX</a:t>
            </a:r>
            <a:r>
              <a:rPr lang="en-US" sz="28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800" dirty="0" smtClean="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18B</a:t>
            </a:r>
            <a:endParaRPr lang="en-US" sz="2800"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p:cNvSpPr>
            <a:spLocks noChangeArrowheads="1"/>
          </p:cNvSpPr>
          <p:nvPr/>
        </p:nvSpPr>
        <p:spPr bwMode="auto">
          <a:xfrm>
            <a:off x="609600" y="1914525"/>
            <a:ext cx="8229600" cy="393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lvl="1" indent="0" algn="l">
              <a:lnSpc>
                <a:spcPct val="130000"/>
              </a:lnSpc>
              <a:spcBef>
                <a:spcPct val="50000"/>
              </a:spcBef>
              <a:buClr>
                <a:srgbClr val="800000"/>
              </a:buClr>
              <a:buSzPct val="80000"/>
            </a:pPr>
            <a:r>
              <a:rPr lang="en-US" sz="23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Franchisors </a:t>
            </a:r>
            <a:r>
              <a:rPr lang="en-US" sz="23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commonly charge an </a:t>
            </a:r>
            <a:r>
              <a:rPr lang="en-US" sz="23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i</a:t>
            </a:r>
            <a:r>
              <a:rPr lang="en-US" sz="22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nitial franchise fee and continuing </a:t>
            </a:r>
            <a:r>
              <a:rPr lang="en-US" sz="22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franchise </a:t>
            </a:r>
            <a:r>
              <a:rPr lang="en-US" sz="22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fees:</a:t>
            </a:r>
          </a:p>
          <a:p>
            <a:pPr marL="682625" lvl="2" indent="-463550" algn="l">
              <a:lnSpc>
                <a:spcPct val="130000"/>
              </a:lnSpc>
              <a:spcBef>
                <a:spcPct val="50000"/>
              </a:spcBef>
              <a:buClr>
                <a:srgbClr val="800000"/>
              </a:buClr>
              <a:buSzPct val="80000"/>
              <a:buFont typeface="Wingdings" panose="05000000000000000000" pitchFamily="2" charset="2"/>
              <a:buChar char="Ø"/>
            </a:pPr>
            <a:r>
              <a:rPr 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Initial </a:t>
            </a:r>
            <a:r>
              <a:rPr 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franchise </a:t>
            </a:r>
            <a:r>
              <a:rPr 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fee (payment for establishing the relationship </a:t>
            </a:r>
            <a:r>
              <a:rPr 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and providing some initial </a:t>
            </a:r>
            <a:r>
              <a:rPr 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services)</a:t>
            </a:r>
          </a:p>
          <a:p>
            <a:pPr marL="682625" lvl="2" indent="-463550" algn="l">
              <a:lnSpc>
                <a:spcPct val="130000"/>
              </a:lnSpc>
              <a:spcBef>
                <a:spcPct val="50000"/>
              </a:spcBef>
              <a:buClr>
                <a:srgbClr val="800000"/>
              </a:buClr>
              <a:buSzPct val="80000"/>
              <a:buFont typeface="Wingdings" panose="05000000000000000000" pitchFamily="2" charset="2"/>
              <a:buChar char="Ø"/>
            </a:pPr>
            <a:r>
              <a:rPr 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Continuing franchise fees received</a:t>
            </a:r>
          </a:p>
          <a:p>
            <a:pPr marL="1377950" lvl="3" indent="-463550" algn="l">
              <a:lnSpc>
                <a:spcPct val="130000"/>
              </a:lnSpc>
              <a:spcBef>
                <a:spcPts val="600"/>
              </a:spcBef>
              <a:buClr>
                <a:srgbClr val="800000"/>
              </a:buClr>
              <a:buSzPct val="80000"/>
              <a:buFont typeface="Wingdings" panose="05000000000000000000" pitchFamily="2" charset="2"/>
              <a:buChar char="§"/>
            </a:pP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In </a:t>
            </a:r>
            <a:r>
              <a:rPr lang="en-US" sz="20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return </a:t>
            </a: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for continuing </a:t>
            </a:r>
            <a:r>
              <a:rPr lang="en-US" sz="20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rights granted by the </a:t>
            </a: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agreement</a:t>
            </a:r>
          </a:p>
          <a:p>
            <a:pPr marL="1377950" lvl="3" indent="-463550" algn="l">
              <a:lnSpc>
                <a:spcPct val="130000"/>
              </a:lnSpc>
              <a:spcBef>
                <a:spcPts val="600"/>
              </a:spcBef>
              <a:buClr>
                <a:srgbClr val="800000"/>
              </a:buClr>
              <a:buSzPct val="80000"/>
              <a:buFont typeface="Wingdings" panose="05000000000000000000" pitchFamily="2" charset="2"/>
              <a:buChar char="§"/>
            </a:pP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For </a:t>
            </a:r>
            <a:r>
              <a:rPr lang="en-US" sz="20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providing </a:t>
            </a: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management </a:t>
            </a:r>
            <a:r>
              <a:rPr lang="en-US" sz="20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training, advertising </a:t>
            </a: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and promotion</a:t>
            </a:r>
            <a:r>
              <a:rPr lang="en-US" sz="20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legal assistance, and other support</a:t>
            </a:r>
            <a:endParaRPr lang="en-US" altLang="en-US" sz="20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6259" name="Text Box 6"/>
          <p:cNvSpPr txBox="1">
            <a:spLocks noChangeArrowheads="1"/>
          </p:cNvSpPr>
          <p:nvPr/>
        </p:nvSpPr>
        <p:spPr bwMode="auto">
          <a:xfrm>
            <a:off x="609600" y="1295400"/>
            <a:ext cx="82296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25000"/>
              </a:spcBef>
            </a:pPr>
            <a:r>
              <a:rPr lang="en-US" altLang="en-US" sz="2800" dirty="0" smtClean="0">
                <a:solidFill>
                  <a:schemeClr val="hlink"/>
                </a:solidFill>
                <a:latin typeface="Liberation Sans" panose="020B0604020202020204" pitchFamily="34" charset="0"/>
                <a:ea typeface="Liberation Sans" panose="020B0604020202020204" pitchFamily="34" charset="0"/>
                <a:cs typeface="Liberation Sans" panose="020B0604020202020204" pitchFamily="34" charset="0"/>
              </a:rPr>
              <a:t>Franchise Accounting</a:t>
            </a:r>
            <a:endParaRPr lang="en-US" altLang="en-US" sz="2800" dirty="0">
              <a:solidFill>
                <a:schemeClr val="hlink"/>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6261" name="Rectangle 9"/>
          <p:cNvSpPr>
            <a:spLocks noChangeArrowheads="1"/>
          </p:cNvSpPr>
          <p:nvPr/>
        </p:nvSpPr>
        <p:spPr bwMode="auto">
          <a:xfrm>
            <a:off x="3048000" y="457200"/>
            <a:ext cx="5715000" cy="609600"/>
          </a:xfrm>
          <a:prstGeom prst="rect">
            <a:avLst/>
          </a:prstGeom>
          <a:solidFill>
            <a:srgbClr val="0066FF"/>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143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REVENUE RECOGNITION FOR FRANCHISES</a:t>
            </a:r>
          </a:p>
        </p:txBody>
      </p:sp>
      <p:sp>
        <p:nvSpPr>
          <p:cNvPr id="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13</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8" name="Rectangle 7"/>
          <p:cNvSpPr>
            <a:spLocks noChangeArrowheads="1"/>
          </p:cNvSpPr>
          <p:nvPr/>
        </p:nvSpPr>
        <p:spPr bwMode="auto">
          <a:xfrm>
            <a:off x="457200" y="454925"/>
            <a:ext cx="2514600" cy="609600"/>
          </a:xfrm>
          <a:prstGeom prst="rect">
            <a:avLst/>
          </a:prstGeom>
          <a:solidFill>
            <a:srgbClr val="DE3500"/>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000" dirty="0">
                <a:solidFill>
                  <a:srgbClr val="0066FF"/>
                </a:solidFill>
                <a:effectLst>
                  <a:outerShdw blurRad="38100" dist="38100" dir="2700000" algn="tl">
                    <a:srgbClr val="000000"/>
                  </a:outerShdw>
                </a:effectLst>
                <a:latin typeface="Liberation Sans" panose="020B0604020202020204" pitchFamily="34" charset="0"/>
                <a:ea typeface="Liberation Sans" panose="020B0604020202020204" pitchFamily="34" charset="0"/>
                <a:cs typeface="Liberation Sans" panose="020B0604020202020204" pitchFamily="34" charset="0"/>
              </a:rPr>
              <a:t>APPENDIX</a:t>
            </a:r>
            <a:r>
              <a:rPr lang="en-US" sz="28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800" dirty="0" smtClean="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18B</a:t>
            </a:r>
            <a:endParaRPr lang="en-US" sz="2800"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2968045682"/>
      </p:ext>
    </p:extLst>
  </p:cSld>
  <p:clrMapOvr>
    <a:masterClrMapping/>
  </p:clrMapOvr>
  <p:transition>
    <p:wipe dir="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4"/>
          <p:cNvSpPr>
            <a:spLocks noChangeArrowheads="1"/>
          </p:cNvSpPr>
          <p:nvPr/>
        </p:nvSpPr>
        <p:spPr bwMode="auto">
          <a:xfrm>
            <a:off x="609600" y="1295400"/>
            <a:ext cx="8229600" cy="5173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ts val="1200"/>
              </a:spcBef>
              <a:buSzPct val="80000"/>
            </a:pPr>
            <a:r>
              <a:rPr lang="en-US" altLang="en-US" sz="190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Facts: </a:t>
            </a:r>
            <a:r>
              <a:rPr lang="en-US" altLang="en-US" sz="19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Tum’s </a:t>
            </a:r>
            <a:r>
              <a:rPr lang="en-US" altLang="en-US" sz="19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Pizza Inc. </a:t>
            </a:r>
            <a:r>
              <a:rPr lang="en-US" sz="19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enters </a:t>
            </a:r>
            <a:r>
              <a:rPr lang="en-US" sz="19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into a franchise agreement on November 1, 2014, giving Food Fight Corp</a:t>
            </a:r>
            <a:r>
              <a:rPr lang="en-US" sz="19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the </a:t>
            </a:r>
            <a:r>
              <a:rPr lang="en-US" sz="19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right to operate as a franchisee of Tum’s Pizza for 5 years. Tum’s charges Food Fight an initial </a:t>
            </a:r>
            <a:r>
              <a:rPr lang="en-US" sz="19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franchise fee </a:t>
            </a:r>
            <a:r>
              <a:rPr lang="en-US" sz="19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of $50,000 for the right to operate as a franchisee. Of this amount, $20,000 is payable when </a:t>
            </a:r>
            <a:r>
              <a:rPr lang="en-US" sz="19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Food Fight </a:t>
            </a:r>
            <a:r>
              <a:rPr lang="en-US" sz="19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signs the agreement, and the balance is payable in five annual payments of $6,000 each </a:t>
            </a:r>
            <a:r>
              <a:rPr lang="en-US" sz="19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on December </a:t>
            </a:r>
            <a:r>
              <a:rPr lang="en-US" sz="19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31. </a:t>
            </a:r>
            <a:r>
              <a:rPr lang="en-US" sz="19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Food </a:t>
            </a:r>
            <a:r>
              <a:rPr lang="en-US" sz="19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Fight also promises to pay ongoing royalty payments of 1% of its annual sales (payable </a:t>
            </a:r>
            <a:r>
              <a:rPr lang="en-US" sz="19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each January </a:t>
            </a:r>
            <a:r>
              <a:rPr lang="en-US" sz="19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31 of the following year) and is obliged to purchase products from Tum’s at its current </a:t>
            </a:r>
            <a:r>
              <a:rPr lang="en-US" sz="19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standalone selling </a:t>
            </a:r>
            <a:r>
              <a:rPr lang="en-US" sz="19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prices at the time of purchase. The credit rating of Food Fight indicates that money can </a:t>
            </a:r>
            <a:r>
              <a:rPr lang="en-US" sz="19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be borrowed </a:t>
            </a:r>
            <a:r>
              <a:rPr lang="en-US" sz="19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at 8%. The present value of an ordinary annuity of five annual receipts of $6,000 each </a:t>
            </a:r>
            <a:r>
              <a:rPr lang="en-US" sz="19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discounted at </a:t>
            </a:r>
            <a:r>
              <a:rPr lang="en-US" sz="19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8% is $23,957. The discount of $6,043 represents the interest revenue to be accrued by Tum’s over </a:t>
            </a:r>
            <a:r>
              <a:rPr lang="en-US" sz="19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the payment </a:t>
            </a:r>
            <a:r>
              <a:rPr lang="en-US" sz="19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period.</a:t>
            </a:r>
            <a:endParaRPr lang="en-US" altLang="en-US" sz="19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7285" name="Rectangle 7"/>
          <p:cNvSpPr>
            <a:spLocks noChangeArrowheads="1"/>
          </p:cNvSpPr>
          <p:nvPr/>
        </p:nvSpPr>
        <p:spPr bwMode="auto">
          <a:xfrm>
            <a:off x="3048000" y="457200"/>
            <a:ext cx="5715000" cy="609600"/>
          </a:xfrm>
          <a:prstGeom prst="rect">
            <a:avLst/>
          </a:prstGeom>
          <a:solidFill>
            <a:srgbClr val="0066FF"/>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143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REVENUE RECOGNITION FOR FRANCHISES</a:t>
            </a:r>
          </a:p>
        </p:txBody>
      </p:sp>
      <p:sp>
        <p:nvSpPr>
          <p:cNvPr id="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13</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8" name="Rectangle 7"/>
          <p:cNvSpPr>
            <a:spLocks noChangeArrowheads="1"/>
          </p:cNvSpPr>
          <p:nvPr/>
        </p:nvSpPr>
        <p:spPr bwMode="auto">
          <a:xfrm>
            <a:off x="457200" y="457200"/>
            <a:ext cx="2514600" cy="609600"/>
          </a:xfrm>
          <a:prstGeom prst="rect">
            <a:avLst/>
          </a:prstGeom>
          <a:solidFill>
            <a:srgbClr val="DE3500"/>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000" dirty="0">
                <a:solidFill>
                  <a:srgbClr val="0066FF"/>
                </a:solidFill>
                <a:effectLst>
                  <a:outerShdw blurRad="38100" dist="38100" dir="2700000" algn="tl">
                    <a:srgbClr val="000000"/>
                  </a:outerShdw>
                </a:effectLst>
                <a:latin typeface="Liberation Sans" panose="020B0604020202020204" pitchFamily="34" charset="0"/>
                <a:ea typeface="Liberation Sans" panose="020B0604020202020204" pitchFamily="34" charset="0"/>
                <a:cs typeface="Liberation Sans" panose="020B0604020202020204" pitchFamily="34" charset="0"/>
              </a:rPr>
              <a:t>APPENDIX</a:t>
            </a:r>
            <a:r>
              <a:rPr lang="en-US" sz="28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800" dirty="0" smtClean="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18B</a:t>
            </a:r>
            <a:endParaRPr lang="en-US" sz="2800"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4"/>
          <p:cNvSpPr>
            <a:spLocks noChangeArrowheads="1"/>
          </p:cNvSpPr>
          <p:nvPr/>
        </p:nvSpPr>
        <p:spPr bwMode="auto">
          <a:xfrm>
            <a:off x="609600" y="2286000"/>
            <a:ext cx="8229600" cy="35578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lvl="1" indent="0" algn="l">
              <a:lnSpc>
                <a:spcPct val="130000"/>
              </a:lnSpc>
              <a:spcBef>
                <a:spcPct val="50000"/>
              </a:spcBef>
              <a:buClr>
                <a:srgbClr val="800000"/>
              </a:buClr>
              <a:buSzPct val="80000"/>
            </a:pPr>
            <a:r>
              <a:rPr lang="en-US" sz="22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Rights </a:t>
            </a:r>
            <a:r>
              <a:rPr lang="en-US" sz="22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to the trade name, market area, and proprietary know-how for 5 years are not </a:t>
            </a:r>
            <a:r>
              <a:rPr lang="en-US" sz="22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individually distinct.</a:t>
            </a:r>
          </a:p>
          <a:p>
            <a:pPr marL="682625" lvl="1" indent="-450850" algn="l">
              <a:lnSpc>
                <a:spcPct val="130000"/>
              </a:lnSpc>
              <a:spcBef>
                <a:spcPct val="50000"/>
              </a:spcBef>
              <a:buClr>
                <a:srgbClr val="800000"/>
              </a:buClr>
              <a:buSzPct val="80000"/>
              <a:buFont typeface="Wingdings" pitchFamily="2" charset="2"/>
              <a:buChar char="u"/>
            </a:pPr>
            <a:r>
              <a:rPr 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Each </a:t>
            </a:r>
            <a:r>
              <a:rPr 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one is not sold separately and cannot be used with other goods or </a:t>
            </a:r>
            <a:r>
              <a:rPr 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services that </a:t>
            </a:r>
            <a:r>
              <a:rPr 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are readily available to the franchisee. </a:t>
            </a:r>
            <a:endParaRPr 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a:p>
            <a:pPr marL="682625" lvl="1" indent="-450850" algn="l">
              <a:lnSpc>
                <a:spcPct val="130000"/>
              </a:lnSpc>
              <a:spcBef>
                <a:spcPct val="50000"/>
              </a:spcBef>
              <a:buClr>
                <a:srgbClr val="800000"/>
              </a:buClr>
              <a:buSzPct val="80000"/>
              <a:buFont typeface="Wingdings" pitchFamily="2" charset="2"/>
              <a:buChar char="u"/>
            </a:pPr>
            <a:r>
              <a:rPr 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Combined </a:t>
            </a:r>
            <a:r>
              <a:rPr 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rights give rise to a </a:t>
            </a:r>
            <a:r>
              <a:rPr 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single performance </a:t>
            </a:r>
            <a:r>
              <a:rPr 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obligation. </a:t>
            </a:r>
            <a:endParaRPr 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a:p>
            <a:pPr marL="682625" lvl="1" indent="-450850" algn="l">
              <a:lnSpc>
                <a:spcPct val="130000"/>
              </a:lnSpc>
              <a:spcBef>
                <a:spcPct val="50000"/>
              </a:spcBef>
              <a:buClr>
                <a:srgbClr val="800000"/>
              </a:buClr>
              <a:buSzPct val="80000"/>
              <a:buFont typeface="Wingdings" pitchFamily="2" charset="2"/>
              <a:buChar char="u"/>
            </a:pPr>
            <a:r>
              <a:rPr 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T</a:t>
            </a:r>
            <a:r>
              <a:rPr 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um’s </a:t>
            </a:r>
            <a:r>
              <a:rPr 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satisfies </a:t>
            </a:r>
            <a:r>
              <a:rPr 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performance </a:t>
            </a:r>
            <a:r>
              <a:rPr 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obligation </a:t>
            </a:r>
            <a:r>
              <a:rPr 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at point in </a:t>
            </a:r>
            <a:r>
              <a:rPr 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time when Food Fight obtains control of the rights. </a:t>
            </a:r>
            <a:endParaRPr lang="en-US" alt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7285" name="Rectangle 7"/>
          <p:cNvSpPr>
            <a:spLocks noChangeArrowheads="1"/>
          </p:cNvSpPr>
          <p:nvPr/>
        </p:nvSpPr>
        <p:spPr bwMode="auto">
          <a:xfrm>
            <a:off x="3048000" y="457200"/>
            <a:ext cx="5715000" cy="609600"/>
          </a:xfrm>
          <a:prstGeom prst="rect">
            <a:avLst/>
          </a:prstGeom>
          <a:solidFill>
            <a:srgbClr val="0066FF"/>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143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REVENUE RECOGNITION FOR FRANCHISES</a:t>
            </a:r>
          </a:p>
        </p:txBody>
      </p:sp>
      <p:sp>
        <p:nvSpPr>
          <p:cNvPr id="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Arial" charset="0"/>
              </a:rPr>
              <a:t>LO 13</a:t>
            </a:r>
            <a:endParaRPr lang="en-US" altLang="en-US" sz="1600" i="1" dirty="0">
              <a:solidFill>
                <a:schemeClr val="bg2"/>
              </a:solidFill>
              <a:latin typeface="Arial" charset="0"/>
            </a:endParaRPr>
          </a:p>
        </p:txBody>
      </p:sp>
      <p:sp>
        <p:nvSpPr>
          <p:cNvPr id="8" name="Rectangle 7"/>
          <p:cNvSpPr>
            <a:spLocks noChangeArrowheads="1"/>
          </p:cNvSpPr>
          <p:nvPr/>
        </p:nvSpPr>
        <p:spPr bwMode="auto">
          <a:xfrm>
            <a:off x="457200" y="457200"/>
            <a:ext cx="2514600" cy="609600"/>
          </a:xfrm>
          <a:prstGeom prst="rect">
            <a:avLst/>
          </a:prstGeom>
          <a:solidFill>
            <a:srgbClr val="DE3500"/>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000" dirty="0">
                <a:solidFill>
                  <a:srgbClr val="0066FF"/>
                </a:solidFill>
                <a:effectLst>
                  <a:outerShdw blurRad="38100" dist="38100" dir="2700000" algn="tl">
                    <a:srgbClr val="000000"/>
                  </a:outerShdw>
                </a:effectLst>
                <a:latin typeface="Liberation Sans" panose="020B0604020202020204" pitchFamily="34" charset="0"/>
                <a:ea typeface="Liberation Sans" panose="020B0604020202020204" pitchFamily="34" charset="0"/>
                <a:cs typeface="Liberation Sans" panose="020B0604020202020204" pitchFamily="34" charset="0"/>
              </a:rPr>
              <a:t>APPENDIX</a:t>
            </a:r>
            <a:r>
              <a:rPr lang="en-US" sz="28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800" dirty="0" smtClean="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18B</a:t>
            </a:r>
            <a:endParaRPr lang="en-US" sz="2800"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6" name="Rectangle 5"/>
          <p:cNvSpPr/>
          <p:nvPr/>
        </p:nvSpPr>
        <p:spPr>
          <a:xfrm>
            <a:off x="457200" y="1311837"/>
            <a:ext cx="8305800" cy="824778"/>
          </a:xfrm>
          <a:prstGeom prst="rect">
            <a:avLst/>
          </a:prstGeom>
          <a:solidFill>
            <a:srgbClr val="0084DE"/>
          </a:solidFill>
          <a:ln>
            <a:noFill/>
          </a:ln>
        </p:spPr>
        <p:txBody>
          <a:bodyPr wrap="square" bIns="73152">
            <a:spAutoFit/>
          </a:bodyPr>
          <a:lstStyle/>
          <a:p>
            <a:pPr algn="l">
              <a:lnSpc>
                <a:spcPct val="120000"/>
              </a:lnSpc>
            </a:pPr>
            <a:r>
              <a:rPr lang="en-US" sz="20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Identify </a:t>
            </a:r>
            <a:r>
              <a:rPr lang="en-US" sz="20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the performance obligations </a:t>
            </a:r>
            <a:r>
              <a:rPr lang="en-US" sz="20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and </a:t>
            </a:r>
            <a:r>
              <a:rPr lang="en-US" sz="20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the point </a:t>
            </a:r>
            <a:r>
              <a:rPr lang="en-US" sz="20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in time when </a:t>
            </a:r>
            <a:r>
              <a:rPr lang="en-US" sz="20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the performance obligations </a:t>
            </a:r>
            <a:r>
              <a:rPr lang="en-US" sz="20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are </a:t>
            </a:r>
            <a:r>
              <a:rPr lang="en-US" sz="20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satisfied and revenue </a:t>
            </a:r>
            <a:r>
              <a:rPr lang="en-US" sz="20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is recognized</a:t>
            </a:r>
            <a:r>
              <a:rPr lang="en-US" sz="20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a:t>
            </a:r>
          </a:p>
        </p:txBody>
      </p:sp>
    </p:spTree>
    <p:extLst>
      <p:ext uri="{BB962C8B-B14F-4D97-AF65-F5344CB8AC3E}">
        <p14:creationId xmlns:p14="http://schemas.microsoft.com/office/powerpoint/2010/main" val="3605415558"/>
      </p:ext>
    </p:extLst>
  </p:cSld>
  <p:clrMapOvr>
    <a:masterClrMapping/>
  </p:clrMapOvr>
  <p:transition>
    <p:wipe dir="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4"/>
          <p:cNvSpPr>
            <a:spLocks noChangeArrowheads="1"/>
          </p:cNvSpPr>
          <p:nvPr/>
        </p:nvSpPr>
        <p:spPr bwMode="auto">
          <a:xfrm>
            <a:off x="609600" y="2286000"/>
            <a:ext cx="8229600" cy="397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lvl="1" indent="0" algn="l">
              <a:lnSpc>
                <a:spcPct val="130000"/>
              </a:lnSpc>
              <a:spcBef>
                <a:spcPct val="50000"/>
              </a:spcBef>
              <a:buClr>
                <a:srgbClr val="800000"/>
              </a:buClr>
              <a:buSzPct val="80000"/>
            </a:pPr>
            <a:r>
              <a:rPr lang="en-US" sz="22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Training </a:t>
            </a:r>
            <a:r>
              <a:rPr lang="en-US" sz="22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services and equipment are distinct because similar services and equipment are </a:t>
            </a:r>
            <a:r>
              <a:rPr lang="en-US" sz="22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sold separately</a:t>
            </a:r>
            <a:r>
              <a:rPr lang="en-US" sz="22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t>
            </a:r>
            <a:endParaRPr lang="en-US" sz="22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a:p>
            <a:pPr marL="682625" lvl="1" indent="-450850" algn="l">
              <a:lnSpc>
                <a:spcPct val="130000"/>
              </a:lnSpc>
              <a:spcBef>
                <a:spcPct val="50000"/>
              </a:spcBef>
              <a:buClr>
                <a:srgbClr val="800000"/>
              </a:buClr>
              <a:buSzPct val="80000"/>
              <a:buFont typeface="Wingdings" pitchFamily="2" charset="2"/>
              <a:buChar char="u"/>
            </a:pPr>
            <a:r>
              <a:rPr 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Tum’s </a:t>
            </a:r>
            <a:r>
              <a:rPr 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satisfies those performance obligations when it transfers the services </a:t>
            </a:r>
            <a:r>
              <a:rPr 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and equipment </a:t>
            </a:r>
            <a:r>
              <a:rPr 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to Food Fight</a:t>
            </a:r>
            <a:r>
              <a:rPr 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t>
            </a:r>
          </a:p>
          <a:p>
            <a:pPr marL="0" lvl="1" indent="0" algn="l">
              <a:lnSpc>
                <a:spcPct val="130000"/>
              </a:lnSpc>
              <a:spcBef>
                <a:spcPct val="50000"/>
              </a:spcBef>
              <a:buClr>
                <a:srgbClr val="800000"/>
              </a:buClr>
              <a:buSzPct val="80000"/>
            </a:pPr>
            <a:r>
              <a:rPr 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Tum’s </a:t>
            </a:r>
            <a:r>
              <a:rPr 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cannot recognize revenue for the royalty payments because it is not reasonably assured to </a:t>
            </a:r>
            <a:r>
              <a:rPr 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be entitled </a:t>
            </a:r>
            <a:r>
              <a:rPr 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to those </a:t>
            </a:r>
            <a:r>
              <a:rPr 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royalty </a:t>
            </a:r>
            <a:r>
              <a:rPr 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amounts. </a:t>
            </a:r>
            <a:endParaRPr 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a:p>
            <a:pPr marL="682625" lvl="1" indent="-450850" algn="l">
              <a:lnSpc>
                <a:spcPct val="130000"/>
              </a:lnSpc>
              <a:spcBef>
                <a:spcPct val="50000"/>
              </a:spcBef>
              <a:buClr>
                <a:srgbClr val="800000"/>
              </a:buClr>
              <a:buSzPct val="80000"/>
              <a:buFont typeface="Wingdings" pitchFamily="2" charset="2"/>
              <a:buChar char="u"/>
            </a:pPr>
            <a:r>
              <a:rPr 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Tum’s </a:t>
            </a:r>
            <a:r>
              <a:rPr 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recognizes revenue for the royalties when (or as) the uncertainty is resolved.</a:t>
            </a:r>
            <a:endParaRPr lang="en-US" alt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7285" name="Rectangle 7"/>
          <p:cNvSpPr>
            <a:spLocks noChangeArrowheads="1"/>
          </p:cNvSpPr>
          <p:nvPr/>
        </p:nvSpPr>
        <p:spPr bwMode="auto">
          <a:xfrm>
            <a:off x="3048000" y="457200"/>
            <a:ext cx="5715000" cy="609600"/>
          </a:xfrm>
          <a:prstGeom prst="rect">
            <a:avLst/>
          </a:prstGeom>
          <a:solidFill>
            <a:srgbClr val="0066FF"/>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143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REVENUE RECOGNITION FOR FRANCHISES</a:t>
            </a:r>
          </a:p>
        </p:txBody>
      </p:sp>
      <p:sp>
        <p:nvSpPr>
          <p:cNvPr id="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13</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8" name="Rectangle 7"/>
          <p:cNvSpPr>
            <a:spLocks noChangeArrowheads="1"/>
          </p:cNvSpPr>
          <p:nvPr/>
        </p:nvSpPr>
        <p:spPr bwMode="auto">
          <a:xfrm>
            <a:off x="457200" y="457200"/>
            <a:ext cx="2514600" cy="609600"/>
          </a:xfrm>
          <a:prstGeom prst="rect">
            <a:avLst/>
          </a:prstGeom>
          <a:solidFill>
            <a:srgbClr val="DE3500"/>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000" dirty="0">
                <a:solidFill>
                  <a:srgbClr val="0066FF"/>
                </a:solidFill>
                <a:effectLst>
                  <a:outerShdw blurRad="38100" dist="38100" dir="2700000" algn="tl">
                    <a:srgbClr val="000000"/>
                  </a:outerShdw>
                </a:effectLst>
                <a:latin typeface="Liberation Sans" panose="020B0604020202020204" pitchFamily="34" charset="0"/>
                <a:ea typeface="Liberation Sans" panose="020B0604020202020204" pitchFamily="34" charset="0"/>
                <a:cs typeface="Liberation Sans" panose="020B0604020202020204" pitchFamily="34" charset="0"/>
              </a:rPr>
              <a:t>APPENDIX</a:t>
            </a:r>
            <a:r>
              <a:rPr lang="en-US" sz="28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800" dirty="0" smtClean="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18B</a:t>
            </a:r>
            <a:endParaRPr lang="en-US" sz="2800"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6" name="Rectangle 5"/>
          <p:cNvSpPr/>
          <p:nvPr/>
        </p:nvSpPr>
        <p:spPr>
          <a:xfrm>
            <a:off x="457200" y="1311837"/>
            <a:ext cx="8305800" cy="824778"/>
          </a:xfrm>
          <a:prstGeom prst="rect">
            <a:avLst/>
          </a:prstGeom>
          <a:solidFill>
            <a:srgbClr val="0084DE"/>
          </a:solidFill>
          <a:ln>
            <a:noFill/>
          </a:ln>
        </p:spPr>
        <p:txBody>
          <a:bodyPr wrap="square" bIns="73152">
            <a:spAutoFit/>
          </a:bodyPr>
          <a:lstStyle/>
          <a:p>
            <a:pPr algn="l">
              <a:lnSpc>
                <a:spcPct val="120000"/>
              </a:lnSpc>
            </a:pPr>
            <a:r>
              <a:rPr lang="en-US" sz="20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Identify </a:t>
            </a:r>
            <a:r>
              <a:rPr lang="en-US" sz="20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the performance obligations </a:t>
            </a:r>
            <a:r>
              <a:rPr lang="en-US" sz="20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and </a:t>
            </a:r>
            <a:r>
              <a:rPr lang="en-US" sz="20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the point </a:t>
            </a:r>
            <a:r>
              <a:rPr lang="en-US" sz="20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in time when </a:t>
            </a:r>
            <a:r>
              <a:rPr lang="en-US" sz="20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the performance obligations </a:t>
            </a:r>
            <a:r>
              <a:rPr lang="en-US" sz="20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are </a:t>
            </a:r>
            <a:r>
              <a:rPr lang="en-US" sz="20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satisfied and revenue </a:t>
            </a:r>
            <a:r>
              <a:rPr lang="en-US" sz="20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is recognized</a:t>
            </a:r>
            <a:r>
              <a:rPr lang="en-US" sz="20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a:t>
            </a:r>
          </a:p>
        </p:txBody>
      </p:sp>
    </p:spTree>
    <p:extLst>
      <p:ext uri="{BB962C8B-B14F-4D97-AF65-F5344CB8AC3E}">
        <p14:creationId xmlns:p14="http://schemas.microsoft.com/office/powerpoint/2010/main" val="657231388"/>
      </p:ext>
    </p:extLst>
  </p:cSld>
  <p:clrMapOvr>
    <a:masterClrMapping/>
  </p:clrMapOvr>
  <p:transition>
    <p:wipe dir="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9" name="Rectangle 8"/>
          <p:cNvSpPr>
            <a:spLocks noChangeArrowheads="1"/>
          </p:cNvSpPr>
          <p:nvPr/>
        </p:nvSpPr>
        <p:spPr bwMode="auto">
          <a:xfrm>
            <a:off x="3048000" y="457200"/>
            <a:ext cx="5715000" cy="609600"/>
          </a:xfrm>
          <a:prstGeom prst="rect">
            <a:avLst/>
          </a:prstGeom>
          <a:solidFill>
            <a:srgbClr val="0066FF"/>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143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REVENUE RECOGNITION FOR FRANCHISES</a:t>
            </a:r>
          </a:p>
        </p:txBody>
      </p:sp>
      <p:sp>
        <p:nvSpPr>
          <p:cNvPr id="98310" name="Text Box 5"/>
          <p:cNvSpPr txBox="1">
            <a:spLocks noChangeArrowheads="1"/>
          </p:cNvSpPr>
          <p:nvPr/>
        </p:nvSpPr>
        <p:spPr bwMode="auto">
          <a:xfrm>
            <a:off x="609600" y="1295400"/>
            <a:ext cx="8229600" cy="439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25000"/>
              </a:lnSpc>
              <a:spcBef>
                <a:spcPts val="1200"/>
              </a:spcBef>
              <a:buSzPct val="80000"/>
              <a:defRPr sz="2000">
                <a:solidFill>
                  <a:srgbClr val="800000"/>
                </a:solidFill>
                <a:latin typeface="Arial"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Consider </a:t>
            </a:r>
            <a:r>
              <a:rPr lang="en-US"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the following </a:t>
            </a:r>
            <a:r>
              <a:rPr lang="en-US"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for allocation of </a:t>
            </a:r>
            <a:r>
              <a:rPr lang="en-US"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the transaction </a:t>
            </a:r>
            <a:r>
              <a:rPr lang="en-US"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price.</a:t>
            </a:r>
            <a:endParaRPr lang="en-US" altLang="en-US"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8"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Arial" charset="0"/>
              </a:rPr>
              <a:t>LO 13</a:t>
            </a:r>
            <a:endParaRPr lang="en-US" altLang="en-US" sz="1600" i="1" dirty="0">
              <a:solidFill>
                <a:schemeClr val="bg2"/>
              </a:solidFill>
              <a:latin typeface="Arial" charset="0"/>
            </a:endParaRPr>
          </a:p>
        </p:txBody>
      </p:sp>
      <p:sp>
        <p:nvSpPr>
          <p:cNvPr id="9" name="Rectangle 8"/>
          <p:cNvSpPr>
            <a:spLocks noChangeArrowheads="1"/>
          </p:cNvSpPr>
          <p:nvPr/>
        </p:nvSpPr>
        <p:spPr bwMode="auto">
          <a:xfrm>
            <a:off x="457200" y="457200"/>
            <a:ext cx="2514600" cy="609600"/>
          </a:xfrm>
          <a:prstGeom prst="rect">
            <a:avLst/>
          </a:prstGeom>
          <a:solidFill>
            <a:srgbClr val="DE3500"/>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000" dirty="0">
                <a:solidFill>
                  <a:srgbClr val="0066FF"/>
                </a:solidFill>
                <a:effectLst>
                  <a:outerShdw blurRad="38100" dist="38100" dir="2700000" algn="tl">
                    <a:srgbClr val="000000"/>
                  </a:outerShdw>
                </a:effectLst>
                <a:latin typeface="Liberation Sans" panose="020B0604020202020204" pitchFamily="34" charset="0"/>
                <a:ea typeface="Liberation Sans" panose="020B0604020202020204" pitchFamily="34" charset="0"/>
                <a:cs typeface="Liberation Sans" panose="020B0604020202020204" pitchFamily="34" charset="0"/>
              </a:rPr>
              <a:t>APPENDIX</a:t>
            </a:r>
            <a:r>
              <a:rPr lang="en-US" sz="28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800" dirty="0" smtClean="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18B</a:t>
            </a:r>
            <a:endParaRPr lang="en-US" sz="2800"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endParaRPr>
          </a:p>
        </p:txBody>
      </p:sp>
      <p:pic>
        <p:nvPicPr>
          <p:cNvPr id="675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05000"/>
            <a:ext cx="7777696" cy="2200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09600" y="4301966"/>
            <a:ext cx="8153400" cy="1246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25000"/>
              </a:lnSpc>
              <a:spcBef>
                <a:spcPts val="1200"/>
              </a:spcBef>
              <a:buSzPct val="80000"/>
            </a:pPr>
            <a:r>
              <a:rPr lang="en-US" sz="20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Training is completed in November and December 2014, the equipment is </a:t>
            </a: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installed in </a:t>
            </a:r>
            <a:r>
              <a:rPr lang="en-US" sz="20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December 2014, and Food Fight holds a grand opening on January 2, 2015. </a:t>
            </a:r>
          </a:p>
        </p:txBody>
      </p:sp>
    </p:spTree>
  </p:cSld>
  <p:clrMapOvr>
    <a:masterClrMapping/>
  </p:clrMapOvr>
  <p:transition>
    <p:wipe dir="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4"/>
          <p:cNvSpPr>
            <a:spLocks noChangeArrowheads="1"/>
          </p:cNvSpPr>
          <p:nvPr/>
        </p:nvSpPr>
        <p:spPr bwMode="auto">
          <a:xfrm>
            <a:off x="609600" y="1295400"/>
            <a:ext cx="8229600" cy="8240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ts val="1200"/>
              </a:spcBef>
              <a:buSzPct val="80000"/>
            </a:pPr>
            <a:r>
              <a:rPr lang="en-US" altLang="en-US" sz="20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On </a:t>
            </a:r>
            <a:r>
              <a:rPr lang="en-US" altLang="en-US" sz="200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November </a:t>
            </a:r>
            <a:r>
              <a:rPr lang="en-US" altLang="en-US" sz="200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1, 2014</a:t>
            </a:r>
            <a:r>
              <a:rPr lang="en-US" altLang="en-US" sz="20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Tum’s </a:t>
            </a:r>
            <a:r>
              <a:rPr lang="en-US" sz="20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signs the agreement and receives upfront payment and note.</a:t>
            </a:r>
            <a:endParaRPr lang="en-US" altLang="en-US" sz="20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231878" name="Rectangle 6"/>
          <p:cNvSpPr>
            <a:spLocks noChangeArrowheads="1"/>
          </p:cNvSpPr>
          <p:nvPr/>
        </p:nvSpPr>
        <p:spPr bwMode="auto">
          <a:xfrm>
            <a:off x="914400" y="2286000"/>
            <a:ext cx="7315200" cy="29238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543550" algn="r"/>
                <a:tab pos="6972300" algn="r"/>
              </a:tabLst>
              <a:defRPr b="1">
                <a:solidFill>
                  <a:schemeClr val="folHlink"/>
                </a:solidFill>
                <a:latin typeface="Comic Sans MS" pitchFamily="66" charset="0"/>
              </a:defRPr>
            </a:lvl1pPr>
            <a:lvl2pPr marL="742950" indent="-285750">
              <a:tabLst>
                <a:tab pos="5543550" algn="r"/>
                <a:tab pos="6972300" algn="r"/>
              </a:tabLst>
              <a:defRPr b="1">
                <a:solidFill>
                  <a:schemeClr val="folHlink"/>
                </a:solidFill>
                <a:latin typeface="Comic Sans MS" pitchFamily="66" charset="0"/>
              </a:defRPr>
            </a:lvl2pPr>
            <a:lvl3pPr marL="1143000" indent="-228600">
              <a:tabLst>
                <a:tab pos="5543550" algn="r"/>
                <a:tab pos="6972300" algn="r"/>
              </a:tabLst>
              <a:defRPr b="1">
                <a:solidFill>
                  <a:schemeClr val="folHlink"/>
                </a:solidFill>
                <a:latin typeface="Comic Sans MS" pitchFamily="66" charset="0"/>
              </a:defRPr>
            </a:lvl3pPr>
            <a:lvl4pPr marL="1600200" indent="-228600">
              <a:tabLst>
                <a:tab pos="5543550" algn="r"/>
                <a:tab pos="6972300" algn="r"/>
              </a:tabLst>
              <a:defRPr b="1">
                <a:solidFill>
                  <a:schemeClr val="folHlink"/>
                </a:solidFill>
                <a:latin typeface="Comic Sans MS" pitchFamily="66" charset="0"/>
              </a:defRPr>
            </a:lvl4pPr>
            <a:lvl5pPr marL="2057400" indent="-228600">
              <a:tabLst>
                <a:tab pos="5543550" algn="r"/>
                <a:tab pos="6972300"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5543550" algn="r"/>
                <a:tab pos="6972300"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5543550" algn="r"/>
                <a:tab pos="6972300"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5543550" algn="r"/>
                <a:tab pos="6972300"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5543550" algn="r"/>
                <a:tab pos="6972300" algn="r"/>
              </a:tabLst>
              <a:defRPr b="1">
                <a:solidFill>
                  <a:schemeClr val="folHlink"/>
                </a:solidFill>
                <a:latin typeface="Comic Sans MS" pitchFamily="66" charset="0"/>
              </a:defRPr>
            </a:lvl9pPr>
          </a:lstStyle>
          <a:p>
            <a:pPr algn="l">
              <a:lnSpc>
                <a:spcPct val="120000"/>
              </a:lnSpc>
              <a:spcBef>
                <a:spcPct val="40000"/>
              </a:spcBef>
              <a:buSzPct val="80000"/>
            </a:pP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Cash 	20,000</a:t>
            </a:r>
          </a:p>
          <a:p>
            <a:pPr algn="l">
              <a:lnSpc>
                <a:spcPct val="120000"/>
              </a:lnSpc>
              <a:spcBef>
                <a:spcPct val="40000"/>
              </a:spcBef>
              <a:buSzPct val="80000"/>
            </a:pP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Notes </a:t>
            </a:r>
            <a:r>
              <a:rPr lang="en-US" sz="20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Receivable </a:t>
            </a: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30,000</a:t>
            </a:r>
          </a:p>
          <a:p>
            <a:pPr algn="l">
              <a:lnSpc>
                <a:spcPct val="120000"/>
              </a:lnSpc>
              <a:spcBef>
                <a:spcPct val="40000"/>
              </a:spcBef>
              <a:buSzPct val="80000"/>
            </a:pP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Discount </a:t>
            </a:r>
            <a:r>
              <a:rPr lang="en-US" sz="20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on Notes Receivable </a:t>
            </a: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6,043</a:t>
            </a:r>
          </a:p>
          <a:p>
            <a:pPr algn="l">
              <a:lnSpc>
                <a:spcPct val="120000"/>
              </a:lnSpc>
              <a:spcBef>
                <a:spcPct val="40000"/>
              </a:spcBef>
              <a:buSzPct val="80000"/>
            </a:pP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Unearned </a:t>
            </a:r>
            <a:r>
              <a:rPr lang="en-US" sz="20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Franchise Revenue </a:t>
            </a: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20,000</a:t>
            </a:r>
          </a:p>
          <a:p>
            <a:pPr algn="l">
              <a:lnSpc>
                <a:spcPct val="120000"/>
              </a:lnSpc>
              <a:spcBef>
                <a:spcPct val="40000"/>
              </a:spcBef>
              <a:buSzPct val="80000"/>
            </a:pP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Unearned </a:t>
            </a:r>
            <a:r>
              <a:rPr lang="en-US" sz="20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Service Revenue (training) </a:t>
            </a: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9,957</a:t>
            </a:r>
          </a:p>
          <a:p>
            <a:pPr algn="l">
              <a:lnSpc>
                <a:spcPct val="120000"/>
              </a:lnSpc>
              <a:spcBef>
                <a:spcPct val="40000"/>
              </a:spcBef>
              <a:buSzPct val="80000"/>
            </a:pP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Unearned </a:t>
            </a:r>
            <a:r>
              <a:rPr lang="en-US" sz="20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Sales Revenue (equipment) </a:t>
            </a: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14,000</a:t>
            </a:r>
            <a:endParaRPr lang="en-US" altLang="en-US" sz="20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9333" name="Rectangle 8"/>
          <p:cNvSpPr>
            <a:spLocks noChangeArrowheads="1"/>
          </p:cNvSpPr>
          <p:nvPr/>
        </p:nvSpPr>
        <p:spPr bwMode="auto">
          <a:xfrm>
            <a:off x="3048000" y="457200"/>
            <a:ext cx="5715000" cy="609600"/>
          </a:xfrm>
          <a:prstGeom prst="rect">
            <a:avLst/>
          </a:prstGeom>
          <a:solidFill>
            <a:srgbClr val="0066FF"/>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143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REVENUE RECOGNITION FOR FRANCHISES</a:t>
            </a:r>
          </a:p>
        </p:txBody>
      </p:sp>
      <p:sp>
        <p:nvSpPr>
          <p:cNvPr id="8"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13</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 name="Rectangle 8"/>
          <p:cNvSpPr>
            <a:spLocks noChangeArrowheads="1"/>
          </p:cNvSpPr>
          <p:nvPr/>
        </p:nvSpPr>
        <p:spPr bwMode="auto">
          <a:xfrm>
            <a:off x="457200" y="457200"/>
            <a:ext cx="2514600" cy="609600"/>
          </a:xfrm>
          <a:prstGeom prst="rect">
            <a:avLst/>
          </a:prstGeom>
          <a:solidFill>
            <a:srgbClr val="DE3500"/>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000" dirty="0">
                <a:solidFill>
                  <a:srgbClr val="0066FF"/>
                </a:solidFill>
                <a:effectLst>
                  <a:outerShdw blurRad="38100" dist="38100" dir="2700000" algn="tl">
                    <a:srgbClr val="000000"/>
                  </a:outerShdw>
                </a:effectLst>
                <a:latin typeface="Liberation Sans" panose="020B0604020202020204" pitchFamily="34" charset="0"/>
                <a:ea typeface="Liberation Sans" panose="020B0604020202020204" pitchFamily="34" charset="0"/>
                <a:cs typeface="Liberation Sans" panose="020B0604020202020204" pitchFamily="34" charset="0"/>
              </a:rPr>
              <a:t>APPENDIX</a:t>
            </a:r>
            <a:r>
              <a:rPr lang="en-US" sz="28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800" dirty="0" smtClean="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18B</a:t>
            </a:r>
            <a:endParaRPr lang="en-US" sz="2800"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31878">
                                            <p:txEl>
                                              <p:pRg st="0" end="0"/>
                                            </p:txEl>
                                          </p:spTgt>
                                        </p:tgtEl>
                                        <p:attrNameLst>
                                          <p:attrName>style.visibility</p:attrName>
                                        </p:attrNameLst>
                                      </p:cBhvr>
                                      <p:to>
                                        <p:strVal val="visible"/>
                                      </p:to>
                                    </p:set>
                                    <p:animEffect transition="in" filter="wipe(left)">
                                      <p:cBhvr>
                                        <p:cTn id="7" dur="500"/>
                                        <p:tgtEl>
                                          <p:spTgt spid="12318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31878">
                                            <p:txEl>
                                              <p:pRg st="1" end="1"/>
                                            </p:txEl>
                                          </p:spTgt>
                                        </p:tgtEl>
                                        <p:attrNameLst>
                                          <p:attrName>style.visibility</p:attrName>
                                        </p:attrNameLst>
                                      </p:cBhvr>
                                      <p:to>
                                        <p:strVal val="visible"/>
                                      </p:to>
                                    </p:set>
                                    <p:animEffect transition="in" filter="wipe(left)">
                                      <p:cBhvr>
                                        <p:cTn id="12" dur="500"/>
                                        <p:tgtEl>
                                          <p:spTgt spid="12318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31878">
                                            <p:txEl>
                                              <p:pRg st="2" end="2"/>
                                            </p:txEl>
                                          </p:spTgt>
                                        </p:tgtEl>
                                        <p:attrNameLst>
                                          <p:attrName>style.visibility</p:attrName>
                                        </p:attrNameLst>
                                      </p:cBhvr>
                                      <p:to>
                                        <p:strVal val="visible"/>
                                      </p:to>
                                    </p:set>
                                    <p:animEffect transition="in" filter="wipe(left)">
                                      <p:cBhvr>
                                        <p:cTn id="17" dur="500"/>
                                        <p:tgtEl>
                                          <p:spTgt spid="12318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31878">
                                            <p:txEl>
                                              <p:pRg st="3" end="3"/>
                                            </p:txEl>
                                          </p:spTgt>
                                        </p:tgtEl>
                                        <p:attrNameLst>
                                          <p:attrName>style.visibility</p:attrName>
                                        </p:attrNameLst>
                                      </p:cBhvr>
                                      <p:to>
                                        <p:strVal val="visible"/>
                                      </p:to>
                                    </p:set>
                                    <p:animEffect transition="in" filter="wipe(left)">
                                      <p:cBhvr>
                                        <p:cTn id="22" dur="500"/>
                                        <p:tgtEl>
                                          <p:spTgt spid="123187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31878">
                                            <p:txEl>
                                              <p:pRg st="4" end="4"/>
                                            </p:txEl>
                                          </p:spTgt>
                                        </p:tgtEl>
                                        <p:attrNameLst>
                                          <p:attrName>style.visibility</p:attrName>
                                        </p:attrNameLst>
                                      </p:cBhvr>
                                      <p:to>
                                        <p:strVal val="visible"/>
                                      </p:to>
                                    </p:set>
                                    <p:animEffect transition="in" filter="wipe(left)">
                                      <p:cBhvr>
                                        <p:cTn id="27" dur="500"/>
                                        <p:tgtEl>
                                          <p:spTgt spid="123187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31878">
                                            <p:txEl>
                                              <p:pRg st="5" end="5"/>
                                            </p:txEl>
                                          </p:spTgt>
                                        </p:tgtEl>
                                        <p:attrNameLst>
                                          <p:attrName>style.visibility</p:attrName>
                                        </p:attrNameLst>
                                      </p:cBhvr>
                                      <p:to>
                                        <p:strVal val="visible"/>
                                      </p:to>
                                    </p:set>
                                    <p:animEffect transition="in" filter="wipe(left)">
                                      <p:cBhvr>
                                        <p:cTn id="32" dur="500"/>
                                        <p:tgtEl>
                                          <p:spTgt spid="123187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878"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4"/>
          <p:cNvSpPr>
            <a:spLocks noChangeArrowheads="1"/>
          </p:cNvSpPr>
          <p:nvPr/>
        </p:nvSpPr>
        <p:spPr bwMode="auto">
          <a:xfrm>
            <a:off x="609600" y="1295400"/>
            <a:ext cx="8229600" cy="8240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ts val="1200"/>
              </a:spcBef>
              <a:buSzPct val="80000"/>
            </a:pPr>
            <a:r>
              <a:rPr lang="en-US" sz="20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On </a:t>
            </a:r>
            <a:r>
              <a:rPr lang="en-US" sz="200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January 2, 2015</a:t>
            </a:r>
            <a:r>
              <a:rPr lang="en-US" sz="20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franchise opens. Tum’s satisfies the performance obligations related to the franchise rights</a:t>
            </a: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training</a:t>
            </a:r>
            <a:r>
              <a:rPr lang="en-US" sz="20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and equipment</a:t>
            </a: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a:t>
            </a:r>
            <a:endParaRPr lang="en-US" altLang="en-US" sz="20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231878" name="Rectangle 6"/>
          <p:cNvSpPr>
            <a:spLocks noChangeArrowheads="1"/>
          </p:cNvSpPr>
          <p:nvPr/>
        </p:nvSpPr>
        <p:spPr bwMode="auto">
          <a:xfrm>
            <a:off x="914400" y="2286000"/>
            <a:ext cx="7315200" cy="3908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543550" algn="r"/>
                <a:tab pos="6972300" algn="r"/>
              </a:tabLst>
              <a:defRPr b="1">
                <a:solidFill>
                  <a:schemeClr val="folHlink"/>
                </a:solidFill>
                <a:latin typeface="Comic Sans MS" pitchFamily="66" charset="0"/>
              </a:defRPr>
            </a:lvl1pPr>
            <a:lvl2pPr marL="742950" indent="-285750">
              <a:tabLst>
                <a:tab pos="5543550" algn="r"/>
                <a:tab pos="6972300" algn="r"/>
              </a:tabLst>
              <a:defRPr b="1">
                <a:solidFill>
                  <a:schemeClr val="folHlink"/>
                </a:solidFill>
                <a:latin typeface="Comic Sans MS" pitchFamily="66" charset="0"/>
              </a:defRPr>
            </a:lvl2pPr>
            <a:lvl3pPr marL="1143000" indent="-228600">
              <a:tabLst>
                <a:tab pos="5543550" algn="r"/>
                <a:tab pos="6972300" algn="r"/>
              </a:tabLst>
              <a:defRPr b="1">
                <a:solidFill>
                  <a:schemeClr val="folHlink"/>
                </a:solidFill>
                <a:latin typeface="Comic Sans MS" pitchFamily="66" charset="0"/>
              </a:defRPr>
            </a:lvl3pPr>
            <a:lvl4pPr marL="1600200" indent="-228600">
              <a:tabLst>
                <a:tab pos="5543550" algn="r"/>
                <a:tab pos="6972300" algn="r"/>
              </a:tabLst>
              <a:defRPr b="1">
                <a:solidFill>
                  <a:schemeClr val="folHlink"/>
                </a:solidFill>
                <a:latin typeface="Comic Sans MS" pitchFamily="66" charset="0"/>
              </a:defRPr>
            </a:lvl4pPr>
            <a:lvl5pPr marL="2057400" indent="-228600">
              <a:tabLst>
                <a:tab pos="5543550" algn="r"/>
                <a:tab pos="6972300"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5543550" algn="r"/>
                <a:tab pos="6972300"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5543550" algn="r"/>
                <a:tab pos="6972300"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5543550" algn="r"/>
                <a:tab pos="6972300"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5543550" algn="r"/>
                <a:tab pos="6972300" algn="r"/>
              </a:tabLst>
              <a:defRPr b="1">
                <a:solidFill>
                  <a:schemeClr val="folHlink"/>
                </a:solidFill>
                <a:latin typeface="Comic Sans MS" pitchFamily="66" charset="0"/>
              </a:defRPr>
            </a:lvl9pPr>
          </a:lstStyle>
          <a:p>
            <a:pPr algn="l">
              <a:lnSpc>
                <a:spcPct val="120000"/>
              </a:lnSpc>
              <a:spcBef>
                <a:spcPct val="40000"/>
              </a:spcBef>
              <a:buSzPct val="80000"/>
            </a:pP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Unearned </a:t>
            </a:r>
            <a:r>
              <a:rPr lang="en-US" sz="20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Franchise Revenue </a:t>
            </a: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20,000</a:t>
            </a:r>
          </a:p>
          <a:p>
            <a:pPr algn="l">
              <a:lnSpc>
                <a:spcPct val="120000"/>
              </a:lnSpc>
              <a:spcBef>
                <a:spcPct val="40000"/>
              </a:spcBef>
              <a:buSzPct val="80000"/>
            </a:pP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Franchise </a:t>
            </a:r>
            <a:r>
              <a:rPr lang="en-US" sz="20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Revenue </a:t>
            </a: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20,000</a:t>
            </a:r>
          </a:p>
          <a:p>
            <a:pPr algn="l">
              <a:lnSpc>
                <a:spcPct val="120000"/>
              </a:lnSpc>
              <a:spcBef>
                <a:spcPct val="40000"/>
              </a:spcBef>
              <a:buSzPct val="80000"/>
            </a:pP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Unearned </a:t>
            </a:r>
            <a:r>
              <a:rPr lang="en-US" sz="20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Service Revenue (training) </a:t>
            </a: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9,957</a:t>
            </a:r>
          </a:p>
          <a:p>
            <a:pPr algn="l">
              <a:lnSpc>
                <a:spcPct val="120000"/>
              </a:lnSpc>
              <a:spcBef>
                <a:spcPct val="40000"/>
              </a:spcBef>
              <a:buSzPct val="80000"/>
            </a:pP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Service </a:t>
            </a:r>
            <a:r>
              <a:rPr lang="en-US" sz="20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Revenue (training) </a:t>
            </a: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9,957</a:t>
            </a:r>
          </a:p>
          <a:p>
            <a:pPr algn="l">
              <a:lnSpc>
                <a:spcPct val="120000"/>
              </a:lnSpc>
              <a:spcBef>
                <a:spcPct val="40000"/>
              </a:spcBef>
              <a:buSzPct val="80000"/>
            </a:pP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Unearned </a:t>
            </a:r>
            <a:r>
              <a:rPr lang="en-US" sz="20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Sales Revenue (equipment) </a:t>
            </a: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14,000</a:t>
            </a:r>
          </a:p>
          <a:p>
            <a:pPr algn="l">
              <a:lnSpc>
                <a:spcPct val="120000"/>
              </a:lnSpc>
              <a:spcBef>
                <a:spcPct val="40000"/>
              </a:spcBef>
              <a:buSzPct val="80000"/>
            </a:pP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Sales </a:t>
            </a:r>
            <a:r>
              <a:rPr lang="en-US" sz="20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Revenue </a:t>
            </a: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14,000</a:t>
            </a:r>
            <a:endParaRPr lang="en-US" sz="20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a:p>
            <a:pPr algn="l">
              <a:lnSpc>
                <a:spcPct val="120000"/>
              </a:lnSpc>
              <a:spcBef>
                <a:spcPct val="40000"/>
              </a:spcBef>
              <a:buSzPct val="80000"/>
            </a:pP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Cost </a:t>
            </a:r>
            <a:r>
              <a:rPr lang="en-US" sz="20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of Goods Sold </a:t>
            </a: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10,000</a:t>
            </a:r>
          </a:p>
          <a:p>
            <a:pPr algn="l">
              <a:lnSpc>
                <a:spcPct val="120000"/>
              </a:lnSpc>
              <a:spcBef>
                <a:spcPct val="40000"/>
              </a:spcBef>
              <a:buSzPct val="80000"/>
            </a:pP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Inventory 		10,000</a:t>
            </a:r>
            <a:endParaRPr lang="en-US" altLang="en-US" sz="20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9333" name="Rectangle 8"/>
          <p:cNvSpPr>
            <a:spLocks noChangeArrowheads="1"/>
          </p:cNvSpPr>
          <p:nvPr/>
        </p:nvSpPr>
        <p:spPr bwMode="auto">
          <a:xfrm>
            <a:off x="3048000" y="457200"/>
            <a:ext cx="5715000" cy="609600"/>
          </a:xfrm>
          <a:prstGeom prst="rect">
            <a:avLst/>
          </a:prstGeom>
          <a:solidFill>
            <a:srgbClr val="0066FF"/>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143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REVENUE RECOGNITION FOR FRANCHISES</a:t>
            </a:r>
          </a:p>
        </p:txBody>
      </p:sp>
      <p:sp>
        <p:nvSpPr>
          <p:cNvPr id="8"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13</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 name="Rectangle 8"/>
          <p:cNvSpPr>
            <a:spLocks noChangeArrowheads="1"/>
          </p:cNvSpPr>
          <p:nvPr/>
        </p:nvSpPr>
        <p:spPr bwMode="auto">
          <a:xfrm>
            <a:off x="457200" y="457200"/>
            <a:ext cx="2514600" cy="609600"/>
          </a:xfrm>
          <a:prstGeom prst="rect">
            <a:avLst/>
          </a:prstGeom>
          <a:solidFill>
            <a:srgbClr val="DE3500"/>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000" dirty="0">
                <a:solidFill>
                  <a:srgbClr val="0066FF"/>
                </a:solidFill>
                <a:effectLst>
                  <a:outerShdw blurRad="38100" dist="38100" dir="2700000" algn="tl">
                    <a:srgbClr val="000000"/>
                  </a:outerShdw>
                </a:effectLst>
                <a:latin typeface="Liberation Sans" panose="020B0604020202020204" pitchFamily="34" charset="0"/>
                <a:ea typeface="Liberation Sans" panose="020B0604020202020204" pitchFamily="34" charset="0"/>
                <a:cs typeface="Liberation Sans" panose="020B0604020202020204" pitchFamily="34" charset="0"/>
              </a:rPr>
              <a:t>APPENDIX</a:t>
            </a:r>
            <a:r>
              <a:rPr lang="en-US" sz="28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800" dirty="0" smtClean="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18B</a:t>
            </a:r>
            <a:endParaRPr lang="en-US" sz="2800"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9406990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31878">
                                            <p:txEl>
                                              <p:pRg st="0" end="0"/>
                                            </p:txEl>
                                          </p:spTgt>
                                        </p:tgtEl>
                                        <p:attrNameLst>
                                          <p:attrName>style.visibility</p:attrName>
                                        </p:attrNameLst>
                                      </p:cBhvr>
                                      <p:to>
                                        <p:strVal val="visible"/>
                                      </p:to>
                                    </p:set>
                                    <p:animEffect transition="in" filter="wipe(left)">
                                      <p:cBhvr>
                                        <p:cTn id="7" dur="500"/>
                                        <p:tgtEl>
                                          <p:spTgt spid="12318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31878">
                                            <p:txEl>
                                              <p:pRg st="1" end="1"/>
                                            </p:txEl>
                                          </p:spTgt>
                                        </p:tgtEl>
                                        <p:attrNameLst>
                                          <p:attrName>style.visibility</p:attrName>
                                        </p:attrNameLst>
                                      </p:cBhvr>
                                      <p:to>
                                        <p:strVal val="visible"/>
                                      </p:to>
                                    </p:set>
                                    <p:animEffect transition="in" filter="wipe(left)">
                                      <p:cBhvr>
                                        <p:cTn id="12" dur="500"/>
                                        <p:tgtEl>
                                          <p:spTgt spid="12318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31878">
                                            <p:txEl>
                                              <p:pRg st="2" end="2"/>
                                            </p:txEl>
                                          </p:spTgt>
                                        </p:tgtEl>
                                        <p:attrNameLst>
                                          <p:attrName>style.visibility</p:attrName>
                                        </p:attrNameLst>
                                      </p:cBhvr>
                                      <p:to>
                                        <p:strVal val="visible"/>
                                      </p:to>
                                    </p:set>
                                    <p:animEffect transition="in" filter="wipe(left)">
                                      <p:cBhvr>
                                        <p:cTn id="17" dur="500"/>
                                        <p:tgtEl>
                                          <p:spTgt spid="12318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31878">
                                            <p:txEl>
                                              <p:pRg st="3" end="3"/>
                                            </p:txEl>
                                          </p:spTgt>
                                        </p:tgtEl>
                                        <p:attrNameLst>
                                          <p:attrName>style.visibility</p:attrName>
                                        </p:attrNameLst>
                                      </p:cBhvr>
                                      <p:to>
                                        <p:strVal val="visible"/>
                                      </p:to>
                                    </p:set>
                                    <p:animEffect transition="in" filter="wipe(left)">
                                      <p:cBhvr>
                                        <p:cTn id="22" dur="500"/>
                                        <p:tgtEl>
                                          <p:spTgt spid="123187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31878">
                                            <p:txEl>
                                              <p:pRg st="4" end="4"/>
                                            </p:txEl>
                                          </p:spTgt>
                                        </p:tgtEl>
                                        <p:attrNameLst>
                                          <p:attrName>style.visibility</p:attrName>
                                        </p:attrNameLst>
                                      </p:cBhvr>
                                      <p:to>
                                        <p:strVal val="visible"/>
                                      </p:to>
                                    </p:set>
                                    <p:animEffect transition="in" filter="wipe(left)">
                                      <p:cBhvr>
                                        <p:cTn id="27" dur="500"/>
                                        <p:tgtEl>
                                          <p:spTgt spid="123187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31878">
                                            <p:txEl>
                                              <p:pRg st="5" end="5"/>
                                            </p:txEl>
                                          </p:spTgt>
                                        </p:tgtEl>
                                        <p:attrNameLst>
                                          <p:attrName>style.visibility</p:attrName>
                                        </p:attrNameLst>
                                      </p:cBhvr>
                                      <p:to>
                                        <p:strVal val="visible"/>
                                      </p:to>
                                    </p:set>
                                    <p:animEffect transition="in" filter="wipe(left)">
                                      <p:cBhvr>
                                        <p:cTn id="32" dur="500"/>
                                        <p:tgtEl>
                                          <p:spTgt spid="123187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31878">
                                            <p:txEl>
                                              <p:pRg st="6" end="6"/>
                                            </p:txEl>
                                          </p:spTgt>
                                        </p:tgtEl>
                                        <p:attrNameLst>
                                          <p:attrName>style.visibility</p:attrName>
                                        </p:attrNameLst>
                                      </p:cBhvr>
                                      <p:to>
                                        <p:strVal val="visible"/>
                                      </p:to>
                                    </p:set>
                                    <p:animEffect transition="in" filter="wipe(left)">
                                      <p:cBhvr>
                                        <p:cTn id="37" dur="500"/>
                                        <p:tgtEl>
                                          <p:spTgt spid="123187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31878">
                                            <p:txEl>
                                              <p:pRg st="7" end="7"/>
                                            </p:txEl>
                                          </p:spTgt>
                                        </p:tgtEl>
                                        <p:attrNameLst>
                                          <p:attrName>style.visibility</p:attrName>
                                        </p:attrNameLst>
                                      </p:cBhvr>
                                      <p:to>
                                        <p:strVal val="visible"/>
                                      </p:to>
                                    </p:set>
                                    <p:animEffect transition="in" filter="wipe(left)">
                                      <p:cBhvr>
                                        <p:cTn id="42" dur="500"/>
                                        <p:tgtEl>
                                          <p:spTgt spid="123187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878"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609600" y="1295400"/>
            <a:ext cx="7620000" cy="104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25000"/>
              </a:spcBef>
            </a:pPr>
            <a:r>
              <a:rPr lang="en-US" altLang="en-US" sz="2800" dirty="0" smtClean="0">
                <a:solidFill>
                  <a:schemeClr val="hlink"/>
                </a:solidFill>
                <a:latin typeface="Liberation Sans" panose="020B0604020202020204" pitchFamily="34" charset="0"/>
                <a:ea typeface="Liberation Sans" panose="020B0604020202020204" pitchFamily="34" charset="0"/>
                <a:cs typeface="Liberation Sans" panose="020B0604020202020204" pitchFamily="34" charset="0"/>
              </a:rPr>
              <a:t>Recognition of Franchise Rights Revenue Over Time</a:t>
            </a:r>
            <a:endParaRPr lang="en-US" altLang="en-US" sz="2800" dirty="0">
              <a:solidFill>
                <a:schemeClr val="hlink"/>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2163" name="Rectangle 3"/>
          <p:cNvSpPr>
            <a:spLocks noChangeArrowheads="1"/>
          </p:cNvSpPr>
          <p:nvPr/>
        </p:nvSpPr>
        <p:spPr bwMode="auto">
          <a:xfrm>
            <a:off x="609600" y="2414714"/>
            <a:ext cx="7772400" cy="23621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lvl="1" indent="0" algn="l">
              <a:lnSpc>
                <a:spcPct val="125000"/>
              </a:lnSpc>
              <a:spcBef>
                <a:spcPts val="1200"/>
              </a:spcBef>
            </a:pPr>
            <a:r>
              <a:rPr lang="en-US" sz="22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Depending </a:t>
            </a:r>
            <a:r>
              <a:rPr lang="en-US" sz="22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on the economic substance of the rights, the franchisor may </a:t>
            </a:r>
            <a:r>
              <a:rPr lang="en-US" sz="22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be providing </a:t>
            </a:r>
            <a:r>
              <a:rPr lang="en-US" sz="22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access to the right rather than transferring control of the franchise rights. </a:t>
            </a:r>
            <a:endParaRPr lang="en-US" sz="22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a:p>
            <a:pPr marL="0" lvl="1" indent="0" algn="l">
              <a:lnSpc>
                <a:spcPct val="125000"/>
              </a:lnSpc>
              <a:spcBef>
                <a:spcPts val="1200"/>
              </a:spcBef>
            </a:pPr>
            <a:r>
              <a:rPr lang="en-US" sz="22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In this case</a:t>
            </a:r>
            <a:r>
              <a:rPr lang="en-US" sz="22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the franchise revenue is recognized over time, rather than at a point in time.</a:t>
            </a:r>
            <a:endParaRPr lang="en-US" altLang="en-US" sz="22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215495" name="Rectangle 7"/>
          <p:cNvSpPr>
            <a:spLocks noChangeArrowheads="1"/>
          </p:cNvSpPr>
          <p:nvPr/>
        </p:nvSpPr>
        <p:spPr bwMode="auto">
          <a:xfrm>
            <a:off x="457200" y="457200"/>
            <a:ext cx="2514600" cy="609600"/>
          </a:xfrm>
          <a:prstGeom prst="rect">
            <a:avLst/>
          </a:prstGeom>
          <a:solidFill>
            <a:srgbClr val="DE3500"/>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000" dirty="0">
                <a:solidFill>
                  <a:srgbClr val="0066FF"/>
                </a:solidFill>
                <a:effectLst>
                  <a:outerShdw blurRad="38100" dist="38100" dir="2700000" algn="tl">
                    <a:srgbClr val="000000"/>
                  </a:outerShdw>
                </a:effectLst>
                <a:latin typeface="Liberation Sans" panose="020B0604020202020204" pitchFamily="34" charset="0"/>
                <a:ea typeface="Liberation Sans" panose="020B0604020202020204" pitchFamily="34" charset="0"/>
                <a:cs typeface="Liberation Sans" panose="020B0604020202020204" pitchFamily="34" charset="0"/>
              </a:rPr>
              <a:t>APPENDIX</a:t>
            </a:r>
            <a:r>
              <a:rPr lang="en-US" sz="28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800" dirty="0" smtClean="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18B</a:t>
            </a:r>
            <a:endParaRPr lang="en-US" sz="2800"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2166" name="Rectangle 8"/>
          <p:cNvSpPr>
            <a:spLocks noChangeArrowheads="1"/>
          </p:cNvSpPr>
          <p:nvPr/>
        </p:nvSpPr>
        <p:spPr bwMode="auto">
          <a:xfrm>
            <a:off x="3048000" y="457200"/>
            <a:ext cx="5715000" cy="609600"/>
          </a:xfrm>
          <a:prstGeom prst="rect">
            <a:avLst/>
          </a:prstGeom>
          <a:solidFill>
            <a:srgbClr val="0066FF"/>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143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REVENUE RECOGNITION FOR FRANCHISES</a:t>
            </a:r>
          </a:p>
        </p:txBody>
      </p:sp>
      <p:sp>
        <p:nvSpPr>
          <p:cNvPr id="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13</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3930623512"/>
      </p:ext>
    </p:extLst>
  </p:cSld>
  <p:clrMapOvr>
    <a:masterClrMapping/>
  </p:clrMapOvr>
  <p:transition>
    <p:wipe dir="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4"/>
          <p:cNvSpPr>
            <a:spLocks noChangeArrowheads="1"/>
          </p:cNvSpPr>
          <p:nvPr/>
        </p:nvSpPr>
        <p:spPr bwMode="auto">
          <a:xfrm>
            <a:off x="609600" y="1295400"/>
            <a:ext cx="8229600" cy="50937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ts val="1200"/>
              </a:spcBef>
              <a:buSzPct val="80000"/>
            </a:pPr>
            <a:r>
              <a:rPr lang="en-US" altLang="en-US" sz="190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Facts: </a:t>
            </a:r>
            <a:r>
              <a:rPr lang="en-US" sz="19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Tech </a:t>
            </a:r>
            <a:r>
              <a:rPr lang="en-US" sz="19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Solvers Corp. is a franchisor </a:t>
            </a:r>
            <a:r>
              <a:rPr lang="en-US" sz="19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and provides </a:t>
            </a:r>
            <a:r>
              <a:rPr lang="en-US" sz="19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a range of computing services (hardware/software installation, repairs</a:t>
            </a:r>
            <a:r>
              <a:rPr lang="en-US" sz="19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data </a:t>
            </a:r>
            <a:r>
              <a:rPr lang="en-US" sz="19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backup, device syncing, and </a:t>
            </a:r>
            <a:r>
              <a:rPr lang="en-US" sz="19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network </a:t>
            </a:r>
            <a:r>
              <a:rPr lang="en-US" sz="19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solutions) on popular Apple and PC devices. </a:t>
            </a:r>
            <a:r>
              <a:rPr lang="en-US" sz="19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Each franchise </a:t>
            </a:r>
            <a:r>
              <a:rPr lang="en-US" sz="19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agreement gives a franchisee the right to open a Tech Solvers store and sell Tech Solvers</a:t>
            </a:r>
            <a:r>
              <a:rPr lang="en-US" sz="19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products </a:t>
            </a:r>
            <a:r>
              <a:rPr lang="en-US" sz="19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and services in the area for 5 years. Under the contract, Tech Solvers also provides </a:t>
            </a:r>
            <a:r>
              <a:rPr lang="en-US" sz="19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the franchisee </a:t>
            </a:r>
            <a:r>
              <a:rPr lang="en-US" sz="19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with a number of services to support and enhance the franchise brand, including </a:t>
            </a:r>
            <a:endParaRPr lang="en-US" sz="19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a:p>
            <a:pPr marL="457200" indent="-457200" algn="l">
              <a:lnSpc>
                <a:spcPct val="125000"/>
              </a:lnSpc>
              <a:spcBef>
                <a:spcPts val="1200"/>
              </a:spcBef>
              <a:buSzPct val="100000"/>
              <a:buAutoNum type="alphaLcParenBoth"/>
            </a:pPr>
            <a:r>
              <a:rPr lang="en-US" sz="19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advising </a:t>
            </a:r>
            <a:r>
              <a:rPr lang="en-US" sz="19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and consulting on the operations of the store; </a:t>
            </a:r>
            <a:endParaRPr lang="en-US" sz="19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a:p>
            <a:pPr marL="457200" indent="-457200" algn="l">
              <a:lnSpc>
                <a:spcPct val="125000"/>
              </a:lnSpc>
              <a:spcBef>
                <a:spcPts val="1200"/>
              </a:spcBef>
              <a:buSzPct val="100000"/>
              <a:buAutoNum type="alphaLcParenBoth"/>
            </a:pPr>
            <a:r>
              <a:rPr lang="en-US" sz="19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communicating </a:t>
            </a:r>
            <a:r>
              <a:rPr lang="en-US" sz="19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new hardware and </a:t>
            </a:r>
            <a:r>
              <a:rPr lang="en-US" sz="19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software developments</a:t>
            </a:r>
            <a:r>
              <a:rPr lang="en-US" sz="19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and service techniques; </a:t>
            </a:r>
            <a:endParaRPr lang="en-US" sz="19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a:p>
            <a:pPr marL="457200" indent="-457200" algn="l">
              <a:lnSpc>
                <a:spcPct val="125000"/>
              </a:lnSpc>
              <a:spcBef>
                <a:spcPts val="1200"/>
              </a:spcBef>
              <a:buSzPct val="100000"/>
              <a:buAutoNum type="alphaLcParenBoth"/>
            </a:pPr>
            <a:r>
              <a:rPr lang="en-US" sz="19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providing </a:t>
            </a:r>
            <a:r>
              <a:rPr lang="en-US" sz="19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business and training manuals; and </a:t>
            </a:r>
            <a:endParaRPr lang="en-US" sz="19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a:p>
            <a:pPr marL="457200" indent="-457200" algn="l">
              <a:lnSpc>
                <a:spcPct val="125000"/>
              </a:lnSpc>
              <a:spcBef>
                <a:spcPts val="1200"/>
              </a:spcBef>
              <a:buSzPct val="100000"/>
              <a:buAutoNum type="alphaLcParenBoth"/>
            </a:pPr>
            <a:r>
              <a:rPr lang="en-US" sz="19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advertising </a:t>
            </a:r>
            <a:r>
              <a:rPr lang="en-US" sz="19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programs and training. </a:t>
            </a:r>
            <a:endParaRPr lang="en-US" sz="19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7285" name="Rectangle 7"/>
          <p:cNvSpPr>
            <a:spLocks noChangeArrowheads="1"/>
          </p:cNvSpPr>
          <p:nvPr/>
        </p:nvSpPr>
        <p:spPr bwMode="auto">
          <a:xfrm>
            <a:off x="3048000" y="457200"/>
            <a:ext cx="5715000" cy="609600"/>
          </a:xfrm>
          <a:prstGeom prst="rect">
            <a:avLst/>
          </a:prstGeom>
          <a:solidFill>
            <a:srgbClr val="0066FF"/>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143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2000" dirty="0" smtClean="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FRANCHISE REVENUE OVER TIME</a:t>
            </a:r>
            <a:endParaRPr lang="en-US" altLang="en-US" sz="2000"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13</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8" name="Rectangle 7"/>
          <p:cNvSpPr>
            <a:spLocks noChangeArrowheads="1"/>
          </p:cNvSpPr>
          <p:nvPr/>
        </p:nvSpPr>
        <p:spPr bwMode="auto">
          <a:xfrm>
            <a:off x="457200" y="457200"/>
            <a:ext cx="2514600" cy="609600"/>
          </a:xfrm>
          <a:prstGeom prst="rect">
            <a:avLst/>
          </a:prstGeom>
          <a:solidFill>
            <a:srgbClr val="DE3500"/>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000" dirty="0">
                <a:solidFill>
                  <a:srgbClr val="0066FF"/>
                </a:solidFill>
                <a:effectLst>
                  <a:outerShdw blurRad="38100" dist="38100" dir="2700000" algn="tl">
                    <a:srgbClr val="000000"/>
                  </a:outerShdw>
                </a:effectLst>
                <a:latin typeface="Liberation Sans" panose="020B0604020202020204" pitchFamily="34" charset="0"/>
                <a:ea typeface="Liberation Sans" panose="020B0604020202020204" pitchFamily="34" charset="0"/>
                <a:cs typeface="Liberation Sans" panose="020B0604020202020204" pitchFamily="34" charset="0"/>
              </a:rPr>
              <a:t>APPENDIX</a:t>
            </a:r>
            <a:r>
              <a:rPr lang="en-US" sz="28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800" dirty="0" smtClean="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18B</a:t>
            </a:r>
            <a:endParaRPr lang="en-US" sz="2800"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1901829541"/>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6149" name="Text Box 14"/>
          <p:cNvSpPr txBox="1">
            <a:spLocks noChangeArrowheads="1"/>
          </p:cNvSpPr>
          <p:nvPr/>
        </p:nvSpPr>
        <p:spPr bwMode="auto">
          <a:xfrm>
            <a:off x="8153400" y="6443662"/>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3</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0" name="Rectangle 4"/>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Contract </a:t>
            </a:r>
            <a:r>
              <a:rPr lang="en-US" sz="3200" i="0" kern="1200" dirty="0">
                <a:solidFill>
                  <a:schemeClr val="tx2">
                    <a:lumMod val="75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with </a:t>
            </a:r>
            <a:r>
              <a:rPr lang="en-US" sz="3200" i="0" kern="1200" dirty="0" smtClean="0">
                <a:solidFill>
                  <a:schemeClr val="tx2">
                    <a:lumMod val="75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Customers—Step </a:t>
            </a:r>
            <a:r>
              <a:rPr lang="en-US" sz="3200" i="0" kern="1200" dirty="0">
                <a:solidFill>
                  <a:schemeClr val="tx2">
                    <a:lumMod val="75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1</a:t>
            </a:r>
          </a:p>
        </p:txBody>
      </p:sp>
      <p:sp>
        <p:nvSpPr>
          <p:cNvPr id="9" name="Rectangle 8"/>
          <p:cNvSpPr/>
          <p:nvPr/>
        </p:nvSpPr>
        <p:spPr>
          <a:xfrm>
            <a:off x="304800" y="1371600"/>
            <a:ext cx="7543800"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dirty="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rPr>
              <a:t>ILLUSTRATION </a:t>
            </a:r>
            <a:r>
              <a:rPr lang="en-US" dirty="0" smtClean="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rPr>
              <a:t>18-3  </a:t>
            </a:r>
            <a:r>
              <a:rPr lang="en-US"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Contract Criteria for Revenue Guidance</a:t>
            </a:r>
            <a:endParaRPr lang="en-US"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2" name="Rectangle 1"/>
          <p:cNvSpPr/>
          <p:nvPr/>
        </p:nvSpPr>
        <p:spPr bwMode="auto">
          <a:xfrm>
            <a:off x="329183" y="1904385"/>
            <a:ext cx="4242817" cy="762615"/>
          </a:xfrm>
          <a:prstGeom prst="rect">
            <a:avLst/>
          </a:prstGeom>
          <a:solidFill>
            <a:schemeClr val="bg1"/>
          </a:solidFill>
          <a:ln w="28575"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45720" numCol="1" rtlCol="0" anchor="t" anchorCtr="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folHlink"/>
                </a:solidFill>
                <a:latin typeface="Liberation Sans" panose="020B0604020202020204" pitchFamily="34" charset="0"/>
                <a:ea typeface="Liberation Sans" panose="020B0604020202020204" pitchFamily="34" charset="0"/>
                <a:cs typeface="Liberation Sans" panose="020B0604020202020204" pitchFamily="34" charset="0"/>
              </a:rPr>
              <a:t>Apply Revenue</a:t>
            </a:r>
            <a:r>
              <a:rPr kumimoji="0" lang="en-US" b="1" i="0" u="none" strike="noStrike" cap="none" normalizeH="0" dirty="0" smtClean="0">
                <a:ln>
                  <a:noFill/>
                </a:ln>
                <a:solidFill>
                  <a:schemeClr val="folHlink"/>
                </a:solidFill>
                <a:latin typeface="Liberation Sans" panose="020B0604020202020204" pitchFamily="34" charset="0"/>
                <a:ea typeface="Liberation Sans" panose="020B0604020202020204" pitchFamily="34" charset="0"/>
                <a:cs typeface="Liberation Sans" panose="020B0604020202020204" pitchFamily="34" charset="0"/>
              </a:rPr>
              <a:t> Guidance to Contracts If:</a:t>
            </a:r>
            <a:endParaRPr kumimoji="0" lang="en-US" b="1" i="0" u="none" strike="noStrike" cap="none" normalizeH="0" baseline="0" dirty="0" smtClean="0">
              <a:ln>
                <a:noFill/>
              </a:ln>
              <a:solidFill>
                <a:schemeClr val="folHlink"/>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1" name="Rectangle 10"/>
          <p:cNvSpPr/>
          <p:nvPr/>
        </p:nvSpPr>
        <p:spPr bwMode="auto">
          <a:xfrm>
            <a:off x="4572000" y="1905000"/>
            <a:ext cx="4242817" cy="762615"/>
          </a:xfrm>
          <a:prstGeom prst="rect">
            <a:avLst/>
          </a:prstGeom>
          <a:solidFill>
            <a:schemeClr val="bg1"/>
          </a:solidFill>
          <a:ln w="28575"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r>
              <a:rPr lang="en-US" dirty="0">
                <a:latin typeface="Liberation Sans" panose="020B0604020202020204" pitchFamily="34" charset="0"/>
                <a:ea typeface="Liberation Sans" panose="020B0604020202020204" pitchFamily="34" charset="0"/>
                <a:cs typeface="Liberation Sans" panose="020B0604020202020204" pitchFamily="34" charset="0"/>
              </a:rPr>
              <a:t>Disregard Revenue Guidance to Contracts If:</a:t>
            </a:r>
          </a:p>
        </p:txBody>
      </p:sp>
      <p:sp>
        <p:nvSpPr>
          <p:cNvPr id="12" name="Rectangle 11"/>
          <p:cNvSpPr/>
          <p:nvPr/>
        </p:nvSpPr>
        <p:spPr bwMode="auto">
          <a:xfrm>
            <a:off x="329183" y="2667000"/>
            <a:ext cx="4242817" cy="3702050"/>
          </a:xfrm>
          <a:prstGeom prst="rect">
            <a:avLst/>
          </a:prstGeom>
          <a:solidFill>
            <a:srgbClr val="D2E6FE"/>
          </a:solidFill>
          <a:ln w="28575" cap="sq" cmpd="sng" algn="ctr">
            <a:solidFill>
              <a:schemeClr val="tx1"/>
            </a:solidFill>
            <a:prstDash val="solid"/>
            <a:round/>
            <a:headEnd type="none" w="med" len="med"/>
            <a:tailEnd type="none" w="med" len="med"/>
          </a:ln>
          <a:effectLst/>
          <a:extLst/>
        </p:spPr>
        <p:txBody>
          <a:bodyPr vert="horz" wrap="square" lIns="137160" tIns="91440" rIns="91440" bIns="45720" numCol="1" rtlCol="0" anchor="t" anchorCtr="0" compatLnSpc="1">
            <a:prstTxWarp prst="textNoShape">
              <a:avLst/>
            </a:prstTxWarp>
          </a:bodyPr>
          <a:lstStyle/>
          <a:p>
            <a:pPr marL="285750" indent="-285750" algn="l">
              <a:spcBef>
                <a:spcPts val="400"/>
              </a:spcBef>
              <a:buFont typeface="Wingdings" panose="05000000000000000000" pitchFamily="2" charset="2"/>
              <a:buChar char="§"/>
            </a:pPr>
            <a:r>
              <a:rPr lang="en-US" b="0" dirty="0">
                <a:latin typeface="Liberation Sans" panose="020B0604020202020204" pitchFamily="34" charset="0"/>
                <a:ea typeface="Liberation Sans" panose="020B0604020202020204" pitchFamily="34" charset="0"/>
                <a:cs typeface="Liberation Sans" panose="020B0604020202020204" pitchFamily="34" charset="0"/>
              </a:rPr>
              <a:t>The contract has commercial substance</a:t>
            </a: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a:t>
            </a:r>
          </a:p>
          <a:p>
            <a:pPr marL="285750" indent="-285750" algn="l">
              <a:spcBef>
                <a:spcPts val="400"/>
              </a:spcBef>
              <a:buFont typeface="Wingdings" panose="05000000000000000000" pitchFamily="2" charset="2"/>
              <a:buChar char="§"/>
            </a:pP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The </a:t>
            </a:r>
            <a:r>
              <a:rPr lang="en-US" b="0" dirty="0">
                <a:latin typeface="Liberation Sans" panose="020B0604020202020204" pitchFamily="34" charset="0"/>
                <a:ea typeface="Liberation Sans" panose="020B0604020202020204" pitchFamily="34" charset="0"/>
                <a:cs typeface="Liberation Sans" panose="020B0604020202020204" pitchFamily="34" charset="0"/>
              </a:rPr>
              <a:t>parties to the contract have approved </a:t>
            </a: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the contract </a:t>
            </a:r>
            <a:r>
              <a:rPr lang="en-US" b="0" dirty="0">
                <a:latin typeface="Liberation Sans" panose="020B0604020202020204" pitchFamily="34" charset="0"/>
                <a:ea typeface="Liberation Sans" panose="020B0604020202020204" pitchFamily="34" charset="0"/>
                <a:cs typeface="Liberation Sans" panose="020B0604020202020204" pitchFamily="34" charset="0"/>
              </a:rPr>
              <a:t>and are committed to perform </a:t>
            </a: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their respective </a:t>
            </a:r>
            <a:r>
              <a:rPr lang="en-US" b="0" dirty="0">
                <a:latin typeface="Liberation Sans" panose="020B0604020202020204" pitchFamily="34" charset="0"/>
                <a:ea typeface="Liberation Sans" panose="020B0604020202020204" pitchFamily="34" charset="0"/>
                <a:cs typeface="Liberation Sans" panose="020B0604020202020204" pitchFamily="34" charset="0"/>
              </a:rPr>
              <a:t>obligations</a:t>
            </a: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a:t>
            </a:r>
          </a:p>
          <a:p>
            <a:pPr marL="285750" indent="-285750" algn="l">
              <a:spcBef>
                <a:spcPts val="400"/>
              </a:spcBef>
              <a:buFont typeface="Wingdings" panose="05000000000000000000" pitchFamily="2" charset="2"/>
              <a:buChar char="§"/>
            </a:pP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The </a:t>
            </a:r>
            <a:r>
              <a:rPr lang="en-US" b="0" dirty="0">
                <a:latin typeface="Liberation Sans" panose="020B0604020202020204" pitchFamily="34" charset="0"/>
                <a:ea typeface="Liberation Sans" panose="020B0604020202020204" pitchFamily="34" charset="0"/>
                <a:cs typeface="Liberation Sans" panose="020B0604020202020204" pitchFamily="34" charset="0"/>
              </a:rPr>
              <a:t>company can identify each party’s </a:t>
            </a: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rights regarding </a:t>
            </a:r>
            <a:r>
              <a:rPr lang="en-US" b="0" dirty="0">
                <a:latin typeface="Liberation Sans" panose="020B0604020202020204" pitchFamily="34" charset="0"/>
                <a:ea typeface="Liberation Sans" panose="020B0604020202020204" pitchFamily="34" charset="0"/>
                <a:cs typeface="Liberation Sans" panose="020B0604020202020204" pitchFamily="34" charset="0"/>
              </a:rPr>
              <a:t>the goods or services to </a:t>
            </a: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be transferred</a:t>
            </a:r>
            <a:r>
              <a:rPr lang="en-US" b="0" dirty="0">
                <a:latin typeface="Liberation Sans" panose="020B0604020202020204" pitchFamily="34" charset="0"/>
                <a:ea typeface="Liberation Sans" panose="020B0604020202020204" pitchFamily="34" charset="0"/>
                <a:cs typeface="Liberation Sans" panose="020B0604020202020204" pitchFamily="34" charset="0"/>
              </a:rPr>
              <a:t>; </a:t>
            </a: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and</a:t>
            </a:r>
          </a:p>
          <a:p>
            <a:pPr marL="285750" indent="-285750" algn="l">
              <a:spcBef>
                <a:spcPts val="400"/>
              </a:spcBef>
              <a:buFont typeface="Wingdings" panose="05000000000000000000" pitchFamily="2" charset="2"/>
              <a:buChar char="§"/>
            </a:pP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The </a:t>
            </a:r>
            <a:r>
              <a:rPr lang="en-US" b="0" dirty="0">
                <a:latin typeface="Liberation Sans" panose="020B0604020202020204" pitchFamily="34" charset="0"/>
                <a:ea typeface="Liberation Sans" panose="020B0604020202020204" pitchFamily="34" charset="0"/>
                <a:cs typeface="Liberation Sans" panose="020B0604020202020204" pitchFamily="34" charset="0"/>
              </a:rPr>
              <a:t>company can identify the payment </a:t>
            </a: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terms for </a:t>
            </a:r>
            <a:r>
              <a:rPr lang="en-US" b="0" dirty="0">
                <a:latin typeface="Liberation Sans" panose="020B0604020202020204" pitchFamily="34" charset="0"/>
                <a:ea typeface="Liberation Sans" panose="020B0604020202020204" pitchFamily="34" charset="0"/>
                <a:cs typeface="Liberation Sans" panose="020B0604020202020204" pitchFamily="34" charset="0"/>
              </a:rPr>
              <a:t>the goods and services to be transferred.</a:t>
            </a:r>
            <a:endParaRPr kumimoji="0" lang="en-US" sz="1800" b="1" i="0" u="none" strike="noStrike" cap="none" normalizeH="0" baseline="0" dirty="0" smtClean="0">
              <a:ln>
                <a:noFill/>
              </a:ln>
              <a:solidFill>
                <a:schemeClr val="folHlink"/>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3" name="Rectangle 12"/>
          <p:cNvSpPr/>
          <p:nvPr/>
        </p:nvSpPr>
        <p:spPr bwMode="auto">
          <a:xfrm>
            <a:off x="4572000" y="2667000"/>
            <a:ext cx="4242817" cy="3702050"/>
          </a:xfrm>
          <a:prstGeom prst="rect">
            <a:avLst/>
          </a:prstGeom>
          <a:solidFill>
            <a:srgbClr val="D2E6FE"/>
          </a:solidFill>
          <a:ln w="28575" cap="sq" cmpd="sng" algn="ctr">
            <a:solidFill>
              <a:schemeClr val="tx1"/>
            </a:solidFill>
            <a:prstDash val="solid"/>
            <a:round/>
            <a:headEnd type="none" w="med" len="med"/>
            <a:tailEnd type="none" w="med" len="med"/>
          </a:ln>
          <a:effectLst/>
          <a:extLst/>
        </p:spPr>
        <p:txBody>
          <a:bodyPr rot="0" spcFirstLastPara="0" vertOverflow="overflow" horzOverflow="overflow" vert="horz" wrap="square" lIns="137160" tIns="91440" rIns="91440" bIns="45720" numCol="1" spcCol="0" rtlCol="0" fromWordArt="0" anchor="t" anchorCtr="0" forceAA="0" compatLnSpc="1">
            <a:prstTxWarp prst="textNoShape">
              <a:avLst/>
            </a:prstTxWarp>
            <a:noAutofit/>
          </a:bodyPr>
          <a:lstStyle/>
          <a:p>
            <a:pPr marL="285750" indent="-285750" algn="l">
              <a:spcBef>
                <a:spcPts val="400"/>
              </a:spcBef>
              <a:buFont typeface="Wingdings" panose="05000000000000000000" pitchFamily="2" charset="2"/>
              <a:buChar char="§"/>
            </a:pP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The </a:t>
            </a:r>
            <a:r>
              <a:rPr lang="en-US" b="0" dirty="0">
                <a:latin typeface="Liberation Sans" panose="020B0604020202020204" pitchFamily="34" charset="0"/>
                <a:ea typeface="Liberation Sans" panose="020B0604020202020204" pitchFamily="34" charset="0"/>
                <a:cs typeface="Liberation Sans" panose="020B0604020202020204" pitchFamily="34" charset="0"/>
              </a:rPr>
              <a:t>contract is wholly unperformed, </a:t>
            </a: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and</a:t>
            </a:r>
          </a:p>
          <a:p>
            <a:pPr marL="285750" indent="-285750" algn="l">
              <a:spcBef>
                <a:spcPts val="400"/>
              </a:spcBef>
              <a:buFont typeface="Wingdings" panose="05000000000000000000" pitchFamily="2" charset="2"/>
              <a:buChar char="§"/>
            </a:pP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Each </a:t>
            </a:r>
            <a:r>
              <a:rPr lang="en-US" b="0" dirty="0">
                <a:latin typeface="Liberation Sans" panose="020B0604020202020204" pitchFamily="34" charset="0"/>
                <a:ea typeface="Liberation Sans" panose="020B0604020202020204" pitchFamily="34" charset="0"/>
                <a:cs typeface="Liberation Sans" panose="020B0604020202020204" pitchFamily="34" charset="0"/>
              </a:rPr>
              <a:t>party can unilaterally terminate </a:t>
            </a: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the contract </a:t>
            </a:r>
            <a:r>
              <a:rPr lang="en-US" b="0" dirty="0">
                <a:latin typeface="Liberation Sans" panose="020B0604020202020204" pitchFamily="34" charset="0"/>
                <a:ea typeface="Liberation Sans" panose="020B0604020202020204" pitchFamily="34" charset="0"/>
                <a:cs typeface="Liberation Sans" panose="020B0604020202020204" pitchFamily="34" charset="0"/>
              </a:rPr>
              <a:t>without compensation.</a:t>
            </a:r>
          </a:p>
        </p:txBody>
      </p:sp>
    </p:spTree>
    <p:extLst>
      <p:ext uri="{BB962C8B-B14F-4D97-AF65-F5344CB8AC3E}">
        <p14:creationId xmlns:p14="http://schemas.microsoft.com/office/powerpoint/2010/main" val="4238394420"/>
      </p:ext>
    </p:extLst>
  </p:cSld>
  <p:clrMapOvr>
    <a:masterClrMapping/>
  </p:clrMapOvr>
  <p:transition>
    <p:wipe dir="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4"/>
          <p:cNvSpPr>
            <a:spLocks noChangeArrowheads="1"/>
          </p:cNvSpPr>
          <p:nvPr/>
        </p:nvSpPr>
        <p:spPr bwMode="auto">
          <a:xfrm>
            <a:off x="609600" y="1295400"/>
            <a:ext cx="8229600" cy="444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ts val="1200"/>
              </a:spcBef>
              <a:buSzPct val="80000"/>
            </a:pPr>
            <a:r>
              <a:rPr lang="en-US" altLang="en-US" sz="190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Facts: </a:t>
            </a:r>
            <a:r>
              <a:rPr lang="en-US" sz="19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As </a:t>
            </a:r>
            <a:r>
              <a:rPr lang="en-US" sz="19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an almost entirely service operation (all parts and other </a:t>
            </a:r>
            <a:r>
              <a:rPr lang="en-US" sz="19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supplies are </a:t>
            </a:r>
            <a:r>
              <a:rPr lang="en-US" sz="19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purchased as needed by customers), Tech Solvers provides few upfront services to franchisees</a:t>
            </a:r>
            <a:r>
              <a:rPr lang="en-US" sz="19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Instead</a:t>
            </a:r>
            <a:r>
              <a:rPr lang="en-US" sz="19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the franchisee recruits service technicians, who are given Tech Solvers’ training </a:t>
            </a:r>
            <a:r>
              <a:rPr lang="en-US" sz="19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materials (</a:t>
            </a:r>
            <a:r>
              <a:rPr lang="en-US" sz="19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online manuals and tutorials), which are updated for technology changes, on a monthly basis at </a:t>
            </a:r>
            <a:r>
              <a:rPr lang="en-US" sz="19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a minimum. Tech </a:t>
            </a:r>
            <a:r>
              <a:rPr lang="en-US" sz="19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Solvers enters into a franchise agreement on December 15, 2014, giving a franchisee the </a:t>
            </a:r>
            <a:r>
              <a:rPr lang="en-US" sz="19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rights to </a:t>
            </a:r>
            <a:r>
              <a:rPr lang="en-US" sz="19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operate a Tech Solvers franchise in eastern Indiana for 5 years. Tech Solvers charges an initial </a:t>
            </a:r>
            <a:r>
              <a:rPr lang="en-US" sz="19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franchise fee </a:t>
            </a:r>
            <a:r>
              <a:rPr lang="en-US" sz="19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of $5,000 for the right to operate as a franchisee, payable upon signing the contract. Tech Solvers </a:t>
            </a:r>
            <a:r>
              <a:rPr lang="en-US" sz="19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also receives </a:t>
            </a:r>
            <a:r>
              <a:rPr lang="en-US" sz="19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ongoing royalty payments of 7% of the franchisee’s annual sales (payable each January 15 of </a:t>
            </a:r>
            <a:r>
              <a:rPr lang="en-US" sz="19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the following </a:t>
            </a:r>
            <a:r>
              <a:rPr lang="en-US" sz="19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year).</a:t>
            </a:r>
            <a:endParaRPr lang="en-US" altLang="en-US" sz="19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13</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8" name="Rectangle 7"/>
          <p:cNvSpPr>
            <a:spLocks noChangeArrowheads="1"/>
          </p:cNvSpPr>
          <p:nvPr/>
        </p:nvSpPr>
        <p:spPr bwMode="auto">
          <a:xfrm>
            <a:off x="457200" y="457200"/>
            <a:ext cx="2514600" cy="609600"/>
          </a:xfrm>
          <a:prstGeom prst="rect">
            <a:avLst/>
          </a:prstGeom>
          <a:solidFill>
            <a:srgbClr val="DE3500"/>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000" dirty="0">
                <a:solidFill>
                  <a:srgbClr val="0066FF"/>
                </a:solidFill>
                <a:effectLst>
                  <a:outerShdw blurRad="38100" dist="38100" dir="2700000" algn="tl">
                    <a:srgbClr val="000000"/>
                  </a:outerShdw>
                </a:effectLst>
                <a:latin typeface="Liberation Sans" panose="020B0604020202020204" pitchFamily="34" charset="0"/>
                <a:ea typeface="Liberation Sans" panose="020B0604020202020204" pitchFamily="34" charset="0"/>
                <a:cs typeface="Liberation Sans" panose="020B0604020202020204" pitchFamily="34" charset="0"/>
              </a:rPr>
              <a:t>APPENDIX</a:t>
            </a:r>
            <a:r>
              <a:rPr lang="en-US" sz="28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800" dirty="0" smtClean="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18B</a:t>
            </a:r>
            <a:endParaRPr lang="en-US" sz="2800"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6" name="Rectangle 7"/>
          <p:cNvSpPr>
            <a:spLocks noChangeArrowheads="1"/>
          </p:cNvSpPr>
          <p:nvPr/>
        </p:nvSpPr>
        <p:spPr bwMode="auto">
          <a:xfrm>
            <a:off x="3048000" y="457200"/>
            <a:ext cx="5715000" cy="609600"/>
          </a:xfrm>
          <a:prstGeom prst="rect">
            <a:avLst/>
          </a:prstGeom>
          <a:solidFill>
            <a:srgbClr val="0066FF"/>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143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2000" dirty="0" smtClean="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FRANCHISE REVENUE OVER TIME</a:t>
            </a:r>
            <a:endParaRPr lang="en-US" altLang="en-US" sz="2000"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1164581647"/>
      </p:ext>
    </p:extLst>
  </p:cSld>
  <p:clrMapOvr>
    <a:masterClrMapping/>
  </p:clrMapOvr>
  <p:transition>
    <p:wipe dir="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4"/>
          <p:cNvSpPr>
            <a:spLocks noChangeArrowheads="1"/>
          </p:cNvSpPr>
          <p:nvPr/>
        </p:nvSpPr>
        <p:spPr bwMode="auto">
          <a:xfrm>
            <a:off x="609600" y="2286000"/>
            <a:ext cx="8229600" cy="379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lvl="1" indent="0" algn="l">
              <a:lnSpc>
                <a:spcPct val="130000"/>
              </a:lnSpc>
              <a:spcBef>
                <a:spcPct val="50000"/>
              </a:spcBef>
              <a:buClr>
                <a:srgbClr val="800000"/>
              </a:buClr>
              <a:buSzPct val="80000"/>
            </a:pPr>
            <a:r>
              <a:rPr 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Rights </a:t>
            </a:r>
            <a:r>
              <a:rPr 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to the trade name, market area, and proprietary know-how for 5 years are not </a:t>
            </a:r>
            <a:r>
              <a:rPr 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individually distinct.</a:t>
            </a:r>
          </a:p>
          <a:p>
            <a:pPr marL="682625" lvl="1" indent="-450850" algn="l">
              <a:lnSpc>
                <a:spcPct val="130000"/>
              </a:lnSpc>
              <a:spcBef>
                <a:spcPct val="50000"/>
              </a:spcBef>
              <a:buClr>
                <a:srgbClr val="800000"/>
              </a:buClr>
              <a:buSzPct val="80000"/>
              <a:buFont typeface="Wingdings" pitchFamily="2" charset="2"/>
              <a:buChar char="u"/>
            </a:pP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Each </a:t>
            </a:r>
            <a:r>
              <a:rPr lang="en-US" sz="20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one is not sold separately and cannot be used with other goods or services that are readily available to the franchisee. </a:t>
            </a:r>
            <a:endPar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a:p>
            <a:pPr marL="682625" lvl="1" indent="-450850" algn="l">
              <a:lnSpc>
                <a:spcPct val="130000"/>
              </a:lnSpc>
              <a:spcBef>
                <a:spcPct val="50000"/>
              </a:spcBef>
              <a:buClr>
                <a:srgbClr val="800000"/>
              </a:buClr>
              <a:buSzPct val="80000"/>
              <a:buFont typeface="Wingdings" pitchFamily="2" charset="2"/>
              <a:buChar char="u"/>
            </a:pP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Licensed </a:t>
            </a:r>
            <a:r>
              <a:rPr lang="en-US" sz="20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rights </a:t>
            </a: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and </a:t>
            </a:r>
            <a:r>
              <a:rPr lang="en-US" sz="20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the </a:t>
            </a: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ongoing training </a:t>
            </a:r>
            <a:r>
              <a:rPr lang="en-US" sz="20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materials are a single performance obligation. </a:t>
            </a:r>
            <a:endPar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a:p>
            <a:pPr marL="682625" lvl="1" indent="-450850" algn="l">
              <a:lnSpc>
                <a:spcPct val="130000"/>
              </a:lnSpc>
              <a:spcBef>
                <a:spcPct val="50000"/>
              </a:spcBef>
              <a:buClr>
                <a:srgbClr val="800000"/>
              </a:buClr>
              <a:buSzPct val="80000"/>
              <a:buFont typeface="Wingdings" pitchFamily="2" charset="2"/>
              <a:buChar char="u"/>
            </a:pP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Tech </a:t>
            </a:r>
            <a:r>
              <a:rPr lang="en-US" sz="20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Solvers is providing access to the rights and must </a:t>
            </a: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continue (over time) </a:t>
            </a:r>
            <a:r>
              <a:rPr lang="en-US" sz="20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to perform updates </a:t>
            </a: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and services</a:t>
            </a:r>
            <a:r>
              <a:rPr lang="en-US" sz="20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a:t>
            </a:r>
          </a:p>
        </p:txBody>
      </p:sp>
      <p:sp>
        <p:nvSpPr>
          <p:cNvPr id="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13</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8" name="Rectangle 7"/>
          <p:cNvSpPr>
            <a:spLocks noChangeArrowheads="1"/>
          </p:cNvSpPr>
          <p:nvPr/>
        </p:nvSpPr>
        <p:spPr bwMode="auto">
          <a:xfrm>
            <a:off x="457200" y="457200"/>
            <a:ext cx="2514600" cy="609600"/>
          </a:xfrm>
          <a:prstGeom prst="rect">
            <a:avLst/>
          </a:prstGeom>
          <a:solidFill>
            <a:srgbClr val="DE3500"/>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000" dirty="0">
                <a:solidFill>
                  <a:srgbClr val="0066FF"/>
                </a:solidFill>
                <a:effectLst>
                  <a:outerShdw blurRad="38100" dist="38100" dir="2700000" algn="tl">
                    <a:srgbClr val="000000"/>
                  </a:outerShdw>
                </a:effectLst>
                <a:latin typeface="Liberation Sans" panose="020B0604020202020204" pitchFamily="34" charset="0"/>
                <a:ea typeface="Liberation Sans" panose="020B0604020202020204" pitchFamily="34" charset="0"/>
                <a:cs typeface="Liberation Sans" panose="020B0604020202020204" pitchFamily="34" charset="0"/>
              </a:rPr>
              <a:t>APPENDIX</a:t>
            </a:r>
            <a:r>
              <a:rPr lang="en-US" sz="28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800" dirty="0" smtClean="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18B</a:t>
            </a:r>
            <a:endParaRPr lang="en-US" sz="2800"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6" name="Rectangle 5"/>
          <p:cNvSpPr/>
          <p:nvPr/>
        </p:nvSpPr>
        <p:spPr>
          <a:xfrm>
            <a:off x="457200" y="1311837"/>
            <a:ext cx="8305800" cy="858697"/>
          </a:xfrm>
          <a:prstGeom prst="rect">
            <a:avLst/>
          </a:prstGeom>
          <a:solidFill>
            <a:srgbClr val="0084DE"/>
          </a:solidFill>
          <a:ln>
            <a:noFill/>
          </a:ln>
        </p:spPr>
        <p:txBody>
          <a:bodyPr wrap="square" bIns="73152">
            <a:spAutoFit/>
          </a:bodyPr>
          <a:lstStyle/>
          <a:p>
            <a:pPr algn="l">
              <a:lnSpc>
                <a:spcPct val="120000"/>
              </a:lnSpc>
            </a:pPr>
            <a:r>
              <a:rPr lang="en-US" sz="20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Identify </a:t>
            </a:r>
            <a:r>
              <a:rPr lang="en-US" sz="20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the performance obligations </a:t>
            </a:r>
            <a:r>
              <a:rPr lang="en-US" sz="20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and </a:t>
            </a:r>
            <a:r>
              <a:rPr lang="en-US" sz="20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the point </a:t>
            </a:r>
            <a:r>
              <a:rPr lang="en-US" sz="20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in time when </a:t>
            </a:r>
            <a:r>
              <a:rPr lang="en-US" sz="20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the performance obligations </a:t>
            </a:r>
            <a:r>
              <a:rPr lang="en-US" sz="20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are </a:t>
            </a:r>
            <a:r>
              <a:rPr lang="en-US" sz="20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satisfied and revenue </a:t>
            </a:r>
            <a:r>
              <a:rPr lang="en-US" sz="20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is recognized</a:t>
            </a:r>
            <a:r>
              <a:rPr lang="en-US" sz="20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a:t>
            </a:r>
          </a:p>
        </p:txBody>
      </p:sp>
      <p:sp>
        <p:nvSpPr>
          <p:cNvPr id="9" name="Rectangle 7"/>
          <p:cNvSpPr>
            <a:spLocks noChangeArrowheads="1"/>
          </p:cNvSpPr>
          <p:nvPr/>
        </p:nvSpPr>
        <p:spPr bwMode="auto">
          <a:xfrm>
            <a:off x="3048000" y="457200"/>
            <a:ext cx="5715000" cy="609600"/>
          </a:xfrm>
          <a:prstGeom prst="rect">
            <a:avLst/>
          </a:prstGeom>
          <a:solidFill>
            <a:srgbClr val="0066FF"/>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143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2000" dirty="0" smtClean="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FRANCHISE REVENUE OVER TIME</a:t>
            </a:r>
            <a:endParaRPr lang="en-US" altLang="en-US" sz="2000"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569987932"/>
      </p:ext>
    </p:extLst>
  </p:cSld>
  <p:clrMapOvr>
    <a:masterClrMapping/>
  </p:clrMapOvr>
  <p:transition>
    <p:wipe dir="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4"/>
          <p:cNvSpPr>
            <a:spLocks noChangeArrowheads="1"/>
          </p:cNvSpPr>
          <p:nvPr/>
        </p:nvSpPr>
        <p:spPr bwMode="auto">
          <a:xfrm>
            <a:off x="609600" y="2286000"/>
            <a:ext cx="8229600" cy="2974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lvl="1" indent="0" algn="l">
              <a:lnSpc>
                <a:spcPct val="130000"/>
              </a:lnSpc>
              <a:spcBef>
                <a:spcPct val="50000"/>
              </a:spcBef>
              <a:buClr>
                <a:srgbClr val="800000"/>
              </a:buClr>
              <a:buSzPct val="80000"/>
            </a:pPr>
            <a:r>
              <a:rPr 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Tech </a:t>
            </a:r>
            <a:r>
              <a:rPr 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Solvers cannot recognize revenue for the royalty payments </a:t>
            </a:r>
          </a:p>
          <a:p>
            <a:pPr marL="682625" lvl="1" indent="-450850" algn="l">
              <a:lnSpc>
                <a:spcPct val="130000"/>
              </a:lnSpc>
              <a:spcBef>
                <a:spcPct val="50000"/>
              </a:spcBef>
              <a:buClr>
                <a:srgbClr val="800000"/>
              </a:buClr>
              <a:buSzPct val="80000"/>
              <a:buFont typeface="Wingdings" pitchFamily="2" charset="2"/>
              <a:buChar char="u"/>
            </a:pP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Not reasonably assured to be entitled to those revenue-based royalty amounts. </a:t>
            </a:r>
          </a:p>
          <a:p>
            <a:pPr marL="682625" lvl="1" indent="-450850" algn="l">
              <a:lnSpc>
                <a:spcPct val="130000"/>
              </a:lnSpc>
              <a:spcBef>
                <a:spcPct val="50000"/>
              </a:spcBef>
              <a:buClr>
                <a:srgbClr val="800000"/>
              </a:buClr>
              <a:buSzPct val="80000"/>
              <a:buFont typeface="Wingdings" pitchFamily="2" charset="2"/>
              <a:buChar char="u"/>
            </a:pP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Payments represent variable </a:t>
            </a:r>
            <a:r>
              <a:rPr lang="en-US" sz="20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consideration. </a:t>
            </a:r>
            <a:endPar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a:p>
            <a:pPr marL="682625" lvl="1" indent="-450850" algn="l">
              <a:lnSpc>
                <a:spcPct val="130000"/>
              </a:lnSpc>
              <a:spcBef>
                <a:spcPct val="50000"/>
              </a:spcBef>
              <a:buClr>
                <a:srgbClr val="800000"/>
              </a:buClr>
              <a:buSzPct val="80000"/>
              <a:buFont typeface="Wingdings" pitchFamily="2" charset="2"/>
              <a:buChar char="u"/>
            </a:pP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Recognize </a:t>
            </a:r>
            <a:r>
              <a:rPr lang="en-US" sz="20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revenue for </a:t>
            </a: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royalties </a:t>
            </a:r>
            <a:r>
              <a:rPr lang="en-US" sz="20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when (or as) </a:t>
            </a: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uncertainty </a:t>
            </a:r>
            <a:r>
              <a:rPr lang="en-US" sz="20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is resolved.</a:t>
            </a:r>
          </a:p>
        </p:txBody>
      </p:sp>
      <p:sp>
        <p:nvSpPr>
          <p:cNvPr id="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13</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8" name="Rectangle 7"/>
          <p:cNvSpPr>
            <a:spLocks noChangeArrowheads="1"/>
          </p:cNvSpPr>
          <p:nvPr/>
        </p:nvSpPr>
        <p:spPr bwMode="auto">
          <a:xfrm>
            <a:off x="457200" y="457200"/>
            <a:ext cx="2514600" cy="609600"/>
          </a:xfrm>
          <a:prstGeom prst="rect">
            <a:avLst/>
          </a:prstGeom>
          <a:solidFill>
            <a:srgbClr val="DE3500"/>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000" dirty="0">
                <a:solidFill>
                  <a:srgbClr val="0066FF"/>
                </a:solidFill>
                <a:effectLst>
                  <a:outerShdw blurRad="38100" dist="38100" dir="2700000" algn="tl">
                    <a:srgbClr val="000000"/>
                  </a:outerShdw>
                </a:effectLst>
                <a:latin typeface="Liberation Sans" panose="020B0604020202020204" pitchFamily="34" charset="0"/>
                <a:ea typeface="Liberation Sans" panose="020B0604020202020204" pitchFamily="34" charset="0"/>
                <a:cs typeface="Liberation Sans" panose="020B0604020202020204" pitchFamily="34" charset="0"/>
              </a:rPr>
              <a:t>APPENDIX</a:t>
            </a:r>
            <a:r>
              <a:rPr lang="en-US" sz="28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800" dirty="0" smtClean="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18B</a:t>
            </a:r>
            <a:endParaRPr lang="en-US" sz="2800"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6" name="Rectangle 5"/>
          <p:cNvSpPr/>
          <p:nvPr/>
        </p:nvSpPr>
        <p:spPr>
          <a:xfrm>
            <a:off x="457200" y="1311837"/>
            <a:ext cx="8305800" cy="824778"/>
          </a:xfrm>
          <a:prstGeom prst="rect">
            <a:avLst/>
          </a:prstGeom>
          <a:solidFill>
            <a:srgbClr val="0084DE"/>
          </a:solidFill>
          <a:ln>
            <a:noFill/>
          </a:ln>
        </p:spPr>
        <p:txBody>
          <a:bodyPr wrap="square" bIns="73152">
            <a:spAutoFit/>
          </a:bodyPr>
          <a:lstStyle/>
          <a:p>
            <a:pPr algn="l">
              <a:lnSpc>
                <a:spcPct val="120000"/>
              </a:lnSpc>
            </a:pPr>
            <a:r>
              <a:rPr lang="en-US" sz="20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Identify </a:t>
            </a:r>
            <a:r>
              <a:rPr lang="en-US" sz="20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the performance obligations </a:t>
            </a:r>
            <a:r>
              <a:rPr lang="en-US" sz="20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and </a:t>
            </a:r>
            <a:r>
              <a:rPr lang="en-US" sz="20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the point </a:t>
            </a:r>
            <a:r>
              <a:rPr lang="en-US" sz="20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in time when </a:t>
            </a:r>
            <a:r>
              <a:rPr lang="en-US" sz="20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the performance obligations </a:t>
            </a:r>
            <a:r>
              <a:rPr lang="en-US" sz="20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are </a:t>
            </a:r>
            <a:r>
              <a:rPr lang="en-US" sz="20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satisfied and revenue </a:t>
            </a:r>
            <a:r>
              <a:rPr lang="en-US" sz="20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is recognized</a:t>
            </a:r>
            <a:r>
              <a:rPr lang="en-US" sz="20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a:t>
            </a:r>
          </a:p>
        </p:txBody>
      </p:sp>
      <p:sp>
        <p:nvSpPr>
          <p:cNvPr id="9" name="Rectangle 7"/>
          <p:cNvSpPr>
            <a:spLocks noChangeArrowheads="1"/>
          </p:cNvSpPr>
          <p:nvPr/>
        </p:nvSpPr>
        <p:spPr bwMode="auto">
          <a:xfrm>
            <a:off x="3048000" y="457200"/>
            <a:ext cx="5715000" cy="609600"/>
          </a:xfrm>
          <a:prstGeom prst="rect">
            <a:avLst/>
          </a:prstGeom>
          <a:solidFill>
            <a:srgbClr val="0066FF"/>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143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2000" dirty="0" smtClean="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FRANCHISE REVENUE OVER TIME</a:t>
            </a:r>
            <a:endParaRPr lang="en-US" altLang="en-US" sz="2000"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455364832"/>
      </p:ext>
    </p:extLst>
  </p:cSld>
  <p:clrMapOvr>
    <a:masterClrMapping/>
  </p:clrMapOvr>
  <p:transition>
    <p:wipe dir="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4"/>
          <p:cNvSpPr>
            <a:spLocks noChangeArrowheads="1"/>
          </p:cNvSpPr>
          <p:nvPr/>
        </p:nvSpPr>
        <p:spPr bwMode="auto">
          <a:xfrm>
            <a:off x="609600" y="1295400"/>
            <a:ext cx="8229600" cy="861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ts val="1200"/>
              </a:spcBef>
              <a:buSzPct val="80000"/>
            </a:pPr>
            <a:r>
              <a:rPr lang="en-US" sz="20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Franchise agreement signed and receipt of upfront payment and </a:t>
            </a: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note,  December 15, 2014:</a:t>
            </a:r>
            <a:endParaRPr lang="en-US" altLang="en-US" sz="20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231878" name="Rectangle 6"/>
          <p:cNvSpPr>
            <a:spLocks noChangeArrowheads="1"/>
          </p:cNvSpPr>
          <p:nvPr/>
        </p:nvSpPr>
        <p:spPr bwMode="auto">
          <a:xfrm>
            <a:off x="914400" y="2246293"/>
            <a:ext cx="7658100"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tabLst>
                <a:tab pos="5543550" algn="r"/>
                <a:tab pos="6972300" algn="r"/>
              </a:tabLst>
              <a:defRPr b="1">
                <a:solidFill>
                  <a:schemeClr val="folHlink"/>
                </a:solidFill>
                <a:latin typeface="Comic Sans MS" pitchFamily="66" charset="0"/>
              </a:defRPr>
            </a:lvl1pPr>
            <a:lvl2pPr marL="742950" indent="-285750">
              <a:tabLst>
                <a:tab pos="5543550" algn="r"/>
                <a:tab pos="6972300" algn="r"/>
              </a:tabLst>
              <a:defRPr b="1">
                <a:solidFill>
                  <a:schemeClr val="folHlink"/>
                </a:solidFill>
                <a:latin typeface="Comic Sans MS" pitchFamily="66" charset="0"/>
              </a:defRPr>
            </a:lvl2pPr>
            <a:lvl3pPr marL="1143000" indent="-228600">
              <a:tabLst>
                <a:tab pos="5543550" algn="r"/>
                <a:tab pos="6972300" algn="r"/>
              </a:tabLst>
              <a:defRPr b="1">
                <a:solidFill>
                  <a:schemeClr val="folHlink"/>
                </a:solidFill>
                <a:latin typeface="Comic Sans MS" pitchFamily="66" charset="0"/>
              </a:defRPr>
            </a:lvl3pPr>
            <a:lvl4pPr marL="1600200" indent="-228600">
              <a:tabLst>
                <a:tab pos="5543550" algn="r"/>
                <a:tab pos="6972300" algn="r"/>
              </a:tabLst>
              <a:defRPr b="1">
                <a:solidFill>
                  <a:schemeClr val="folHlink"/>
                </a:solidFill>
                <a:latin typeface="Comic Sans MS" pitchFamily="66" charset="0"/>
              </a:defRPr>
            </a:lvl4pPr>
            <a:lvl5pPr marL="2057400" indent="-228600">
              <a:tabLst>
                <a:tab pos="5543550" algn="r"/>
                <a:tab pos="6972300"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5543550" algn="r"/>
                <a:tab pos="6972300"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5543550" algn="r"/>
                <a:tab pos="6972300"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5543550" algn="r"/>
                <a:tab pos="6972300"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5543550" algn="r"/>
                <a:tab pos="6972300" algn="r"/>
              </a:tabLst>
              <a:defRPr b="1">
                <a:solidFill>
                  <a:schemeClr val="folHlink"/>
                </a:solidFill>
                <a:latin typeface="Comic Sans MS" pitchFamily="66" charset="0"/>
              </a:defRPr>
            </a:lvl9pPr>
          </a:lstStyle>
          <a:p>
            <a:pPr algn="l">
              <a:lnSpc>
                <a:spcPct val="120000"/>
              </a:lnSpc>
              <a:spcBef>
                <a:spcPct val="40000"/>
              </a:spcBef>
              <a:buSzPct val="80000"/>
              <a:tabLst>
                <a:tab pos="5949950" algn="r"/>
                <a:tab pos="6972300" algn="r"/>
              </a:tabLst>
            </a:pP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Cash	5,000</a:t>
            </a:r>
          </a:p>
          <a:p>
            <a:pPr algn="l">
              <a:lnSpc>
                <a:spcPct val="120000"/>
              </a:lnSpc>
              <a:spcBef>
                <a:spcPct val="40000"/>
              </a:spcBef>
              <a:buSzPct val="80000"/>
              <a:tabLst>
                <a:tab pos="5543550" algn="r"/>
                <a:tab pos="7315200" algn="r"/>
              </a:tabLst>
            </a:pP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Unearned Franchise </a:t>
            </a:r>
            <a:r>
              <a:rPr lang="en-US" sz="20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Revenue </a:t>
            </a: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5,000</a:t>
            </a:r>
            <a:endParaRPr lang="en-US" sz="20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8"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13</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 name="Rectangle 8"/>
          <p:cNvSpPr>
            <a:spLocks noChangeArrowheads="1"/>
          </p:cNvSpPr>
          <p:nvPr/>
        </p:nvSpPr>
        <p:spPr bwMode="auto">
          <a:xfrm>
            <a:off x="443552" y="457200"/>
            <a:ext cx="2514600" cy="609600"/>
          </a:xfrm>
          <a:prstGeom prst="rect">
            <a:avLst/>
          </a:prstGeom>
          <a:solidFill>
            <a:srgbClr val="DE3500"/>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000" dirty="0">
                <a:solidFill>
                  <a:srgbClr val="0066FF"/>
                </a:solidFill>
                <a:effectLst>
                  <a:outerShdw blurRad="38100" dist="38100" dir="2700000" algn="tl">
                    <a:srgbClr val="000000"/>
                  </a:outerShdw>
                </a:effectLst>
                <a:latin typeface="Liberation Sans" panose="020B0604020202020204" pitchFamily="34" charset="0"/>
                <a:ea typeface="Liberation Sans" panose="020B0604020202020204" pitchFamily="34" charset="0"/>
                <a:cs typeface="Liberation Sans" panose="020B0604020202020204" pitchFamily="34" charset="0"/>
              </a:rPr>
              <a:t>APPENDIX</a:t>
            </a:r>
            <a:r>
              <a:rPr lang="en-US" sz="28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800" dirty="0" smtClean="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18B</a:t>
            </a:r>
            <a:endParaRPr lang="en-US" sz="2800"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0" name="Rectangle 6"/>
          <p:cNvSpPr>
            <a:spLocks noChangeArrowheads="1"/>
          </p:cNvSpPr>
          <p:nvPr/>
        </p:nvSpPr>
        <p:spPr bwMode="auto">
          <a:xfrm>
            <a:off x="914400" y="4309408"/>
            <a:ext cx="7658100"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tabLst>
                <a:tab pos="5543550" algn="r"/>
                <a:tab pos="6972300" algn="r"/>
              </a:tabLst>
              <a:defRPr b="1">
                <a:solidFill>
                  <a:schemeClr val="folHlink"/>
                </a:solidFill>
                <a:latin typeface="Comic Sans MS" pitchFamily="66" charset="0"/>
              </a:defRPr>
            </a:lvl1pPr>
            <a:lvl2pPr marL="742950" indent="-285750">
              <a:tabLst>
                <a:tab pos="5543550" algn="r"/>
                <a:tab pos="6972300" algn="r"/>
              </a:tabLst>
              <a:defRPr b="1">
                <a:solidFill>
                  <a:schemeClr val="folHlink"/>
                </a:solidFill>
                <a:latin typeface="Comic Sans MS" pitchFamily="66" charset="0"/>
              </a:defRPr>
            </a:lvl2pPr>
            <a:lvl3pPr marL="1143000" indent="-228600">
              <a:tabLst>
                <a:tab pos="5543550" algn="r"/>
                <a:tab pos="6972300" algn="r"/>
              </a:tabLst>
              <a:defRPr b="1">
                <a:solidFill>
                  <a:schemeClr val="folHlink"/>
                </a:solidFill>
                <a:latin typeface="Comic Sans MS" pitchFamily="66" charset="0"/>
              </a:defRPr>
            </a:lvl3pPr>
            <a:lvl4pPr marL="1600200" indent="-228600">
              <a:tabLst>
                <a:tab pos="5543550" algn="r"/>
                <a:tab pos="6972300" algn="r"/>
              </a:tabLst>
              <a:defRPr b="1">
                <a:solidFill>
                  <a:schemeClr val="folHlink"/>
                </a:solidFill>
                <a:latin typeface="Comic Sans MS" pitchFamily="66" charset="0"/>
              </a:defRPr>
            </a:lvl4pPr>
            <a:lvl5pPr marL="2057400" indent="-228600">
              <a:tabLst>
                <a:tab pos="5543550" algn="r"/>
                <a:tab pos="6972300"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5543550" algn="r"/>
                <a:tab pos="6972300"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5543550" algn="r"/>
                <a:tab pos="6972300"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5543550" algn="r"/>
                <a:tab pos="6972300"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5543550" algn="r"/>
                <a:tab pos="6972300" algn="r"/>
              </a:tabLst>
              <a:defRPr b="1">
                <a:solidFill>
                  <a:schemeClr val="folHlink"/>
                </a:solidFill>
                <a:latin typeface="Comic Sans MS" pitchFamily="66" charset="0"/>
              </a:defRPr>
            </a:lvl9pPr>
          </a:lstStyle>
          <a:p>
            <a:pPr algn="l">
              <a:lnSpc>
                <a:spcPct val="120000"/>
              </a:lnSpc>
              <a:spcBef>
                <a:spcPct val="40000"/>
              </a:spcBef>
              <a:buSzPct val="80000"/>
              <a:tabLst>
                <a:tab pos="5949950" algn="r"/>
                <a:tab pos="7315200" algn="r"/>
              </a:tabLst>
            </a:pP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Unearned Franchise Revenue	1,000</a:t>
            </a:r>
          </a:p>
          <a:p>
            <a:pPr algn="l">
              <a:lnSpc>
                <a:spcPct val="120000"/>
              </a:lnSpc>
              <a:spcBef>
                <a:spcPct val="40000"/>
              </a:spcBef>
              <a:buSzPct val="80000"/>
              <a:tabLst>
                <a:tab pos="5949950" algn="r"/>
                <a:tab pos="7315200" algn="r"/>
              </a:tabLst>
            </a:pPr>
            <a:r>
              <a:rPr lang="en-US" sz="20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Franchise Revenue ($5,000 ÷ 5)		1,000</a:t>
            </a:r>
            <a:endParaRPr lang="en-US" sz="20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1" name="Rectangle 4"/>
          <p:cNvSpPr>
            <a:spLocks noChangeArrowheads="1"/>
          </p:cNvSpPr>
          <p:nvPr/>
        </p:nvSpPr>
        <p:spPr bwMode="auto">
          <a:xfrm>
            <a:off x="609600" y="3352800"/>
            <a:ext cx="8229600" cy="861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ts val="1200"/>
              </a:spcBef>
              <a:buSzPct val="80000"/>
            </a:pPr>
            <a:r>
              <a:rPr lang="en-US" sz="20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Franchise begins operations in January 2015 and records $85,000 of revenue for the </a:t>
            </a:r>
            <a:r>
              <a:rPr 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year ended </a:t>
            </a:r>
            <a:r>
              <a:rPr lang="en-US" sz="20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December 31, 2015.</a:t>
            </a:r>
            <a:endParaRPr lang="en-US" altLang="en-US" sz="20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2" name="Rectangle 7"/>
          <p:cNvSpPr>
            <a:spLocks noChangeArrowheads="1"/>
          </p:cNvSpPr>
          <p:nvPr/>
        </p:nvSpPr>
        <p:spPr bwMode="auto">
          <a:xfrm>
            <a:off x="3048000" y="457200"/>
            <a:ext cx="5715000" cy="609600"/>
          </a:xfrm>
          <a:prstGeom prst="rect">
            <a:avLst/>
          </a:prstGeom>
          <a:solidFill>
            <a:srgbClr val="0066FF"/>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143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2000" dirty="0" smtClean="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FRANCHISE REVENUE OVER TIME</a:t>
            </a:r>
            <a:endParaRPr lang="en-US" altLang="en-US" sz="2000"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8010045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31878">
                                            <p:txEl>
                                              <p:pRg st="0" end="0"/>
                                            </p:txEl>
                                          </p:spTgt>
                                        </p:tgtEl>
                                        <p:attrNameLst>
                                          <p:attrName>style.visibility</p:attrName>
                                        </p:attrNameLst>
                                      </p:cBhvr>
                                      <p:to>
                                        <p:strVal val="visible"/>
                                      </p:to>
                                    </p:set>
                                    <p:animEffect transition="in" filter="wipe(left)">
                                      <p:cBhvr>
                                        <p:cTn id="7" dur="500"/>
                                        <p:tgtEl>
                                          <p:spTgt spid="12318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31878">
                                            <p:txEl>
                                              <p:pRg st="1" end="1"/>
                                            </p:txEl>
                                          </p:spTgt>
                                        </p:tgtEl>
                                        <p:attrNameLst>
                                          <p:attrName>style.visibility</p:attrName>
                                        </p:attrNameLst>
                                      </p:cBhvr>
                                      <p:to>
                                        <p:strVal val="visible"/>
                                      </p:to>
                                    </p:set>
                                    <p:animEffect transition="in" filter="wipe(left)">
                                      <p:cBhvr>
                                        <p:cTn id="12" dur="500"/>
                                        <p:tgtEl>
                                          <p:spTgt spid="12318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left)">
                                      <p:cBhvr>
                                        <p:cTn id="2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878" grpId="0" build="p"/>
      <p:bldP spid="10"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762000" y="1447800"/>
            <a:ext cx="77724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30000"/>
              </a:lnSpc>
            </a:pPr>
            <a:r>
              <a:rPr lang="en-US" altLang="en-US" sz="20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Copyright © </a:t>
            </a:r>
            <a:r>
              <a:rPr lang="en-US" altLang="en-US" sz="20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2015 </a:t>
            </a:r>
            <a:r>
              <a:rPr lang="en-US" altLang="en-US" sz="20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5" name="Rectangle 3"/>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ea typeface="Liberation Sans" panose="020B0604020202020204" pitchFamily="34" charset="0"/>
                <a:cs typeface="Liberation Sans" panose="020B0604020202020204" pitchFamily="34" charset="0"/>
              </a:rPr>
              <a:t>Copyright</a:t>
            </a:r>
            <a:endParaRPr lang="en-US" sz="3200" i="0" kern="1200" dirty="0">
              <a:solidFill>
                <a:schemeClr val="tx2">
                  <a:lumMod val="75000"/>
                </a:schemeClr>
              </a:solidFill>
              <a:effectLst/>
              <a:ea typeface="Liberation Sans" panose="020B0604020202020204" pitchFamily="34" charset="0"/>
              <a:cs typeface="Liberation Sans" panose="020B0604020202020204" pitchFamily="34" charset="0"/>
            </a:endParaRPr>
          </a:p>
        </p:txBody>
      </p:sp>
      <p:sp>
        <p:nvSpPr>
          <p:cNvPr id="11571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Ovr>
    <a:masterClrMapping/>
  </p:clrMapOvr>
  <p:transition>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609600" y="1295400"/>
            <a:ext cx="8153400" cy="31123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lvl="1" indent="0" algn="l">
              <a:lnSpc>
                <a:spcPct val="125000"/>
              </a:lnSpc>
              <a:spcBef>
                <a:spcPts val="1200"/>
              </a:spcBef>
              <a:buClr>
                <a:srgbClr val="800000"/>
              </a:buClr>
              <a:buSzPct val="80000"/>
            </a:pPr>
            <a:r>
              <a:rPr lang="en-US" sz="280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Basic Accounting </a:t>
            </a:r>
          </a:p>
          <a:p>
            <a:pPr lvl="1" algn="l">
              <a:lnSpc>
                <a:spcPct val="125000"/>
              </a:lnSpc>
              <a:spcBef>
                <a:spcPts val="1200"/>
              </a:spcBef>
              <a:buClr>
                <a:srgbClr val="800000"/>
              </a:buClr>
              <a:buSzPct val="80000"/>
              <a:buFont typeface="Wingdings" pitchFamily="2" charset="2"/>
              <a:buChar char="u"/>
            </a:pP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Revenue cannot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be recognized until a contract </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exists.</a:t>
            </a:r>
          </a:p>
          <a:p>
            <a:pPr lvl="1" algn="l">
              <a:lnSpc>
                <a:spcPct val="125000"/>
              </a:lnSpc>
              <a:spcBef>
                <a:spcPts val="1200"/>
              </a:spcBef>
              <a:buClr>
                <a:srgbClr val="800000"/>
              </a:buClr>
              <a:buSzPct val="80000"/>
              <a:buFont typeface="Wingdings" pitchFamily="2" charset="2"/>
              <a:buChar char="u"/>
            </a:pP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Company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obtains rights to receive </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consideration and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assumes obligations to transfer goods or </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services. </a:t>
            </a:r>
          </a:p>
          <a:p>
            <a:pPr lvl="1" algn="l">
              <a:lnSpc>
                <a:spcPct val="125000"/>
              </a:lnSpc>
              <a:spcBef>
                <a:spcPts val="1200"/>
              </a:spcBef>
              <a:buClr>
                <a:srgbClr val="800000"/>
              </a:buClr>
              <a:buSzPct val="80000"/>
              <a:buFont typeface="Wingdings" pitchFamily="2" charset="2"/>
              <a:buChar char="u"/>
            </a:pP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Rights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and </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performance obligations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gives rise to an (net) asset or (net) liability. </a:t>
            </a:r>
            <a:endPar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6149"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3</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0" name="Rectangle 4"/>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Contract </a:t>
            </a:r>
            <a:r>
              <a:rPr lang="en-US" sz="3200" i="0" kern="1200" dirty="0">
                <a:solidFill>
                  <a:schemeClr val="tx2">
                    <a:lumMod val="75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with </a:t>
            </a:r>
            <a:r>
              <a:rPr lang="en-US" sz="3200" i="0" kern="1200" dirty="0" smtClean="0">
                <a:solidFill>
                  <a:schemeClr val="tx2">
                    <a:lumMod val="75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Customers—Step </a:t>
            </a:r>
            <a:r>
              <a:rPr lang="en-US" sz="3200" i="0" kern="1200" dirty="0">
                <a:solidFill>
                  <a:schemeClr val="tx2">
                    <a:lumMod val="75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1</a:t>
            </a:r>
          </a:p>
        </p:txBody>
      </p:sp>
      <p:sp>
        <p:nvSpPr>
          <p:cNvPr id="2" name="Rectangle 1"/>
          <p:cNvSpPr/>
          <p:nvPr/>
        </p:nvSpPr>
        <p:spPr>
          <a:xfrm>
            <a:off x="609600" y="4724400"/>
            <a:ext cx="7924800" cy="523990"/>
          </a:xfrm>
          <a:prstGeom prst="rect">
            <a:avLst/>
          </a:prstGeom>
          <a:solidFill>
            <a:srgbClr val="D2E6FE"/>
          </a:solidFill>
          <a:ln>
            <a:solidFill>
              <a:schemeClr val="tx1"/>
            </a:solidFill>
          </a:ln>
        </p:spPr>
        <p:txBody>
          <a:bodyPr wrap="square" bIns="73152">
            <a:spAutoFit/>
          </a:bodyPr>
          <a:lstStyle/>
          <a:p>
            <a:pPr marL="0" lvl="1">
              <a:lnSpc>
                <a:spcPct val="125000"/>
              </a:lnSpc>
              <a:spcBef>
                <a:spcPts val="1200"/>
              </a:spcBef>
              <a:buClr>
                <a:srgbClr val="800000"/>
              </a:buClr>
              <a:buSzPct val="80000"/>
            </a:pPr>
            <a:r>
              <a:rPr lang="en-US" sz="210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Contract </a:t>
            </a:r>
            <a:r>
              <a:rPr lang="en-US" sz="210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asset </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a:t>
            </a:r>
            <a:r>
              <a:rPr lang="en-US" sz="210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Rights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received </a:t>
            </a:r>
            <a:r>
              <a:rPr lang="en-US" sz="21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&gt;</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 Performance </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obligation</a:t>
            </a:r>
            <a:endParaRPr lang="en-US" sz="210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1" name="Rectangle 10"/>
          <p:cNvSpPr/>
          <p:nvPr/>
        </p:nvSpPr>
        <p:spPr>
          <a:xfrm>
            <a:off x="609600" y="5428844"/>
            <a:ext cx="7924800" cy="484300"/>
          </a:xfrm>
          <a:prstGeom prst="rect">
            <a:avLst/>
          </a:prstGeom>
          <a:solidFill>
            <a:srgbClr val="D2E6FE"/>
          </a:solidFill>
          <a:ln>
            <a:solidFill>
              <a:schemeClr val="tx1"/>
            </a:solidFill>
          </a:ln>
        </p:spPr>
        <p:txBody>
          <a:bodyPr wrap="square" bIns="73152">
            <a:spAutoFit/>
          </a:bodyPr>
          <a:lstStyle/>
          <a:p>
            <a:pPr marL="0" lvl="1">
              <a:lnSpc>
                <a:spcPct val="125000"/>
              </a:lnSpc>
              <a:spcBef>
                <a:spcPts val="1200"/>
              </a:spcBef>
              <a:buClr>
                <a:srgbClr val="800000"/>
              </a:buClr>
              <a:buSzPct val="80000"/>
            </a:pPr>
            <a:r>
              <a:rPr lang="en-US" sz="210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Contract </a:t>
            </a:r>
            <a:r>
              <a:rPr lang="en-US" sz="210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liability </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a:t>
            </a:r>
            <a:r>
              <a:rPr lang="en-US" sz="210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Rights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received </a:t>
            </a:r>
            <a:r>
              <a:rPr lang="en-US" sz="21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&lt;</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Performance </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obligation</a:t>
            </a:r>
            <a:endParaRPr lang="en-US" sz="210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1354706808"/>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381000" y="1840610"/>
            <a:ext cx="8382000" cy="1477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b="0" i="1" dirty="0">
                <a:latin typeface="Liberation Sans" panose="020B0604020202020204" pitchFamily="34" charset="0"/>
                <a:ea typeface="Liberation Sans" panose="020B0604020202020204" pitchFamily="34" charset="0"/>
                <a:cs typeface="Liberation Sans" panose="020B0604020202020204" pitchFamily="34" charset="0"/>
              </a:rPr>
              <a:t>Facts: </a:t>
            </a:r>
            <a:r>
              <a:rPr lang="en-US" b="0" dirty="0">
                <a:latin typeface="Liberation Sans" panose="020B0604020202020204" pitchFamily="34" charset="0"/>
                <a:ea typeface="Liberation Sans" panose="020B0604020202020204" pitchFamily="34" charset="0"/>
                <a:cs typeface="Liberation Sans" panose="020B0604020202020204" pitchFamily="34" charset="0"/>
              </a:rPr>
              <a:t>On March 1, 2014, Margo Company enters into a contract to transfer </a:t>
            </a: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a </a:t>
            </a:r>
            <a:r>
              <a:rPr lang="en-US" b="0" dirty="0">
                <a:latin typeface="Liberation Sans" panose="020B0604020202020204" pitchFamily="34" charset="0"/>
                <a:ea typeface="Liberation Sans" panose="020B0604020202020204" pitchFamily="34" charset="0"/>
                <a:cs typeface="Liberation Sans" panose="020B0604020202020204" pitchFamily="34" charset="0"/>
              </a:rPr>
              <a:t>product to Soon Yoon on July 31, 2014. The contract is structured such that Soon Yoon is required to pay the full contract price of $5,000 on August 31, 2014.The cost of the goods transferred is $3,000. Margo delivers the </a:t>
            </a: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product to Soon Yoon on July 31, 2014.</a:t>
            </a:r>
            <a:endParaRPr lang="en-US" b="0"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6149"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3</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0" name="Rectangle 4"/>
          <p:cNvSpPr>
            <a:spLocks noGrp="1" noChangeArrowheads="1"/>
          </p:cNvSpPr>
          <p:nvPr>
            <p:ph type="title" idx="4294967295"/>
          </p:nvPr>
        </p:nvSpPr>
        <p:spPr bwMode="auto">
          <a:xfrm>
            <a:off x="609600" y="381000"/>
            <a:ext cx="41910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1"/>
                </a:solidFill>
                <a:effectLst/>
                <a:latin typeface="Liberation Sans" panose="020B0604020202020204" pitchFamily="34" charset="0"/>
                <a:ea typeface="Liberation Sans" panose="020B0604020202020204" pitchFamily="34" charset="0"/>
                <a:cs typeface="Liberation Sans" panose="020B0604020202020204" pitchFamily="34" charset="0"/>
              </a:rPr>
              <a:t>Basic Accounting</a:t>
            </a:r>
            <a:endParaRPr lang="en-US" sz="3200" i="0" kern="1200" dirty="0">
              <a:solidFill>
                <a:schemeClr val="tx1"/>
              </a:solidFill>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2" name="Rectangle 1"/>
          <p:cNvSpPr/>
          <p:nvPr/>
        </p:nvSpPr>
        <p:spPr>
          <a:xfrm>
            <a:off x="381000" y="1295400"/>
            <a:ext cx="8382000" cy="523990"/>
          </a:xfrm>
          <a:prstGeom prst="rect">
            <a:avLst/>
          </a:prstGeom>
          <a:solidFill>
            <a:srgbClr val="0084DE"/>
          </a:solidFill>
          <a:ln>
            <a:noFill/>
          </a:ln>
        </p:spPr>
        <p:txBody>
          <a:bodyPr wrap="square" bIns="73152">
            <a:spAutoFit/>
          </a:bodyPr>
          <a:lstStyle/>
          <a:p>
            <a:pPr marL="0" lvl="1" algn="l">
              <a:lnSpc>
                <a:spcPct val="125000"/>
              </a:lnSpc>
              <a:spcBef>
                <a:spcPts val="1200"/>
              </a:spcBef>
              <a:buClr>
                <a:srgbClr val="800000"/>
              </a:buClr>
              <a:buSzPct val="80000"/>
            </a:pPr>
            <a:r>
              <a:rPr lang="en-US" sz="21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CONTRACTS AND RECOGNITION</a:t>
            </a:r>
            <a:endParaRPr lang="en-US" sz="21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 name="Rectangle 8"/>
          <p:cNvSpPr/>
          <p:nvPr/>
        </p:nvSpPr>
        <p:spPr>
          <a:xfrm>
            <a:off x="381000" y="3374136"/>
            <a:ext cx="8382000" cy="674031"/>
          </a:xfrm>
          <a:prstGeom prst="rect">
            <a:avLst/>
          </a:prstGeom>
          <a:solidFill>
            <a:srgbClr val="0084DE"/>
          </a:solidFill>
          <a:ln>
            <a:noFill/>
          </a:ln>
        </p:spPr>
        <p:txBody>
          <a:bodyPr wrap="square" bIns="73152">
            <a:spAutoFit/>
          </a:bodyPr>
          <a:lstStyle/>
          <a:p>
            <a:pPr algn="l"/>
            <a:r>
              <a:rPr lang="en-US"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Question: What journal entries should Margo Company make in regards to </a:t>
            </a:r>
            <a:r>
              <a:rPr lang="en-US"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this contract </a:t>
            </a:r>
            <a:r>
              <a:rPr lang="en-US"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in 2014?</a:t>
            </a:r>
          </a:p>
        </p:txBody>
      </p:sp>
      <p:sp>
        <p:nvSpPr>
          <p:cNvPr id="3" name="Rectangle 2"/>
          <p:cNvSpPr/>
          <p:nvPr/>
        </p:nvSpPr>
        <p:spPr>
          <a:xfrm>
            <a:off x="381000" y="4173039"/>
            <a:ext cx="8382000" cy="778675"/>
          </a:xfrm>
          <a:prstGeom prst="rect">
            <a:avLst/>
          </a:prstGeom>
        </p:spPr>
        <p:txBody>
          <a:bodyPr wrap="square">
            <a:spAutoFit/>
          </a:bodyPr>
          <a:lstStyle/>
          <a:p>
            <a:pPr algn="l">
              <a:lnSpc>
                <a:spcPct val="110000"/>
              </a:lnSpc>
              <a:spcBef>
                <a:spcPts val="600"/>
              </a:spcBef>
              <a:tabLst>
                <a:tab pos="5881688" algn="r"/>
                <a:tab pos="7710488" algn="r"/>
              </a:tabLst>
            </a:pPr>
            <a:r>
              <a:rPr lang="en-US" b="0" dirty="0">
                <a:latin typeface="Liberation Sans" panose="020B0604020202020204" pitchFamily="34" charset="0"/>
                <a:ea typeface="Liberation Sans" panose="020B0604020202020204" pitchFamily="34" charset="0"/>
                <a:cs typeface="Liberation Sans" panose="020B0604020202020204" pitchFamily="34" charset="0"/>
              </a:rPr>
              <a:t>The journal entry to record the sale and related cost of goods sold is as follows.</a:t>
            </a:r>
          </a:p>
          <a:p>
            <a:pPr algn="l">
              <a:lnSpc>
                <a:spcPct val="110000"/>
              </a:lnSpc>
              <a:spcBef>
                <a:spcPts val="600"/>
              </a:spcBef>
              <a:tabLst>
                <a:tab pos="5881688" algn="r"/>
                <a:tab pos="7710488" algn="r"/>
              </a:tabLst>
            </a:pPr>
            <a:r>
              <a:rPr lang="en-US" dirty="0">
                <a:latin typeface="Liberation Sans" panose="020B0604020202020204" pitchFamily="34" charset="0"/>
                <a:ea typeface="Liberation Sans" panose="020B0604020202020204" pitchFamily="34" charset="0"/>
                <a:cs typeface="Liberation Sans" panose="020B0604020202020204" pitchFamily="34" charset="0"/>
              </a:rPr>
              <a:t>July 31, </a:t>
            </a:r>
            <a:r>
              <a:rPr lang="en-US" dirty="0" smtClean="0">
                <a:latin typeface="Liberation Sans" panose="020B0604020202020204" pitchFamily="34" charset="0"/>
                <a:ea typeface="Liberation Sans" panose="020B0604020202020204" pitchFamily="34" charset="0"/>
                <a:cs typeface="Liberation Sans" panose="020B0604020202020204" pitchFamily="34" charset="0"/>
              </a:rPr>
              <a:t>2014</a:t>
            </a:r>
            <a:endParaRPr lang="en-US"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2" name="Rectangle 11"/>
          <p:cNvSpPr/>
          <p:nvPr/>
        </p:nvSpPr>
        <p:spPr>
          <a:xfrm>
            <a:off x="381000" y="4935039"/>
            <a:ext cx="8382000" cy="1541961"/>
          </a:xfrm>
          <a:prstGeom prst="rect">
            <a:avLst/>
          </a:prstGeom>
        </p:spPr>
        <p:txBody>
          <a:bodyPr wrap="square">
            <a:spAutoFit/>
          </a:bodyPr>
          <a:lstStyle/>
          <a:p>
            <a:pPr marL="463550" indent="-68263" algn="l">
              <a:lnSpc>
                <a:spcPct val="110000"/>
              </a:lnSpc>
              <a:spcBef>
                <a:spcPts val="600"/>
              </a:spcBef>
              <a:tabLst>
                <a:tab pos="5881688" algn="r"/>
                <a:tab pos="7710488" algn="r"/>
              </a:tabLst>
            </a:pPr>
            <a:r>
              <a:rPr lang="en-US" dirty="0" smtClean="0">
                <a:latin typeface="Liberation Sans" panose="020B0604020202020204" pitchFamily="34" charset="0"/>
                <a:ea typeface="Liberation Sans" panose="020B0604020202020204" pitchFamily="34" charset="0"/>
                <a:cs typeface="Liberation Sans" panose="020B0604020202020204" pitchFamily="34" charset="0"/>
              </a:rPr>
              <a:t>Accounts </a:t>
            </a:r>
            <a:r>
              <a:rPr lang="en-US" dirty="0">
                <a:latin typeface="Liberation Sans" panose="020B0604020202020204" pitchFamily="34" charset="0"/>
                <a:ea typeface="Liberation Sans" panose="020B0604020202020204" pitchFamily="34" charset="0"/>
                <a:cs typeface="Liberation Sans" panose="020B0604020202020204" pitchFamily="34" charset="0"/>
              </a:rPr>
              <a:t>Receivable </a:t>
            </a:r>
            <a:r>
              <a:rPr lang="en-US" dirty="0" smtClean="0">
                <a:latin typeface="Liberation Sans" panose="020B0604020202020204" pitchFamily="34" charset="0"/>
                <a:ea typeface="Liberation Sans" panose="020B0604020202020204" pitchFamily="34" charset="0"/>
                <a:cs typeface="Liberation Sans" panose="020B0604020202020204" pitchFamily="34" charset="0"/>
              </a:rPr>
              <a:t>	5,000</a:t>
            </a:r>
          </a:p>
          <a:p>
            <a:pPr marL="914400" indent="-450850" algn="l">
              <a:lnSpc>
                <a:spcPct val="110000"/>
              </a:lnSpc>
              <a:spcBef>
                <a:spcPts val="600"/>
              </a:spcBef>
              <a:tabLst>
                <a:tab pos="5881688" algn="r"/>
                <a:tab pos="7710488" algn="r"/>
              </a:tabLst>
            </a:pPr>
            <a:r>
              <a:rPr lang="en-US" dirty="0" smtClean="0">
                <a:latin typeface="Liberation Sans" panose="020B0604020202020204" pitchFamily="34" charset="0"/>
                <a:ea typeface="Liberation Sans" panose="020B0604020202020204" pitchFamily="34" charset="0"/>
                <a:cs typeface="Liberation Sans" panose="020B0604020202020204" pitchFamily="34" charset="0"/>
              </a:rPr>
              <a:t>	Sales </a:t>
            </a:r>
            <a:r>
              <a:rPr lang="en-US" dirty="0">
                <a:latin typeface="Liberation Sans" panose="020B0604020202020204" pitchFamily="34" charset="0"/>
                <a:ea typeface="Liberation Sans" panose="020B0604020202020204" pitchFamily="34" charset="0"/>
                <a:cs typeface="Liberation Sans" panose="020B0604020202020204" pitchFamily="34" charset="0"/>
              </a:rPr>
              <a:t>Revenue </a:t>
            </a:r>
            <a:r>
              <a:rPr lang="en-US" dirty="0" smtClean="0">
                <a:latin typeface="Liberation Sans" panose="020B0604020202020204" pitchFamily="34" charset="0"/>
                <a:ea typeface="Liberation Sans" panose="020B0604020202020204" pitchFamily="34" charset="0"/>
                <a:cs typeface="Liberation Sans" panose="020B0604020202020204" pitchFamily="34" charset="0"/>
              </a:rPr>
              <a:t>		5,000</a:t>
            </a:r>
          </a:p>
          <a:p>
            <a:pPr marL="914400" indent="-450850" algn="l">
              <a:lnSpc>
                <a:spcPct val="110000"/>
              </a:lnSpc>
              <a:spcBef>
                <a:spcPts val="600"/>
              </a:spcBef>
              <a:tabLst>
                <a:tab pos="5881688" algn="r"/>
                <a:tab pos="7710488" algn="r"/>
              </a:tabLst>
            </a:pPr>
            <a:r>
              <a:rPr lang="en-US" dirty="0" smtClean="0">
                <a:latin typeface="Liberation Sans" panose="020B0604020202020204" pitchFamily="34" charset="0"/>
                <a:ea typeface="Liberation Sans" panose="020B0604020202020204" pitchFamily="34" charset="0"/>
                <a:cs typeface="Liberation Sans" panose="020B0604020202020204" pitchFamily="34" charset="0"/>
              </a:rPr>
              <a:t>Cost </a:t>
            </a:r>
            <a:r>
              <a:rPr lang="en-US" dirty="0">
                <a:latin typeface="Liberation Sans" panose="020B0604020202020204" pitchFamily="34" charset="0"/>
                <a:ea typeface="Liberation Sans" panose="020B0604020202020204" pitchFamily="34" charset="0"/>
                <a:cs typeface="Liberation Sans" panose="020B0604020202020204" pitchFamily="34" charset="0"/>
              </a:rPr>
              <a:t>of Goods Sold </a:t>
            </a:r>
            <a:r>
              <a:rPr lang="en-US" dirty="0" smtClean="0">
                <a:latin typeface="Liberation Sans" panose="020B0604020202020204" pitchFamily="34" charset="0"/>
                <a:ea typeface="Liberation Sans" panose="020B0604020202020204" pitchFamily="34" charset="0"/>
                <a:cs typeface="Liberation Sans" panose="020B0604020202020204" pitchFamily="34" charset="0"/>
              </a:rPr>
              <a:t>	3,000</a:t>
            </a:r>
          </a:p>
          <a:p>
            <a:pPr marL="914400" indent="-450850" algn="l">
              <a:lnSpc>
                <a:spcPct val="110000"/>
              </a:lnSpc>
              <a:spcBef>
                <a:spcPts val="600"/>
              </a:spcBef>
              <a:tabLst>
                <a:tab pos="5881688" algn="r"/>
                <a:tab pos="7710488" algn="r"/>
              </a:tabLst>
            </a:pPr>
            <a:r>
              <a:rPr lang="en-US" dirty="0">
                <a:latin typeface="Liberation Sans" panose="020B0604020202020204" pitchFamily="34" charset="0"/>
                <a:ea typeface="Liberation Sans" panose="020B0604020202020204" pitchFamily="34" charset="0"/>
                <a:cs typeface="Liberation Sans" panose="020B0604020202020204" pitchFamily="34" charset="0"/>
              </a:rPr>
              <a:t>	</a:t>
            </a:r>
            <a:r>
              <a:rPr lang="en-US" dirty="0" smtClean="0">
                <a:latin typeface="Liberation Sans" panose="020B0604020202020204" pitchFamily="34" charset="0"/>
                <a:ea typeface="Liberation Sans" panose="020B0604020202020204" pitchFamily="34" charset="0"/>
                <a:cs typeface="Liberation Sans" panose="020B0604020202020204" pitchFamily="34" charset="0"/>
              </a:rPr>
              <a:t>Inventory 		3,000</a:t>
            </a:r>
            <a:endParaRPr lang="en-US"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3" name="Rectangle 12"/>
          <p:cNvSpPr/>
          <p:nvPr/>
        </p:nvSpPr>
        <p:spPr>
          <a:xfrm>
            <a:off x="6781800" y="457200"/>
            <a:ext cx="205740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ILLUSTRATION 18-4</a:t>
            </a:r>
          </a:p>
          <a:p>
            <a:pPr algn="l"/>
            <a:r>
              <a:rPr lang="en-US" sz="1200" b="0" dirty="0">
                <a:latin typeface="Liberation Sans" panose="020B0604020202020204" pitchFamily="34" charset="0"/>
                <a:ea typeface="Liberation Sans" panose="020B0604020202020204" pitchFamily="34" charset="0"/>
                <a:cs typeface="Liberation Sans" panose="020B0604020202020204" pitchFamily="34" charset="0"/>
              </a:rPr>
              <a:t>Basic </a:t>
            </a:r>
            <a:r>
              <a:rPr lang="en-US" sz="1200" b="0" dirty="0" smtClean="0">
                <a:latin typeface="Liberation Sans" panose="020B0604020202020204" pitchFamily="34" charset="0"/>
                <a:ea typeface="Liberation Sans" panose="020B0604020202020204" pitchFamily="34" charset="0"/>
                <a:cs typeface="Liberation Sans" panose="020B0604020202020204" pitchFamily="34" charset="0"/>
              </a:rPr>
              <a:t>Revenue Transaction</a:t>
            </a:r>
            <a:endParaRPr lang="en-US" sz="1200" b="0" dirty="0">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4686854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left)">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wipe(left)">
                                      <p:cBhvr>
                                        <p:cTn id="2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6149"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3</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2" name="Rectangle 1"/>
          <p:cNvSpPr/>
          <p:nvPr/>
        </p:nvSpPr>
        <p:spPr>
          <a:xfrm>
            <a:off x="381000" y="1295400"/>
            <a:ext cx="8382000" cy="523990"/>
          </a:xfrm>
          <a:prstGeom prst="rect">
            <a:avLst/>
          </a:prstGeom>
          <a:solidFill>
            <a:srgbClr val="0084DE"/>
          </a:solidFill>
          <a:ln>
            <a:noFill/>
          </a:ln>
        </p:spPr>
        <p:txBody>
          <a:bodyPr wrap="square" bIns="73152">
            <a:spAutoFit/>
          </a:bodyPr>
          <a:lstStyle/>
          <a:p>
            <a:pPr marL="0" lvl="1" algn="l">
              <a:lnSpc>
                <a:spcPct val="125000"/>
              </a:lnSpc>
              <a:spcBef>
                <a:spcPts val="1200"/>
              </a:spcBef>
              <a:buClr>
                <a:srgbClr val="800000"/>
              </a:buClr>
              <a:buSzPct val="80000"/>
            </a:pPr>
            <a:r>
              <a:rPr lang="en-US" sz="21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CONTRACTS AND RECOGNITION</a:t>
            </a:r>
            <a:endParaRPr lang="en-US" sz="21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2" name="Rectangle 11"/>
          <p:cNvSpPr/>
          <p:nvPr/>
        </p:nvSpPr>
        <p:spPr>
          <a:xfrm>
            <a:off x="381000" y="4953000"/>
            <a:ext cx="8382000" cy="778675"/>
          </a:xfrm>
          <a:prstGeom prst="rect">
            <a:avLst/>
          </a:prstGeom>
        </p:spPr>
        <p:txBody>
          <a:bodyPr wrap="square">
            <a:spAutoFit/>
          </a:bodyPr>
          <a:lstStyle/>
          <a:p>
            <a:pPr marL="463550" indent="-68263" algn="l">
              <a:lnSpc>
                <a:spcPct val="110000"/>
              </a:lnSpc>
              <a:spcBef>
                <a:spcPts val="600"/>
              </a:spcBef>
              <a:tabLst>
                <a:tab pos="5881688" algn="r"/>
                <a:tab pos="7710488" algn="r"/>
              </a:tabLst>
            </a:pPr>
            <a:r>
              <a:rPr lang="en-US" dirty="0" smtClean="0">
                <a:latin typeface="Liberation Sans" panose="020B0604020202020204" pitchFamily="34" charset="0"/>
                <a:ea typeface="Liberation Sans" panose="020B0604020202020204" pitchFamily="34" charset="0"/>
                <a:cs typeface="Liberation Sans" panose="020B0604020202020204" pitchFamily="34" charset="0"/>
              </a:rPr>
              <a:t>Cash	5,000</a:t>
            </a:r>
          </a:p>
          <a:p>
            <a:pPr marL="914400" indent="-450850" algn="l">
              <a:lnSpc>
                <a:spcPct val="110000"/>
              </a:lnSpc>
              <a:spcBef>
                <a:spcPts val="600"/>
              </a:spcBef>
              <a:tabLst>
                <a:tab pos="5881688" algn="r"/>
                <a:tab pos="7710488" algn="r"/>
              </a:tabLst>
            </a:pPr>
            <a:r>
              <a:rPr lang="en-US" dirty="0" smtClean="0">
                <a:latin typeface="Liberation Sans" panose="020B0604020202020204" pitchFamily="34" charset="0"/>
                <a:ea typeface="Liberation Sans" panose="020B0604020202020204" pitchFamily="34" charset="0"/>
                <a:cs typeface="Liberation Sans" panose="020B0604020202020204" pitchFamily="34" charset="0"/>
              </a:rPr>
              <a:t>	Accounts Receivable		5,000</a:t>
            </a:r>
          </a:p>
        </p:txBody>
      </p:sp>
      <p:sp>
        <p:nvSpPr>
          <p:cNvPr id="13" name="Rectangle 4"/>
          <p:cNvSpPr txBox="1">
            <a:spLocks noChangeArrowheads="1"/>
          </p:cNvSpPr>
          <p:nvPr/>
        </p:nvSpPr>
        <p:spPr bwMode="auto">
          <a:xfrm>
            <a:off x="609600" y="381000"/>
            <a:ext cx="41910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indent="0" algn="l">
              <a:defRPr/>
            </a:pPr>
            <a:r>
              <a:rPr lang="en-US" sz="3200" i="0" kern="1200" dirty="0" smtClean="0">
                <a:solidFill>
                  <a:schemeClr val="tx1"/>
                </a:solidFill>
                <a:effectLst/>
                <a:latin typeface="Liberation Sans" panose="020B0604020202020204" pitchFamily="34" charset="0"/>
                <a:ea typeface="Liberation Sans" panose="020B0604020202020204" pitchFamily="34" charset="0"/>
                <a:cs typeface="Liberation Sans" panose="020B0604020202020204" pitchFamily="34" charset="0"/>
              </a:rPr>
              <a:t>Basic Accounting</a:t>
            </a:r>
            <a:endParaRPr lang="en-US" sz="3200" i="0" kern="1200" dirty="0">
              <a:solidFill>
                <a:schemeClr val="tx1"/>
              </a:solidFill>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4" name="Rectangle 13"/>
          <p:cNvSpPr/>
          <p:nvPr/>
        </p:nvSpPr>
        <p:spPr>
          <a:xfrm>
            <a:off x="6781800" y="457200"/>
            <a:ext cx="205740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ILLUSTRATION 18-4</a:t>
            </a:r>
          </a:p>
          <a:p>
            <a:pPr algn="l"/>
            <a:r>
              <a:rPr lang="en-US" sz="1200" b="0" dirty="0">
                <a:latin typeface="Liberation Sans" panose="020B0604020202020204" pitchFamily="34" charset="0"/>
                <a:ea typeface="Liberation Sans" panose="020B0604020202020204" pitchFamily="34" charset="0"/>
                <a:cs typeface="Liberation Sans" panose="020B0604020202020204" pitchFamily="34" charset="0"/>
              </a:rPr>
              <a:t>Basic </a:t>
            </a:r>
            <a:r>
              <a:rPr lang="en-US" sz="1200" b="0" dirty="0" smtClean="0">
                <a:latin typeface="Liberation Sans" panose="020B0604020202020204" pitchFamily="34" charset="0"/>
                <a:ea typeface="Liberation Sans" panose="020B0604020202020204" pitchFamily="34" charset="0"/>
                <a:cs typeface="Liberation Sans" panose="020B0604020202020204" pitchFamily="34" charset="0"/>
              </a:rPr>
              <a:t>Revenue Transaction</a:t>
            </a:r>
            <a:endParaRPr lang="en-US" sz="1200" b="0"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1" name="Text Box 6"/>
          <p:cNvSpPr txBox="1">
            <a:spLocks noChangeArrowheads="1"/>
          </p:cNvSpPr>
          <p:nvPr/>
        </p:nvSpPr>
        <p:spPr bwMode="auto">
          <a:xfrm>
            <a:off x="381000" y="1840610"/>
            <a:ext cx="8382000" cy="1477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b="0" i="1" dirty="0">
                <a:latin typeface="Liberation Sans" panose="020B0604020202020204" pitchFamily="34" charset="0"/>
                <a:ea typeface="Liberation Sans" panose="020B0604020202020204" pitchFamily="34" charset="0"/>
                <a:cs typeface="Liberation Sans" panose="020B0604020202020204" pitchFamily="34" charset="0"/>
              </a:rPr>
              <a:t>Facts: </a:t>
            </a:r>
            <a:r>
              <a:rPr lang="en-US" b="0" dirty="0">
                <a:latin typeface="Liberation Sans" panose="020B0604020202020204" pitchFamily="34" charset="0"/>
                <a:ea typeface="Liberation Sans" panose="020B0604020202020204" pitchFamily="34" charset="0"/>
                <a:cs typeface="Liberation Sans" panose="020B0604020202020204" pitchFamily="34" charset="0"/>
              </a:rPr>
              <a:t>On March 1, 2014, Margo Company enters into a contract to transfer </a:t>
            </a: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a </a:t>
            </a:r>
            <a:r>
              <a:rPr lang="en-US" b="0" dirty="0">
                <a:latin typeface="Liberation Sans" panose="020B0604020202020204" pitchFamily="34" charset="0"/>
                <a:ea typeface="Liberation Sans" panose="020B0604020202020204" pitchFamily="34" charset="0"/>
                <a:cs typeface="Liberation Sans" panose="020B0604020202020204" pitchFamily="34" charset="0"/>
              </a:rPr>
              <a:t>product to Soon Yoon on July 31, 2014. The contract is structured such that Soon Yoon is required to pay the full contract price of $5,000 on August 31, 2014.The cost of the goods transferred is $3,000. Margo delivers the </a:t>
            </a: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product to Soon Yoon on July 31, 2014.</a:t>
            </a:r>
            <a:endParaRPr lang="en-US" b="0"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5" name="Rectangle 14"/>
          <p:cNvSpPr/>
          <p:nvPr/>
        </p:nvSpPr>
        <p:spPr>
          <a:xfrm>
            <a:off x="381000" y="3374136"/>
            <a:ext cx="8382000" cy="674031"/>
          </a:xfrm>
          <a:prstGeom prst="rect">
            <a:avLst/>
          </a:prstGeom>
          <a:solidFill>
            <a:srgbClr val="0084DE"/>
          </a:solidFill>
          <a:ln>
            <a:noFill/>
          </a:ln>
        </p:spPr>
        <p:txBody>
          <a:bodyPr wrap="square" bIns="73152">
            <a:spAutoFit/>
          </a:bodyPr>
          <a:lstStyle/>
          <a:p>
            <a:pPr algn="l"/>
            <a:r>
              <a:rPr lang="en-US"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Question: What journal entries should Margo Company make in regards to </a:t>
            </a:r>
            <a:r>
              <a:rPr lang="en-US"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this contract </a:t>
            </a:r>
            <a:r>
              <a:rPr lang="en-US"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in 2014?</a:t>
            </a:r>
          </a:p>
        </p:txBody>
      </p:sp>
      <p:sp>
        <p:nvSpPr>
          <p:cNvPr id="16" name="Rectangle 15"/>
          <p:cNvSpPr/>
          <p:nvPr/>
        </p:nvSpPr>
        <p:spPr>
          <a:xfrm>
            <a:off x="381000" y="4173039"/>
            <a:ext cx="8610600" cy="778675"/>
          </a:xfrm>
          <a:prstGeom prst="rect">
            <a:avLst/>
          </a:prstGeom>
        </p:spPr>
        <p:txBody>
          <a:bodyPr wrap="square">
            <a:spAutoFit/>
          </a:bodyPr>
          <a:lstStyle/>
          <a:p>
            <a:pPr algn="l">
              <a:lnSpc>
                <a:spcPct val="110000"/>
              </a:lnSpc>
              <a:spcBef>
                <a:spcPts val="600"/>
              </a:spcBef>
              <a:tabLst>
                <a:tab pos="5881688" algn="r"/>
                <a:tab pos="7710488" algn="r"/>
              </a:tabLst>
            </a:pP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Margo </a:t>
            </a:r>
            <a:r>
              <a:rPr lang="en-US" b="0" dirty="0">
                <a:latin typeface="Liberation Sans" panose="020B0604020202020204" pitchFamily="34" charset="0"/>
                <a:ea typeface="Liberation Sans" panose="020B0604020202020204" pitchFamily="34" charset="0"/>
                <a:cs typeface="Liberation Sans" panose="020B0604020202020204" pitchFamily="34" charset="0"/>
              </a:rPr>
              <a:t>makes the following entry to record the receipt of cash on August 31, 2014.</a:t>
            </a:r>
          </a:p>
          <a:p>
            <a:pPr algn="l">
              <a:lnSpc>
                <a:spcPct val="110000"/>
              </a:lnSpc>
              <a:spcBef>
                <a:spcPts val="600"/>
              </a:spcBef>
              <a:tabLst>
                <a:tab pos="5881688" algn="r"/>
                <a:tab pos="7710488" algn="r"/>
              </a:tabLst>
            </a:pPr>
            <a:r>
              <a:rPr lang="en-US" dirty="0">
                <a:latin typeface="Liberation Sans" panose="020B0604020202020204" pitchFamily="34" charset="0"/>
                <a:ea typeface="Liberation Sans" panose="020B0604020202020204" pitchFamily="34" charset="0"/>
                <a:cs typeface="Liberation Sans" panose="020B0604020202020204" pitchFamily="34" charset="0"/>
              </a:rPr>
              <a:t>August 31, </a:t>
            </a:r>
            <a:r>
              <a:rPr lang="en-US" dirty="0" smtClean="0">
                <a:latin typeface="Liberation Sans" panose="020B0604020202020204" pitchFamily="34" charset="0"/>
                <a:ea typeface="Liberation Sans" panose="020B0604020202020204" pitchFamily="34" charset="0"/>
                <a:cs typeface="Liberation Sans" panose="020B0604020202020204" pitchFamily="34" charset="0"/>
              </a:rPr>
              <a:t>2014</a:t>
            </a:r>
            <a:endParaRPr lang="en-US" dirty="0">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33627877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609600" y="1295400"/>
            <a:ext cx="8153400" cy="340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lvl="1" indent="0" algn="l">
              <a:lnSpc>
                <a:spcPct val="125000"/>
              </a:lnSpc>
              <a:spcBef>
                <a:spcPts val="1200"/>
              </a:spcBef>
              <a:buClr>
                <a:srgbClr val="800000"/>
              </a:buClr>
              <a:buSzPct val="80000"/>
            </a:pPr>
            <a:r>
              <a:rPr lang="en-US" sz="280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Contract Modifications </a:t>
            </a:r>
          </a:p>
          <a:p>
            <a:pPr lvl="1" algn="l">
              <a:lnSpc>
                <a:spcPct val="125000"/>
              </a:lnSpc>
              <a:spcBef>
                <a:spcPts val="1200"/>
              </a:spcBef>
              <a:buClr>
                <a:srgbClr val="800000"/>
              </a:buClr>
              <a:buSzPct val="80000"/>
              <a:buFont typeface="Wingdings" pitchFamily="2" charset="2"/>
              <a:buChar char="u"/>
            </a:pPr>
            <a:r>
              <a:rPr lang="en-US" sz="23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Change in </a:t>
            </a:r>
            <a:r>
              <a:rPr lang="en-US" sz="23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contract terms while it is </a:t>
            </a:r>
            <a:r>
              <a:rPr lang="en-US" sz="23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ongoing.</a:t>
            </a:r>
          </a:p>
          <a:p>
            <a:pPr lvl="1" algn="l">
              <a:lnSpc>
                <a:spcPct val="125000"/>
              </a:lnSpc>
              <a:spcBef>
                <a:spcPts val="1200"/>
              </a:spcBef>
              <a:buClr>
                <a:srgbClr val="800000"/>
              </a:buClr>
              <a:buSzPct val="80000"/>
              <a:buFont typeface="Wingdings" pitchFamily="2" charset="2"/>
              <a:buChar char="u"/>
            </a:pPr>
            <a:r>
              <a:rPr lang="en-US" sz="23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Companies determine </a:t>
            </a:r>
          </a:p>
          <a:p>
            <a:pPr marL="1377950" lvl="2" indent="-463550" algn="l">
              <a:lnSpc>
                <a:spcPct val="125000"/>
              </a:lnSpc>
              <a:spcBef>
                <a:spcPts val="1200"/>
              </a:spcBef>
              <a:buClr>
                <a:srgbClr val="800000"/>
              </a:buClr>
              <a:buSzPct val="80000"/>
              <a:buFont typeface="Wingdings" panose="05000000000000000000" pitchFamily="2" charset="2"/>
              <a:buChar char="Ø"/>
            </a:pP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whether a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new contract (and performance obligations) results or </a:t>
            </a:r>
            <a:endPar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endParaRPr>
          </a:p>
          <a:p>
            <a:pPr marL="1377950" lvl="2" indent="-463550" algn="l">
              <a:lnSpc>
                <a:spcPct val="125000"/>
              </a:lnSpc>
              <a:spcBef>
                <a:spcPts val="1200"/>
              </a:spcBef>
              <a:buClr>
                <a:srgbClr val="800000"/>
              </a:buClr>
              <a:buSzPct val="80000"/>
              <a:buFont typeface="Wingdings" panose="05000000000000000000" pitchFamily="2" charset="2"/>
              <a:buChar char="Ø"/>
            </a:pP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whether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it is a </a:t>
            </a: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modification of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the existing contract.</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6149"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3</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0" name="Rectangle 4"/>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Contract </a:t>
            </a:r>
            <a:r>
              <a:rPr lang="en-US" sz="3200" i="0" kern="1200" dirty="0">
                <a:solidFill>
                  <a:schemeClr val="tx2">
                    <a:lumMod val="75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with </a:t>
            </a:r>
            <a:r>
              <a:rPr lang="en-US" sz="3200" i="0" kern="1200" dirty="0" smtClean="0">
                <a:solidFill>
                  <a:schemeClr val="tx2">
                    <a:lumMod val="75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Customers—Step </a:t>
            </a:r>
            <a:r>
              <a:rPr lang="en-US" sz="3200" i="0" kern="1200" dirty="0">
                <a:solidFill>
                  <a:schemeClr val="tx2">
                    <a:lumMod val="75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1</a:t>
            </a:r>
          </a:p>
        </p:txBody>
      </p:sp>
    </p:spTree>
    <p:extLst>
      <p:ext uri="{BB962C8B-B14F-4D97-AF65-F5344CB8AC3E}">
        <p14:creationId xmlns:p14="http://schemas.microsoft.com/office/powerpoint/2010/main" val="3762240446"/>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609600" y="1295400"/>
            <a:ext cx="8153400" cy="45166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lvl="1" indent="0" algn="l">
              <a:lnSpc>
                <a:spcPct val="125000"/>
              </a:lnSpc>
              <a:spcBef>
                <a:spcPts val="1200"/>
              </a:spcBef>
              <a:buClr>
                <a:srgbClr val="800000"/>
              </a:buClr>
              <a:buSzPct val="80000"/>
            </a:pPr>
            <a:r>
              <a:rPr lang="en-US" sz="280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Separate Performance Obligation</a:t>
            </a:r>
          </a:p>
          <a:p>
            <a:pPr lvl="1" algn="l">
              <a:lnSpc>
                <a:spcPct val="125000"/>
              </a:lnSpc>
              <a:spcBef>
                <a:spcPts val="1200"/>
              </a:spcBef>
              <a:buClr>
                <a:srgbClr val="800000"/>
              </a:buClr>
              <a:buSzPct val="80000"/>
              <a:buFont typeface="Wingdings" pitchFamily="2" charset="2"/>
              <a:buChar char="u"/>
            </a:pPr>
            <a:r>
              <a:rPr lang="en-US" sz="23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Accounts </a:t>
            </a:r>
            <a:r>
              <a:rPr lang="en-US" sz="23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for </a:t>
            </a:r>
            <a:r>
              <a:rPr lang="en-US" sz="23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as a </a:t>
            </a:r>
            <a:r>
              <a:rPr lang="en-US" sz="23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new contract if both of the following conditions are satisfied</a:t>
            </a:r>
            <a:r>
              <a:rPr lang="en-US" sz="23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a:t>
            </a:r>
          </a:p>
          <a:p>
            <a:pPr marL="1377950" lvl="2" indent="-463550" algn="l">
              <a:lnSpc>
                <a:spcPct val="125000"/>
              </a:lnSpc>
              <a:spcBef>
                <a:spcPts val="1200"/>
              </a:spcBef>
              <a:buClr>
                <a:srgbClr val="800000"/>
              </a:buClr>
              <a:buSzPct val="80000"/>
              <a:buFont typeface="Wingdings" panose="05000000000000000000" pitchFamily="2" charset="2"/>
              <a:buChar char="Ø"/>
            </a:pP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Promised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goods or services are distinct (i.e., </a:t>
            </a: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company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sells them </a:t>
            </a: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separately and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they are not interdependent with other goods and services), </a:t>
            </a: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and</a:t>
            </a:r>
          </a:p>
          <a:p>
            <a:pPr marL="1377950" lvl="2" indent="-463550" algn="l">
              <a:lnSpc>
                <a:spcPct val="125000"/>
              </a:lnSpc>
              <a:spcBef>
                <a:spcPts val="1200"/>
              </a:spcBef>
              <a:buClr>
                <a:srgbClr val="800000"/>
              </a:buClr>
              <a:buSzPct val="80000"/>
              <a:buFont typeface="Wingdings" panose="05000000000000000000" pitchFamily="2" charset="2"/>
              <a:buChar char="Ø"/>
            </a:pP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The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company has the right to receive an amount of consideration that reflects </a:t>
            </a: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the standalone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selling price of the promised goods or services.</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6149"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3</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0" name="Rectangle 4"/>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1"/>
                </a:solidFill>
                <a:effectLst/>
                <a:latin typeface="Liberation Sans" panose="020B0604020202020204" pitchFamily="34" charset="0"/>
                <a:ea typeface="Liberation Sans" panose="020B0604020202020204" pitchFamily="34" charset="0"/>
                <a:cs typeface="Liberation Sans" panose="020B0604020202020204" pitchFamily="34" charset="0"/>
              </a:rPr>
              <a:t>Contract Modifications</a:t>
            </a:r>
            <a:endParaRPr lang="en-US" sz="3200" i="0" kern="1200" dirty="0">
              <a:solidFill>
                <a:schemeClr val="tx1"/>
              </a:solidFill>
              <a:effectLst/>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3314130960"/>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609600" y="1295400"/>
            <a:ext cx="8153400" cy="34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lvl="1" indent="0" algn="l">
              <a:lnSpc>
                <a:spcPct val="125000"/>
              </a:lnSpc>
              <a:spcBef>
                <a:spcPts val="1200"/>
              </a:spcBef>
              <a:buClr>
                <a:srgbClr val="800000"/>
              </a:buClr>
              <a:buSzPct val="80000"/>
            </a:pPr>
            <a:r>
              <a:rPr lang="en-US" sz="210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For </a:t>
            </a:r>
            <a:r>
              <a:rPr lang="en-US" sz="210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example</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 Crandall Co. has a contract to sell 100 products to a customer </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for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10,000 ($100 per product) at various points in time over a six-month period. </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After 60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products have been delivered, Crandall modifies the contract by promising to </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deliver 20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more products for an additional $1,900, or $95 per product (which is the </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standalone selling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price of the products at the time of the contract modification). Crandall </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regularly sells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the products separately. </a:t>
            </a:r>
            <a:endPar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endParaRPr>
          </a:p>
          <a:p>
            <a:pPr marL="0" lvl="1" indent="0" algn="l">
              <a:lnSpc>
                <a:spcPct val="125000"/>
              </a:lnSpc>
              <a:spcBef>
                <a:spcPts val="1200"/>
              </a:spcBef>
              <a:buClr>
                <a:srgbClr val="800000"/>
              </a:buClr>
              <a:buSzPct val="80000"/>
            </a:pP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Given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a new contract, Crandall recognizes an </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additional:</a:t>
            </a:r>
            <a:endParaRPr lang="en-US" sz="21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149"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3</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0" name="Rectangle 4"/>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1"/>
                </a:solidFill>
                <a:effectLst/>
                <a:latin typeface="Liberation Sans" panose="020B0604020202020204" pitchFamily="34" charset="0"/>
                <a:ea typeface="Liberation Sans" panose="020B0604020202020204" pitchFamily="34" charset="0"/>
                <a:cs typeface="Liberation Sans" panose="020B0604020202020204" pitchFamily="34" charset="0"/>
              </a:rPr>
              <a:t>Separate Performance Obligation</a:t>
            </a:r>
            <a:endParaRPr lang="en-US" sz="3200" i="0" kern="1200" dirty="0">
              <a:solidFill>
                <a:schemeClr val="tx1"/>
              </a:solidFill>
              <a:effectLst/>
              <a:latin typeface="Liberation Sans" panose="020B0604020202020204" pitchFamily="34" charset="0"/>
              <a:ea typeface="Liberation Sans" panose="020B0604020202020204" pitchFamily="34" charset="0"/>
              <a:cs typeface="Liberation Sans" panose="020B0604020202020204" pitchFamily="34" charset="0"/>
            </a:endParaRPr>
          </a:p>
        </p:txBody>
      </p:sp>
      <p:cxnSp>
        <p:nvCxnSpPr>
          <p:cNvPr id="3" name="Straight Connector 2"/>
          <p:cNvCxnSpPr/>
          <p:nvPr/>
        </p:nvCxnSpPr>
        <p:spPr bwMode="auto">
          <a:xfrm flipH="1">
            <a:off x="7010400" y="5748528"/>
            <a:ext cx="1219200" cy="0"/>
          </a:xfrm>
          <a:prstGeom prst="line">
            <a:avLst/>
          </a:prstGeom>
          <a:solidFill>
            <a:schemeClr val="bg1"/>
          </a:solidFill>
          <a:ln w="28575"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H="1">
            <a:off x="7010400" y="6248400"/>
            <a:ext cx="1219200" cy="0"/>
          </a:xfrm>
          <a:prstGeom prst="line">
            <a:avLst/>
          </a:prstGeom>
          <a:solidFill>
            <a:schemeClr val="bg1"/>
          </a:solidFill>
          <a:ln w="28575"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 Box 6"/>
          <p:cNvSpPr txBox="1">
            <a:spLocks noChangeArrowheads="1"/>
          </p:cNvSpPr>
          <p:nvPr/>
        </p:nvSpPr>
        <p:spPr bwMode="auto">
          <a:xfrm>
            <a:off x="609600" y="4800600"/>
            <a:ext cx="8153400" cy="14580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231775" lvl="1" indent="0" algn="l">
              <a:lnSpc>
                <a:spcPct val="125000"/>
              </a:lnSpc>
              <a:spcBef>
                <a:spcPts val="1200"/>
              </a:spcBef>
              <a:buClr>
                <a:srgbClr val="800000"/>
              </a:buClr>
              <a:buSzPct val="80000"/>
              <a:tabLst>
                <a:tab pos="7493000" algn="r"/>
              </a:tabLst>
            </a:pP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Original contract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100 units </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60 units</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 x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$100] </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	$4,000</a:t>
            </a:r>
          </a:p>
          <a:p>
            <a:pPr marL="231775" lvl="1" indent="0" algn="l">
              <a:lnSpc>
                <a:spcPct val="125000"/>
              </a:lnSpc>
              <a:spcBef>
                <a:spcPts val="600"/>
              </a:spcBef>
              <a:buClr>
                <a:srgbClr val="800000"/>
              </a:buClr>
              <a:buSzPct val="80000"/>
              <a:tabLst>
                <a:tab pos="7493000" algn="r"/>
              </a:tabLst>
            </a:pP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New product (20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units </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x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$95</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 =	1,900</a:t>
            </a:r>
          </a:p>
          <a:p>
            <a:pPr marL="231775" lvl="1" indent="0" algn="l">
              <a:lnSpc>
                <a:spcPct val="125000"/>
              </a:lnSpc>
              <a:spcBef>
                <a:spcPts val="600"/>
              </a:spcBef>
              <a:buClr>
                <a:srgbClr val="800000"/>
              </a:buClr>
              <a:buSzPct val="80000"/>
              <a:tabLst>
                <a:tab pos="7493000" algn="r"/>
              </a:tabLst>
            </a:pP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Total revenue</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100" dirty="0" smtClean="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$5,900</a:t>
            </a:r>
            <a:endParaRPr lang="en-US" sz="21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21986424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left)">
                                      <p:cBhvr>
                                        <p:cTn id="1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381000" y="487363"/>
            <a:ext cx="4724400" cy="655637"/>
          </a:xfrm>
          <a:prstGeom prst="rect">
            <a:avLst/>
          </a:prstGeom>
          <a:solidFill>
            <a:srgbClr val="80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115000"/>
              </a:lnSpc>
              <a:spcBef>
                <a:spcPts val="300"/>
              </a:spcBef>
              <a:defRPr/>
            </a:pPr>
            <a:r>
              <a:rPr lang="en-US" sz="28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PREVIEW OF CHAPTER</a:t>
            </a:r>
          </a:p>
        </p:txBody>
      </p:sp>
      <p:sp>
        <p:nvSpPr>
          <p:cNvPr id="3076" name="Text Box 3"/>
          <p:cNvSpPr txBox="1">
            <a:spLocks noChangeArrowheads="1"/>
          </p:cNvSpPr>
          <p:nvPr/>
        </p:nvSpPr>
        <p:spPr bwMode="auto">
          <a:xfrm>
            <a:off x="2286000" y="5524500"/>
            <a:ext cx="4498975"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defTabSz="865188">
              <a:defRPr b="1">
                <a:solidFill>
                  <a:schemeClr val="folHlink"/>
                </a:solidFill>
                <a:latin typeface="Comic Sans MS" pitchFamily="66" charset="0"/>
              </a:defRPr>
            </a:lvl1pPr>
            <a:lvl2pPr marL="742950" indent="-285750" defTabSz="865188">
              <a:defRPr b="1">
                <a:solidFill>
                  <a:schemeClr val="folHlink"/>
                </a:solidFill>
                <a:latin typeface="Comic Sans MS" pitchFamily="66" charset="0"/>
              </a:defRPr>
            </a:lvl2pPr>
            <a:lvl3pPr marL="1143000" indent="-228600" defTabSz="865188">
              <a:defRPr b="1">
                <a:solidFill>
                  <a:schemeClr val="folHlink"/>
                </a:solidFill>
                <a:latin typeface="Comic Sans MS" pitchFamily="66" charset="0"/>
              </a:defRPr>
            </a:lvl3pPr>
            <a:lvl4pPr marL="1600200" indent="-228600" defTabSz="865188">
              <a:defRPr b="1">
                <a:solidFill>
                  <a:schemeClr val="folHlink"/>
                </a:solidFill>
                <a:latin typeface="Comic Sans MS" pitchFamily="66" charset="0"/>
              </a:defRPr>
            </a:lvl4pPr>
            <a:lvl5pPr marL="2057400" indent="-228600" defTabSz="865188">
              <a:defRPr b="1">
                <a:solidFill>
                  <a:schemeClr val="folHlink"/>
                </a:solidFill>
                <a:latin typeface="Comic Sans MS" pitchFamily="66" charset="0"/>
              </a:defRPr>
            </a:lvl5pPr>
            <a:lvl6pPr marL="2514600" indent="-228600" algn="ctr" defTabSz="865188" eaLnBrk="0" fontAlgn="base" hangingPunct="0">
              <a:spcBef>
                <a:spcPct val="0"/>
              </a:spcBef>
              <a:spcAft>
                <a:spcPct val="0"/>
              </a:spcAft>
              <a:defRPr b="1">
                <a:solidFill>
                  <a:schemeClr val="folHlink"/>
                </a:solidFill>
                <a:latin typeface="Comic Sans MS" pitchFamily="66" charset="0"/>
              </a:defRPr>
            </a:lvl6pPr>
            <a:lvl7pPr marL="2971800" indent="-228600" algn="ctr" defTabSz="865188" eaLnBrk="0" fontAlgn="base" hangingPunct="0">
              <a:spcBef>
                <a:spcPct val="0"/>
              </a:spcBef>
              <a:spcAft>
                <a:spcPct val="0"/>
              </a:spcAft>
              <a:defRPr b="1">
                <a:solidFill>
                  <a:schemeClr val="folHlink"/>
                </a:solidFill>
                <a:latin typeface="Comic Sans MS" pitchFamily="66" charset="0"/>
              </a:defRPr>
            </a:lvl7pPr>
            <a:lvl8pPr marL="3429000" indent="-228600" algn="ctr" defTabSz="865188" eaLnBrk="0" fontAlgn="base" hangingPunct="0">
              <a:spcBef>
                <a:spcPct val="0"/>
              </a:spcBef>
              <a:spcAft>
                <a:spcPct val="0"/>
              </a:spcAft>
              <a:defRPr b="1">
                <a:solidFill>
                  <a:schemeClr val="folHlink"/>
                </a:solidFill>
                <a:latin typeface="Comic Sans MS" pitchFamily="66" charset="0"/>
              </a:defRPr>
            </a:lvl8pPr>
            <a:lvl9pPr marL="3886200" indent="-228600" algn="ctr" defTabSz="865188" eaLnBrk="0" fontAlgn="base" hangingPunct="0">
              <a:spcBef>
                <a:spcPct val="0"/>
              </a:spcBef>
              <a:spcAft>
                <a:spcPct val="0"/>
              </a:spcAft>
              <a:defRPr b="1">
                <a:solidFill>
                  <a:schemeClr val="folHlink"/>
                </a:solidFill>
                <a:latin typeface="Comic Sans MS" pitchFamily="66" charset="0"/>
              </a:defRPr>
            </a:lvl9pPr>
          </a:lstStyle>
          <a:p>
            <a:r>
              <a:rPr lang="en-US" altLang="en-US" sz="190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Intermediate Accounting</a:t>
            </a:r>
          </a:p>
          <a:p>
            <a:r>
              <a:rPr lang="en-US" altLang="en-US" sz="190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15th </a:t>
            </a:r>
            <a:r>
              <a:rPr lang="en-US" altLang="en-US" sz="190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Edition (Update)</a:t>
            </a:r>
            <a:endParaRPr lang="en-US" altLang="en-US" sz="190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a:p>
            <a:r>
              <a:rPr lang="en-US" altLang="en-US" sz="190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Kieso   Weygandt   Warfield </a:t>
            </a:r>
          </a:p>
        </p:txBody>
      </p:sp>
      <p:sp>
        <p:nvSpPr>
          <p:cNvPr id="1332228" name="Oval 4"/>
          <p:cNvSpPr>
            <a:spLocks noChangeArrowheads="1"/>
          </p:cNvSpPr>
          <p:nvPr/>
        </p:nvSpPr>
        <p:spPr bwMode="auto">
          <a:xfrm>
            <a:off x="3673475" y="6276975"/>
            <a:ext cx="73025" cy="71438"/>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332229" name="Oval 5"/>
          <p:cNvSpPr>
            <a:spLocks noChangeArrowheads="1"/>
          </p:cNvSpPr>
          <p:nvPr/>
        </p:nvSpPr>
        <p:spPr bwMode="auto">
          <a:xfrm>
            <a:off x="4953000" y="6276975"/>
            <a:ext cx="73025" cy="71438"/>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9" name="Rectangle 8"/>
          <p:cNvSpPr>
            <a:spLocks noChangeArrowheads="1"/>
          </p:cNvSpPr>
          <p:nvPr/>
        </p:nvSpPr>
        <p:spPr bwMode="auto">
          <a:xfrm>
            <a:off x="5181600" y="487363"/>
            <a:ext cx="762000" cy="655637"/>
          </a:xfrm>
          <a:prstGeom prst="rect">
            <a:avLst/>
          </a:prstGeom>
          <a:solidFill>
            <a:schemeClr val="tx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15000"/>
              </a:lnSpc>
              <a:spcBef>
                <a:spcPts val="300"/>
              </a:spcBef>
              <a:defRPr/>
            </a:pPr>
            <a:r>
              <a:rPr lang="en-US" sz="28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18</a:t>
            </a:r>
          </a:p>
        </p:txBody>
      </p:sp>
      <p:pic>
        <p:nvPicPr>
          <p:cNvPr id="30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28800"/>
            <a:ext cx="8442325" cy="294800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cmpd="sng">
                <a:solidFill>
                  <a:srgbClr val="800000"/>
                </a:solidFill>
                <a:prstDash val="solid"/>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609600" y="1295400"/>
            <a:ext cx="7962900" cy="28046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lvl="1" indent="0" algn="l">
              <a:lnSpc>
                <a:spcPct val="125000"/>
              </a:lnSpc>
              <a:spcBef>
                <a:spcPts val="1200"/>
              </a:spcBef>
              <a:buClr>
                <a:srgbClr val="800000"/>
              </a:buClr>
              <a:buSzPct val="80000"/>
            </a:pPr>
            <a:r>
              <a:rPr lang="en-US" sz="280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Prospective Modification</a:t>
            </a:r>
          </a:p>
          <a:p>
            <a:pPr lvl="1" algn="l">
              <a:lnSpc>
                <a:spcPct val="125000"/>
              </a:lnSpc>
              <a:spcBef>
                <a:spcPts val="1200"/>
              </a:spcBef>
              <a:buClr>
                <a:srgbClr val="800000"/>
              </a:buClr>
              <a:buSzPct val="80000"/>
              <a:buFont typeface="Wingdings" pitchFamily="2" charset="2"/>
              <a:buChar char="u"/>
            </a:pPr>
            <a:r>
              <a:rPr lang="en-US" sz="23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Company </a:t>
            </a:r>
            <a:r>
              <a:rPr lang="en-US" sz="23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should </a:t>
            </a:r>
            <a:endParaRPr lang="en-US" sz="23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endParaRPr>
          </a:p>
          <a:p>
            <a:pPr marL="1377950" lvl="2" indent="-463550" algn="l">
              <a:lnSpc>
                <a:spcPct val="125000"/>
              </a:lnSpc>
              <a:spcBef>
                <a:spcPts val="1200"/>
              </a:spcBef>
              <a:buClr>
                <a:srgbClr val="800000"/>
              </a:buClr>
              <a:buSzPct val="80000"/>
              <a:buFont typeface="Wingdings" panose="05000000000000000000" pitchFamily="2" charset="2"/>
              <a:buChar char="Ø"/>
            </a:pP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Account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for </a:t>
            </a: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effect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of </a:t>
            </a: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change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in </a:t>
            </a: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period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of change as well as future periods if </a:t>
            </a: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change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affects </a:t>
            </a: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both.</a:t>
            </a:r>
          </a:p>
          <a:p>
            <a:pPr marL="1377950" lvl="2" indent="-463550" algn="l">
              <a:lnSpc>
                <a:spcPct val="125000"/>
              </a:lnSpc>
              <a:spcBef>
                <a:spcPts val="1200"/>
              </a:spcBef>
              <a:buClr>
                <a:srgbClr val="800000"/>
              </a:buClr>
              <a:buSzPct val="80000"/>
              <a:buFont typeface="Wingdings" panose="05000000000000000000" pitchFamily="2" charset="2"/>
              <a:buChar char="Ø"/>
            </a:pP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Not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change previously reported results.</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6149"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3</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0" name="Rectangle 4"/>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1"/>
                </a:solidFill>
                <a:effectLst/>
                <a:latin typeface="Liberation Sans" panose="020B0604020202020204" pitchFamily="34" charset="0"/>
                <a:ea typeface="Liberation Sans" panose="020B0604020202020204" pitchFamily="34" charset="0"/>
                <a:cs typeface="Liberation Sans" panose="020B0604020202020204" pitchFamily="34" charset="0"/>
              </a:rPr>
              <a:t>Contract Modifications</a:t>
            </a:r>
            <a:endParaRPr lang="en-US" sz="3200" i="0" kern="1200" dirty="0">
              <a:solidFill>
                <a:schemeClr val="tx1"/>
              </a:solidFill>
              <a:effectLst/>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2752233821"/>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6"/>
          <p:cNvSpPr txBox="1">
            <a:spLocks noChangeArrowheads="1"/>
          </p:cNvSpPr>
          <p:nvPr/>
        </p:nvSpPr>
        <p:spPr bwMode="auto">
          <a:xfrm>
            <a:off x="609600" y="2667000"/>
            <a:ext cx="8153400" cy="33420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231775" lvl="1" indent="0" algn="l">
              <a:lnSpc>
                <a:spcPct val="125000"/>
              </a:lnSpc>
              <a:spcBef>
                <a:spcPts val="1200"/>
              </a:spcBef>
              <a:buClr>
                <a:srgbClr val="800000"/>
              </a:buClr>
              <a:buSzPct val="80000"/>
              <a:tabLst>
                <a:tab pos="7493000" algn="r"/>
              </a:tabLst>
            </a:pP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Products not delivered under original contract </a:t>
            </a:r>
          </a:p>
          <a:p>
            <a:pPr marL="682625" lvl="1" indent="-450850" algn="l">
              <a:lnSpc>
                <a:spcPct val="125000"/>
              </a:lnSpc>
              <a:spcBef>
                <a:spcPts val="1200"/>
              </a:spcBef>
              <a:buClr>
                <a:srgbClr val="800000"/>
              </a:buClr>
              <a:buSzPct val="80000"/>
              <a:tabLst>
                <a:tab pos="7493000" algn="r"/>
              </a:tabLst>
            </a:pP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($100 x $40) =	$4,000</a:t>
            </a:r>
          </a:p>
          <a:p>
            <a:pPr marL="231775" lvl="1" indent="0" algn="l">
              <a:lnSpc>
                <a:spcPct val="125000"/>
              </a:lnSpc>
              <a:spcBef>
                <a:spcPts val="600"/>
              </a:spcBef>
              <a:buClr>
                <a:srgbClr val="800000"/>
              </a:buClr>
              <a:buSzPct val="80000"/>
              <a:tabLst>
                <a:tab pos="7493000" algn="r"/>
              </a:tabLst>
            </a:pP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Products to be delivered under contract </a:t>
            </a:r>
          </a:p>
          <a:p>
            <a:pPr marL="682625" lvl="1" indent="-450850" algn="l">
              <a:lnSpc>
                <a:spcPct val="125000"/>
              </a:lnSpc>
              <a:spcBef>
                <a:spcPts val="600"/>
              </a:spcBef>
              <a:buClr>
                <a:srgbClr val="800000"/>
              </a:buClr>
              <a:buSzPct val="80000"/>
              <a:tabLst>
                <a:tab pos="7493000" algn="r"/>
              </a:tabLst>
            </a:pP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	modification ($95 x 20) =	1,900</a:t>
            </a:r>
          </a:p>
          <a:p>
            <a:pPr marL="231775" lvl="1" indent="0" algn="l">
              <a:lnSpc>
                <a:spcPct val="125000"/>
              </a:lnSpc>
              <a:spcBef>
                <a:spcPts val="600"/>
              </a:spcBef>
              <a:buClr>
                <a:srgbClr val="800000"/>
              </a:buClr>
              <a:buSzPct val="80000"/>
              <a:tabLst>
                <a:tab pos="7493000" algn="r"/>
              </a:tabLst>
            </a:pP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Total remaining revenue</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100" dirty="0" smtClean="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$5,900</a:t>
            </a:r>
          </a:p>
          <a:p>
            <a:pPr marL="231775" lvl="1" indent="0" algn="l">
              <a:lnSpc>
                <a:spcPct val="125000"/>
              </a:lnSpc>
              <a:spcBef>
                <a:spcPts val="600"/>
              </a:spcBef>
              <a:buClr>
                <a:srgbClr val="800000"/>
              </a:buClr>
              <a:buSzPct val="80000"/>
              <a:tabLst>
                <a:tab pos="7493000" algn="r"/>
              </a:tabLst>
            </a:pPr>
            <a:endParaRPr lang="en-US" sz="21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endParaRPr>
          </a:p>
          <a:p>
            <a:pPr marL="231775" lvl="1" indent="0" algn="l">
              <a:lnSpc>
                <a:spcPct val="125000"/>
              </a:lnSpc>
              <a:spcBef>
                <a:spcPts val="0"/>
              </a:spcBef>
              <a:buClr>
                <a:srgbClr val="800000"/>
              </a:buClr>
              <a:buSzPct val="80000"/>
              <a:tabLst>
                <a:tab pos="7493000" algn="r"/>
              </a:tabLst>
            </a:pP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Revenue per remaining unit ($5,900 </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60) </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1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a:t>
            </a:r>
            <a:r>
              <a:rPr lang="en-US" sz="2100" dirty="0" smtClean="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98.33</a:t>
            </a:r>
            <a:endParaRPr lang="en-US" sz="21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8" name="Text Box 6"/>
          <p:cNvSpPr txBox="1">
            <a:spLocks noChangeArrowheads="1"/>
          </p:cNvSpPr>
          <p:nvPr/>
        </p:nvSpPr>
        <p:spPr bwMode="auto">
          <a:xfrm>
            <a:off x="609600" y="1295400"/>
            <a:ext cx="8153400" cy="13042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2pPr marL="0" lvl="1" indent="0" algn="l">
              <a:lnSpc>
                <a:spcPct val="125000"/>
              </a:lnSpc>
              <a:spcBef>
                <a:spcPts val="1200"/>
              </a:spcBef>
              <a:buClr>
                <a:srgbClr val="800000"/>
              </a:buClr>
              <a:buSzPct val="80000"/>
              <a:defRPr sz="2100">
                <a:solidFill>
                  <a:srgbClr val="000000"/>
                </a:solidFill>
                <a:latin typeface="Arial" charset="0"/>
              </a:defRPr>
            </a:lvl2pPr>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algn="l">
              <a:lnSpc>
                <a:spcPct val="125000"/>
              </a:lnSpc>
              <a:spcBef>
                <a:spcPts val="1200"/>
              </a:spcBef>
            </a:pP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For Crandall, the </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amount recognized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as revenue for each of the remaining products would be a blended price </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of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98.33, computed as shown in Illustration 18-5.</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6149"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3</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0" name="Rectangle 4"/>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lvl="1" algn="l"/>
            <a:r>
              <a:rPr lang="en-US" sz="3200" i="0" kern="1200" dirty="0">
                <a:solidFill>
                  <a:schemeClr val="tx1"/>
                </a:solidFill>
                <a:effectLst/>
                <a:latin typeface="Liberation Sans" panose="020B0604020202020204" pitchFamily="34" charset="0"/>
                <a:ea typeface="Liberation Sans" panose="020B0604020202020204" pitchFamily="34" charset="0"/>
                <a:cs typeface="Liberation Sans" panose="020B0604020202020204" pitchFamily="34" charset="0"/>
              </a:rPr>
              <a:t>Prospective Modification</a:t>
            </a:r>
          </a:p>
        </p:txBody>
      </p:sp>
      <p:cxnSp>
        <p:nvCxnSpPr>
          <p:cNvPr id="3" name="Straight Connector 2"/>
          <p:cNvCxnSpPr/>
          <p:nvPr/>
        </p:nvCxnSpPr>
        <p:spPr bwMode="auto">
          <a:xfrm flipH="1">
            <a:off x="7010400" y="4658491"/>
            <a:ext cx="1219200" cy="0"/>
          </a:xfrm>
          <a:prstGeom prst="line">
            <a:avLst/>
          </a:prstGeom>
          <a:solidFill>
            <a:schemeClr val="bg1"/>
          </a:solidFill>
          <a:ln w="28575"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H="1">
            <a:off x="7010400" y="5115691"/>
            <a:ext cx="1219200" cy="0"/>
          </a:xfrm>
          <a:prstGeom prst="line">
            <a:avLst/>
          </a:prstGeom>
          <a:solidFill>
            <a:schemeClr val="bg1"/>
          </a:solidFill>
          <a:ln w="28575"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925480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left)">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left)">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wipe(left)">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xEl>
                                              <p:pRg st="6" end="6"/>
                                            </p:txEl>
                                          </p:spTgt>
                                        </p:tgtEl>
                                        <p:attrNameLst>
                                          <p:attrName>style.visibility</p:attrName>
                                        </p:attrNameLst>
                                      </p:cBhvr>
                                      <p:to>
                                        <p:strVal val="visible"/>
                                      </p:to>
                                    </p:set>
                                    <p:animEffect transition="in" filter="wipe(left)">
                                      <p:cBhvr>
                                        <p:cTn id="32"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609600" y="1295400"/>
            <a:ext cx="8153400" cy="9002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2pPr marL="0" lvl="1" indent="0" algn="l">
              <a:lnSpc>
                <a:spcPct val="125000"/>
              </a:lnSpc>
              <a:spcBef>
                <a:spcPts val="1200"/>
              </a:spcBef>
              <a:buClr>
                <a:srgbClr val="800000"/>
              </a:buClr>
              <a:buSzPct val="80000"/>
              <a:defRPr sz="2100">
                <a:solidFill>
                  <a:srgbClr val="000000"/>
                </a:solidFill>
                <a:latin typeface="Arial" charset="0"/>
              </a:defRPr>
            </a:lvl2pPr>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algn="l">
              <a:lnSpc>
                <a:spcPct val="125000"/>
              </a:lnSpc>
              <a:spcBef>
                <a:spcPts val="1200"/>
              </a:spcBef>
            </a:pP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Under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the prospective approach, a blended price ($98.33) is used </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for sales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in the periods after the modification</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a:t>
            </a:r>
            <a:endPar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6149"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3</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0" name="Rectangle 4"/>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lvl="1" algn="l"/>
            <a:r>
              <a:rPr lang="en-US" sz="3200" i="0" kern="1200" dirty="0">
                <a:solidFill>
                  <a:schemeClr val="tx1"/>
                </a:solidFill>
                <a:effectLst/>
                <a:latin typeface="Liberation Sans" panose="020B0604020202020204" pitchFamily="34" charset="0"/>
                <a:ea typeface="Liberation Sans" panose="020B0604020202020204" pitchFamily="34" charset="0"/>
                <a:cs typeface="Liberation Sans" panose="020B0604020202020204" pitchFamily="34" charset="0"/>
              </a:rPr>
              <a:t>Prospective Modification</a:t>
            </a:r>
          </a:p>
        </p:txBody>
      </p:sp>
      <p:pic>
        <p:nvPicPr>
          <p:cNvPr id="2365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28232"/>
            <a:ext cx="8382000" cy="161036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cmpd="sng">
                <a:solidFill>
                  <a:srgbClr val="800000"/>
                </a:solidFill>
                <a:prstDash val="solid"/>
                <a:miter lim="800000"/>
                <a:headEnd/>
                <a:tailEnd/>
              </a14:hiddenLine>
            </a:ext>
          </a:extLst>
        </p:spPr>
      </p:pic>
      <p:sp>
        <p:nvSpPr>
          <p:cNvPr id="2" name="Rectangle 1"/>
          <p:cNvSpPr/>
          <p:nvPr/>
        </p:nvSpPr>
        <p:spPr>
          <a:xfrm>
            <a:off x="381000" y="4114800"/>
            <a:ext cx="5410200" cy="584775"/>
          </a:xfrm>
          <a:prstGeom prst="rect">
            <a:avLst/>
          </a:prstGeom>
        </p:spPr>
        <p:txBody>
          <a:bodyPr wrap="square">
            <a:spAutoFit/>
          </a:bodyPr>
          <a:lstStyle/>
          <a:p>
            <a:pPr algn="l"/>
            <a:r>
              <a:rPr lang="en-US" sz="16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ILLUSTRATION 18-6</a:t>
            </a:r>
          </a:p>
          <a:p>
            <a:pPr algn="l"/>
            <a:r>
              <a:rPr lang="en-US" sz="1600" b="0" dirty="0">
                <a:latin typeface="Liberation Sans" panose="020B0604020202020204" pitchFamily="34" charset="0"/>
                <a:ea typeface="Liberation Sans" panose="020B0604020202020204" pitchFamily="34" charset="0"/>
                <a:cs typeface="Liberation Sans" panose="020B0604020202020204" pitchFamily="34" charset="0"/>
              </a:rPr>
              <a:t>Comparison of </a:t>
            </a:r>
            <a:r>
              <a:rPr lang="en-US" sz="1600" b="0" dirty="0" smtClean="0">
                <a:latin typeface="Liberation Sans" panose="020B0604020202020204" pitchFamily="34" charset="0"/>
                <a:ea typeface="Liberation Sans" panose="020B0604020202020204" pitchFamily="34" charset="0"/>
                <a:cs typeface="Liberation Sans" panose="020B0604020202020204" pitchFamily="34" charset="0"/>
              </a:rPr>
              <a:t>Contract Modification </a:t>
            </a:r>
            <a:r>
              <a:rPr lang="en-US" sz="1600" b="0" dirty="0">
                <a:latin typeface="Liberation Sans" panose="020B0604020202020204" pitchFamily="34" charset="0"/>
                <a:ea typeface="Liberation Sans" panose="020B0604020202020204" pitchFamily="34" charset="0"/>
                <a:cs typeface="Liberation Sans" panose="020B0604020202020204" pitchFamily="34" charset="0"/>
              </a:rPr>
              <a:t>Approaches</a:t>
            </a:r>
            <a:endParaRPr lang="en-US" sz="1600" dirty="0">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2028368599"/>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381000" y="4724400"/>
            <a:ext cx="4189413" cy="560388"/>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6" name="Rectangle 18"/>
          <p:cNvSpPr>
            <a:spLocks noChangeArrowheads="1"/>
          </p:cNvSpPr>
          <p:nvPr/>
        </p:nvSpPr>
        <p:spPr bwMode="auto">
          <a:xfrm>
            <a:off x="4724400" y="3429000"/>
            <a:ext cx="4114800" cy="21149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spAutoFit/>
          </a:bodyPr>
          <a:lstStyle/>
          <a:p>
            <a:pPr marL="342900" indent="-342900" algn="l">
              <a:lnSpc>
                <a:spcPct val="115000"/>
              </a:lnSpc>
              <a:spcBef>
                <a:spcPct val="45000"/>
              </a:spcBef>
              <a:buClr>
                <a:srgbClr val="A50021"/>
              </a:buClr>
              <a:buSzPct val="100000"/>
              <a:buFont typeface="+mj-lt"/>
              <a:buAutoNum type="arabicPeriod" startAt="6"/>
              <a:defRPr/>
            </a:pP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Allocate </a:t>
            </a:r>
            <a:r>
              <a:rPr lang="en-US" sz="1400"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the transaction price to the </a:t>
            </a: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separate performance obligations.</a:t>
            </a:r>
          </a:p>
          <a:p>
            <a:pPr marL="342900" indent="-342900" algn="l">
              <a:lnSpc>
                <a:spcPct val="115000"/>
              </a:lnSpc>
              <a:spcBef>
                <a:spcPct val="45000"/>
              </a:spcBef>
              <a:buClr>
                <a:srgbClr val="A50021"/>
              </a:buClr>
              <a:buSzPct val="100000"/>
              <a:buFont typeface="+mj-lt"/>
              <a:buAutoNum type="arabicPeriod" startAt="6"/>
              <a:defRPr/>
            </a:pP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Recognize </a:t>
            </a:r>
            <a:r>
              <a:rPr lang="en-US" sz="1400"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revenue when the company satisfies </a:t>
            </a: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its performance obligation.</a:t>
            </a:r>
          </a:p>
          <a:p>
            <a:pPr marL="342900" indent="-342900" algn="l">
              <a:lnSpc>
                <a:spcPct val="115000"/>
              </a:lnSpc>
              <a:spcBef>
                <a:spcPct val="45000"/>
              </a:spcBef>
              <a:buClr>
                <a:srgbClr val="A50021"/>
              </a:buClr>
              <a:buSzPct val="100000"/>
              <a:buFont typeface="+mj-lt"/>
              <a:buAutoNum type="arabicPeriod" startAt="6"/>
              <a:defRPr/>
            </a:pP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Identify </a:t>
            </a:r>
            <a:r>
              <a:rPr lang="en-US" sz="1400"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other revenue recognition </a:t>
            </a: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issues.</a:t>
            </a:r>
          </a:p>
          <a:p>
            <a:pPr marL="342900" indent="-342900" algn="l">
              <a:lnSpc>
                <a:spcPct val="115000"/>
              </a:lnSpc>
              <a:spcBef>
                <a:spcPct val="45000"/>
              </a:spcBef>
              <a:buClr>
                <a:srgbClr val="A50021"/>
              </a:buClr>
              <a:buSzPct val="100000"/>
              <a:buFont typeface="+mj-lt"/>
              <a:buAutoNum type="arabicPeriod" startAt="6"/>
              <a:defRPr/>
            </a:pP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Describe </a:t>
            </a:r>
            <a:r>
              <a:rPr lang="en-US" sz="1400"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presentation and disclosure </a:t>
            </a: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regarding revenue</a:t>
            </a:r>
            <a:r>
              <a:rPr lang="en-US" sz="1400"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a:t>
            </a:r>
          </a:p>
        </p:txBody>
      </p:sp>
      <p:sp>
        <p:nvSpPr>
          <p:cNvPr id="4100" name="Rectangle 19"/>
          <p:cNvSpPr>
            <a:spLocks noChangeArrowheads="1"/>
          </p:cNvSpPr>
          <p:nvPr/>
        </p:nvSpPr>
        <p:spPr bwMode="auto">
          <a:xfrm>
            <a:off x="457200" y="3048000"/>
            <a:ext cx="5181600" cy="3375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4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After studying this chapter, you should be able to:</a:t>
            </a:r>
          </a:p>
        </p:txBody>
      </p:sp>
      <p:sp>
        <p:nvSpPr>
          <p:cNvPr id="4106" name="Rectangle 15"/>
          <p:cNvSpPr txBox="1">
            <a:spLocks noChangeArrowheads="1"/>
          </p:cNvSpPr>
          <p:nvPr/>
        </p:nvSpPr>
        <p:spPr bwMode="auto">
          <a:xfrm>
            <a:off x="381000" y="23622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defRPr/>
            </a:pPr>
            <a:r>
              <a:rPr lang="en-US" sz="24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LEARNING OBJECTIVES</a:t>
            </a:r>
          </a:p>
        </p:txBody>
      </p:sp>
      <p:sp>
        <p:nvSpPr>
          <p:cNvPr id="3074" name="Rectangle 2"/>
          <p:cNvSpPr>
            <a:spLocks noGrp="1" noChangeArrowheads="1"/>
          </p:cNvSpPr>
          <p:nvPr>
            <p:ph type="body" idx="1"/>
          </p:nvPr>
        </p:nvSpPr>
        <p:spPr>
          <a:xfrm>
            <a:off x="457200" y="3429000"/>
            <a:ext cx="4114800" cy="22118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spAutoFit/>
          </a:bodyPr>
          <a:lstStyle/>
          <a:p>
            <a:pPr>
              <a:lnSpc>
                <a:spcPct val="115000"/>
              </a:lnSpc>
              <a:spcBef>
                <a:spcPct val="45000"/>
              </a:spcBef>
              <a:buClr>
                <a:srgbClr val="A50021"/>
              </a:buClr>
              <a:buSzPct val="100000"/>
              <a:buFont typeface="+mj-lt"/>
              <a:buAutoNum type="arabicPeriod"/>
              <a:defRPr/>
            </a:pPr>
            <a:r>
              <a:rPr lang="en-US" sz="1400" kern="1200" dirty="0" smtClean="0">
                <a:effectLst/>
              </a:rPr>
              <a:t>Understand </a:t>
            </a:r>
            <a:r>
              <a:rPr lang="en-US" sz="1400" kern="1200" dirty="0">
                <a:effectLst/>
              </a:rPr>
              <a:t>revenue recognition </a:t>
            </a:r>
            <a:r>
              <a:rPr lang="en-US" sz="1400" kern="1200" dirty="0" smtClean="0">
                <a:effectLst/>
              </a:rPr>
              <a:t>issues.</a:t>
            </a:r>
          </a:p>
          <a:p>
            <a:pPr>
              <a:lnSpc>
                <a:spcPct val="115000"/>
              </a:lnSpc>
              <a:spcBef>
                <a:spcPct val="45000"/>
              </a:spcBef>
              <a:buClr>
                <a:srgbClr val="A50021"/>
              </a:buClr>
              <a:buSzPct val="100000"/>
              <a:buFont typeface="+mj-lt"/>
              <a:buAutoNum type="arabicPeriod"/>
              <a:defRPr/>
            </a:pPr>
            <a:r>
              <a:rPr lang="en-US" sz="1400" kern="1200" dirty="0" smtClean="0">
                <a:effectLst/>
              </a:rPr>
              <a:t>Identify </a:t>
            </a:r>
            <a:r>
              <a:rPr lang="en-US" sz="1400" kern="1200" dirty="0">
                <a:effectLst/>
              </a:rPr>
              <a:t>the five steps in the revenue </a:t>
            </a:r>
            <a:r>
              <a:rPr lang="en-US" sz="1400" kern="1200" dirty="0" smtClean="0">
                <a:effectLst/>
              </a:rPr>
              <a:t>recognition process.</a:t>
            </a:r>
          </a:p>
          <a:p>
            <a:pPr>
              <a:lnSpc>
                <a:spcPct val="115000"/>
              </a:lnSpc>
              <a:spcBef>
                <a:spcPct val="45000"/>
              </a:spcBef>
              <a:buClr>
                <a:srgbClr val="A50021"/>
              </a:buClr>
              <a:buSzPct val="100000"/>
              <a:buFont typeface="+mj-lt"/>
              <a:buAutoNum type="arabicPeriod"/>
              <a:defRPr/>
            </a:pPr>
            <a:r>
              <a:rPr lang="en-US" sz="1400" kern="1200" dirty="0" smtClean="0">
                <a:effectLst/>
              </a:rPr>
              <a:t>Identify </a:t>
            </a:r>
            <a:r>
              <a:rPr lang="en-US" sz="1400" kern="1200" dirty="0">
                <a:effectLst/>
              </a:rPr>
              <a:t>the contract with </a:t>
            </a:r>
            <a:r>
              <a:rPr lang="en-US" sz="1400" kern="1200" dirty="0" smtClean="0">
                <a:effectLst/>
              </a:rPr>
              <a:t>customers.</a:t>
            </a:r>
          </a:p>
          <a:p>
            <a:pPr>
              <a:lnSpc>
                <a:spcPct val="115000"/>
              </a:lnSpc>
              <a:spcBef>
                <a:spcPct val="45000"/>
              </a:spcBef>
              <a:buClr>
                <a:srgbClr val="A50021"/>
              </a:buClr>
              <a:buSzPct val="100000"/>
              <a:buFont typeface="+mj-lt"/>
              <a:buAutoNum type="arabicPeriod"/>
              <a:defRPr/>
            </a:pPr>
            <a:r>
              <a:rPr lang="en-US" sz="1400" kern="1200" dirty="0" smtClean="0">
                <a:effectLst/>
              </a:rPr>
              <a:t>Identify </a:t>
            </a:r>
            <a:r>
              <a:rPr lang="en-US" sz="1400" kern="1200" dirty="0">
                <a:effectLst/>
              </a:rPr>
              <a:t>the separate performance obligations in </a:t>
            </a:r>
            <a:r>
              <a:rPr lang="en-US" sz="1400" kern="1200" dirty="0" smtClean="0">
                <a:effectLst/>
              </a:rPr>
              <a:t>the contract.</a:t>
            </a:r>
          </a:p>
          <a:p>
            <a:pPr>
              <a:lnSpc>
                <a:spcPct val="115000"/>
              </a:lnSpc>
              <a:spcBef>
                <a:spcPct val="45000"/>
              </a:spcBef>
              <a:buClr>
                <a:srgbClr val="A50021"/>
              </a:buClr>
              <a:buSzPct val="100000"/>
              <a:buFont typeface="+mj-lt"/>
              <a:buAutoNum type="arabicPeriod"/>
              <a:defRPr/>
            </a:pPr>
            <a:r>
              <a:rPr lang="en-US" sz="1400" kern="1200" dirty="0" smtClean="0">
                <a:effectLst/>
              </a:rPr>
              <a:t>Determine </a:t>
            </a:r>
            <a:r>
              <a:rPr lang="en-US" sz="1400" kern="1200" dirty="0">
                <a:effectLst/>
              </a:rPr>
              <a:t>the transaction price.</a:t>
            </a:r>
          </a:p>
        </p:txBody>
      </p:sp>
      <p:pic>
        <p:nvPicPr>
          <p:cNvPr id="4103"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4770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4" name="Rectangle 24"/>
          <p:cNvSpPr>
            <a:spLocks noChangeArrowheads="1"/>
          </p:cNvSpPr>
          <p:nvPr/>
        </p:nvSpPr>
        <p:spPr bwMode="auto">
          <a:xfrm>
            <a:off x="2822575" y="533400"/>
            <a:ext cx="62452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defRPr/>
            </a:pPr>
            <a:r>
              <a:rPr lang="en-US" sz="44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Revenue Recognition</a:t>
            </a:r>
          </a:p>
        </p:txBody>
      </p:sp>
      <p:pic>
        <p:nvPicPr>
          <p:cNvPr id="4105"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26"/>
          <p:cNvSpPr txBox="1">
            <a:spLocks noChangeArrowheads="1"/>
          </p:cNvSpPr>
          <p:nvPr/>
        </p:nvSpPr>
        <p:spPr bwMode="auto">
          <a:xfrm>
            <a:off x="6858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defRPr/>
            </a:pPr>
            <a:r>
              <a:rPr lang="en-US" sz="10700" dirty="0" smtClean="0">
                <a:solidFill>
                  <a:srgbClr val="5F5F5F"/>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18</a:t>
            </a:r>
          </a:p>
        </p:txBody>
      </p:sp>
      <p:pic>
        <p:nvPicPr>
          <p:cNvPr id="4107"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13408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26" name="Line 2"/>
          <p:cNvSpPr>
            <a:spLocks noChangeShapeType="1"/>
          </p:cNvSpPr>
          <p:nvPr/>
        </p:nvSpPr>
        <p:spPr bwMode="auto">
          <a:xfrm>
            <a:off x="4343400" y="4470400"/>
            <a:ext cx="0" cy="533400"/>
          </a:xfrm>
          <a:prstGeom prst="line">
            <a:avLst/>
          </a:prstGeom>
          <a:noFill/>
          <a:ln w="381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101827" name="Line 3"/>
          <p:cNvSpPr>
            <a:spLocks noChangeShapeType="1"/>
          </p:cNvSpPr>
          <p:nvPr/>
        </p:nvSpPr>
        <p:spPr bwMode="auto">
          <a:xfrm>
            <a:off x="6172200" y="4470400"/>
            <a:ext cx="0" cy="533400"/>
          </a:xfrm>
          <a:prstGeom prst="line">
            <a:avLst/>
          </a:prstGeom>
          <a:noFill/>
          <a:ln w="381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101828" name="Line 4"/>
          <p:cNvSpPr>
            <a:spLocks noChangeShapeType="1"/>
          </p:cNvSpPr>
          <p:nvPr/>
        </p:nvSpPr>
        <p:spPr bwMode="auto">
          <a:xfrm>
            <a:off x="8001000" y="4470400"/>
            <a:ext cx="0" cy="533400"/>
          </a:xfrm>
          <a:prstGeom prst="line">
            <a:avLst/>
          </a:prstGeom>
          <a:noFill/>
          <a:ln w="381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101829" name="Line 5"/>
          <p:cNvSpPr>
            <a:spLocks noChangeShapeType="1"/>
          </p:cNvSpPr>
          <p:nvPr/>
        </p:nvSpPr>
        <p:spPr bwMode="auto">
          <a:xfrm>
            <a:off x="6172200" y="2946400"/>
            <a:ext cx="0" cy="533400"/>
          </a:xfrm>
          <a:prstGeom prst="line">
            <a:avLst/>
          </a:prstGeom>
          <a:noFill/>
          <a:ln w="381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101830" name="Line 6"/>
          <p:cNvSpPr>
            <a:spLocks noChangeShapeType="1"/>
          </p:cNvSpPr>
          <p:nvPr/>
        </p:nvSpPr>
        <p:spPr bwMode="auto">
          <a:xfrm>
            <a:off x="8001000" y="2946400"/>
            <a:ext cx="0" cy="533400"/>
          </a:xfrm>
          <a:prstGeom prst="line">
            <a:avLst/>
          </a:prstGeom>
          <a:noFill/>
          <a:ln w="381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101831" name="Line 7"/>
          <p:cNvSpPr>
            <a:spLocks noChangeShapeType="1"/>
          </p:cNvSpPr>
          <p:nvPr/>
        </p:nvSpPr>
        <p:spPr bwMode="auto">
          <a:xfrm>
            <a:off x="2514600" y="4470400"/>
            <a:ext cx="0" cy="533400"/>
          </a:xfrm>
          <a:prstGeom prst="line">
            <a:avLst/>
          </a:prstGeom>
          <a:noFill/>
          <a:ln w="381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101832" name="Line 8"/>
          <p:cNvSpPr>
            <a:spLocks noChangeShapeType="1"/>
          </p:cNvSpPr>
          <p:nvPr/>
        </p:nvSpPr>
        <p:spPr bwMode="auto">
          <a:xfrm>
            <a:off x="4343400" y="2946400"/>
            <a:ext cx="0" cy="533400"/>
          </a:xfrm>
          <a:prstGeom prst="line">
            <a:avLst/>
          </a:prstGeom>
          <a:noFill/>
          <a:ln w="381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101833" name="Line 9"/>
          <p:cNvSpPr>
            <a:spLocks noChangeShapeType="1"/>
          </p:cNvSpPr>
          <p:nvPr/>
        </p:nvSpPr>
        <p:spPr bwMode="auto">
          <a:xfrm>
            <a:off x="2514600" y="2946400"/>
            <a:ext cx="0" cy="533400"/>
          </a:xfrm>
          <a:prstGeom prst="line">
            <a:avLst/>
          </a:prstGeom>
          <a:noFill/>
          <a:ln w="381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101835" name="Rectangle 11"/>
          <p:cNvSpPr>
            <a:spLocks noChangeArrowheads="1"/>
          </p:cNvSpPr>
          <p:nvPr/>
        </p:nvSpPr>
        <p:spPr bwMode="auto">
          <a:xfrm>
            <a:off x="1676400" y="2032000"/>
            <a:ext cx="1676400" cy="838200"/>
          </a:xfrm>
          <a:prstGeom prst="rect">
            <a:avLst/>
          </a:prstGeom>
          <a:solidFill>
            <a:srgbClr val="99CCFF"/>
          </a:solidFill>
          <a:ln w="12700">
            <a:solidFill>
              <a:schemeClr val="tx1"/>
            </a:solidFill>
            <a:miter lim="800000"/>
            <a:headEnd/>
            <a:tailEnd/>
          </a:ln>
          <a:effectLst>
            <a:outerShdw dist="107763" dir="2700000" algn="ctr" rotWithShape="0">
              <a:schemeClr val="bg2"/>
            </a:outerShdw>
          </a:effectLst>
        </p:spPr>
        <p:txBody>
          <a:bodyPr anchor="ctr"/>
          <a:lstStyle/>
          <a:p>
            <a:pPr>
              <a:lnSpc>
                <a:spcPct val="110000"/>
              </a:lnSpc>
              <a:defRPr/>
            </a:pPr>
            <a:r>
              <a:rPr lang="en-US" sz="1400" dirty="0">
                <a:latin typeface="Liberation Sans" panose="020B0604020202020204" pitchFamily="34" charset="0"/>
                <a:ea typeface="Liberation Sans" panose="020B0604020202020204" pitchFamily="34" charset="0"/>
                <a:cs typeface="Liberation Sans" panose="020B0604020202020204" pitchFamily="34" charset="0"/>
              </a:rPr>
              <a:t>Sale of product</a:t>
            </a:r>
          </a:p>
          <a:p>
            <a:pPr>
              <a:lnSpc>
                <a:spcPct val="110000"/>
              </a:lnSpc>
              <a:defRPr/>
            </a:pPr>
            <a:r>
              <a:rPr lang="en-US" sz="1400" dirty="0">
                <a:latin typeface="Liberation Sans" panose="020B0604020202020204" pitchFamily="34" charset="0"/>
                <a:ea typeface="Liberation Sans" panose="020B0604020202020204" pitchFamily="34" charset="0"/>
                <a:cs typeface="Liberation Sans" panose="020B0604020202020204" pitchFamily="34" charset="0"/>
              </a:rPr>
              <a:t>from inventory</a:t>
            </a:r>
          </a:p>
        </p:txBody>
      </p:sp>
      <p:sp>
        <p:nvSpPr>
          <p:cNvPr id="1101837" name="Rectangle 13"/>
          <p:cNvSpPr>
            <a:spLocks noChangeArrowheads="1"/>
          </p:cNvSpPr>
          <p:nvPr/>
        </p:nvSpPr>
        <p:spPr bwMode="auto">
          <a:xfrm>
            <a:off x="3505200" y="2032000"/>
            <a:ext cx="1676400" cy="838200"/>
          </a:xfrm>
          <a:prstGeom prst="rect">
            <a:avLst/>
          </a:prstGeom>
          <a:solidFill>
            <a:srgbClr val="99CCFF"/>
          </a:solidFill>
          <a:ln w="12700">
            <a:solidFill>
              <a:schemeClr val="tx1"/>
            </a:solidFill>
            <a:miter lim="800000"/>
            <a:headEnd/>
            <a:tailEnd/>
          </a:ln>
          <a:effectLst>
            <a:outerShdw dist="107763" dir="2700000" algn="ctr" rotWithShape="0">
              <a:schemeClr val="bg2"/>
            </a:outerShdw>
          </a:effectLst>
        </p:spPr>
        <p:txBody>
          <a:bodyPr anchor="ctr"/>
          <a:lstStyle/>
          <a:p>
            <a:pPr>
              <a:lnSpc>
                <a:spcPct val="110000"/>
              </a:lnSpc>
              <a:defRPr/>
            </a:pPr>
            <a:r>
              <a:rPr lang="en-US" sz="1400" dirty="0">
                <a:latin typeface="Liberation Sans" panose="020B0604020202020204" pitchFamily="34" charset="0"/>
                <a:ea typeface="Liberation Sans" panose="020B0604020202020204" pitchFamily="34" charset="0"/>
                <a:cs typeface="Liberation Sans" panose="020B0604020202020204" pitchFamily="34" charset="0"/>
              </a:rPr>
              <a:t>Rendering a service</a:t>
            </a:r>
          </a:p>
        </p:txBody>
      </p:sp>
      <p:sp>
        <p:nvSpPr>
          <p:cNvPr id="1101838" name="Rectangle 14"/>
          <p:cNvSpPr>
            <a:spLocks noChangeArrowheads="1"/>
          </p:cNvSpPr>
          <p:nvPr/>
        </p:nvSpPr>
        <p:spPr bwMode="auto">
          <a:xfrm>
            <a:off x="5334000" y="2032000"/>
            <a:ext cx="1676400" cy="838200"/>
          </a:xfrm>
          <a:prstGeom prst="rect">
            <a:avLst/>
          </a:prstGeom>
          <a:solidFill>
            <a:srgbClr val="99CCFF"/>
          </a:solidFill>
          <a:ln w="12700">
            <a:solidFill>
              <a:schemeClr val="tx1"/>
            </a:solidFill>
            <a:miter lim="800000"/>
            <a:headEnd/>
            <a:tailEnd/>
          </a:ln>
          <a:effectLst>
            <a:outerShdw dist="107763" dir="2700000" algn="ctr" rotWithShape="0">
              <a:schemeClr val="bg2"/>
            </a:outerShdw>
          </a:effectLst>
        </p:spPr>
        <p:txBody>
          <a:bodyPr anchor="ctr"/>
          <a:lstStyle/>
          <a:p>
            <a:pPr>
              <a:lnSpc>
                <a:spcPct val="110000"/>
              </a:lnSpc>
              <a:defRPr/>
            </a:pPr>
            <a:r>
              <a:rPr lang="en-US" sz="1400" dirty="0">
                <a:latin typeface="Liberation Sans" panose="020B0604020202020204" pitchFamily="34" charset="0"/>
                <a:ea typeface="Liberation Sans" panose="020B0604020202020204" pitchFamily="34" charset="0"/>
                <a:cs typeface="Liberation Sans" panose="020B0604020202020204" pitchFamily="34" charset="0"/>
              </a:rPr>
              <a:t>Permitting use of an asset</a:t>
            </a:r>
          </a:p>
        </p:txBody>
      </p:sp>
      <p:sp>
        <p:nvSpPr>
          <p:cNvPr id="1101839" name="Rectangle 15"/>
          <p:cNvSpPr>
            <a:spLocks noChangeArrowheads="1"/>
          </p:cNvSpPr>
          <p:nvPr/>
        </p:nvSpPr>
        <p:spPr bwMode="auto">
          <a:xfrm>
            <a:off x="7162800" y="2032000"/>
            <a:ext cx="1676400" cy="838200"/>
          </a:xfrm>
          <a:prstGeom prst="rect">
            <a:avLst/>
          </a:prstGeom>
          <a:solidFill>
            <a:srgbClr val="99CCFF"/>
          </a:solidFill>
          <a:ln w="12700">
            <a:solidFill>
              <a:schemeClr val="tx1"/>
            </a:solidFill>
            <a:miter lim="800000"/>
            <a:headEnd/>
            <a:tailEnd/>
          </a:ln>
          <a:effectLst>
            <a:outerShdw dist="107763" dir="2700000" algn="ctr" rotWithShape="0">
              <a:schemeClr val="bg2"/>
            </a:outerShdw>
          </a:effectLst>
        </p:spPr>
        <p:txBody>
          <a:bodyPr anchor="ctr"/>
          <a:lstStyle/>
          <a:p>
            <a:pPr>
              <a:lnSpc>
                <a:spcPct val="110000"/>
              </a:lnSpc>
              <a:defRPr/>
            </a:pPr>
            <a:r>
              <a:rPr lang="en-US" sz="1400" dirty="0">
                <a:latin typeface="Liberation Sans" panose="020B0604020202020204" pitchFamily="34" charset="0"/>
                <a:ea typeface="Liberation Sans" panose="020B0604020202020204" pitchFamily="34" charset="0"/>
                <a:cs typeface="Liberation Sans" panose="020B0604020202020204" pitchFamily="34" charset="0"/>
              </a:rPr>
              <a:t>Sale of asset other than inventory </a:t>
            </a:r>
          </a:p>
        </p:txBody>
      </p:sp>
      <p:sp>
        <p:nvSpPr>
          <p:cNvPr id="7182" name="Text Box 16"/>
          <p:cNvSpPr txBox="1">
            <a:spLocks noChangeArrowheads="1"/>
          </p:cNvSpPr>
          <p:nvPr/>
        </p:nvSpPr>
        <p:spPr bwMode="auto">
          <a:xfrm>
            <a:off x="76200" y="2136775"/>
            <a:ext cx="1524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60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Type of Transaction</a:t>
            </a:r>
          </a:p>
        </p:txBody>
      </p:sp>
      <p:sp>
        <p:nvSpPr>
          <p:cNvPr id="1101844" name="Rectangle 20"/>
          <p:cNvSpPr>
            <a:spLocks noChangeArrowheads="1"/>
          </p:cNvSpPr>
          <p:nvPr/>
        </p:nvSpPr>
        <p:spPr bwMode="auto">
          <a:xfrm>
            <a:off x="1676400" y="3556000"/>
            <a:ext cx="1676400" cy="838200"/>
          </a:xfrm>
          <a:prstGeom prst="rect">
            <a:avLst/>
          </a:prstGeom>
          <a:solidFill>
            <a:schemeClr val="accent3"/>
          </a:solidFill>
          <a:ln w="12700">
            <a:solidFill>
              <a:schemeClr val="tx1"/>
            </a:solidFill>
            <a:miter lim="800000"/>
            <a:headEnd/>
            <a:tailEnd/>
          </a:ln>
          <a:effectLst>
            <a:outerShdw dist="107763" dir="2700000" algn="ctr" rotWithShape="0">
              <a:schemeClr val="bg2"/>
            </a:outerShdw>
          </a:effectLst>
        </p:spPr>
        <p:txBody>
          <a:bodyPr anchor="ctr"/>
          <a:lstStyle/>
          <a:p>
            <a:pPr>
              <a:lnSpc>
                <a:spcPct val="110000"/>
              </a:lnSpc>
              <a:defRPr/>
            </a:pPr>
            <a:r>
              <a:rPr lang="en-US" sz="1400" dirty="0">
                <a:latin typeface="Liberation Sans" panose="020B0604020202020204" pitchFamily="34" charset="0"/>
                <a:ea typeface="Liberation Sans" panose="020B0604020202020204" pitchFamily="34" charset="0"/>
                <a:cs typeface="Liberation Sans" panose="020B0604020202020204" pitchFamily="34" charset="0"/>
              </a:rPr>
              <a:t>Revenue from sales</a:t>
            </a:r>
          </a:p>
        </p:txBody>
      </p:sp>
      <p:sp>
        <p:nvSpPr>
          <p:cNvPr id="1101845" name="Rectangle 21"/>
          <p:cNvSpPr>
            <a:spLocks noChangeArrowheads="1"/>
          </p:cNvSpPr>
          <p:nvPr/>
        </p:nvSpPr>
        <p:spPr bwMode="auto">
          <a:xfrm>
            <a:off x="1676400" y="5080000"/>
            <a:ext cx="1676400" cy="838200"/>
          </a:xfrm>
          <a:prstGeom prst="rect">
            <a:avLst/>
          </a:prstGeom>
          <a:solidFill>
            <a:srgbClr val="F8A500"/>
          </a:solidFill>
          <a:ln w="12700">
            <a:solidFill>
              <a:schemeClr val="tx1"/>
            </a:solidFill>
            <a:miter lim="800000"/>
            <a:headEnd/>
            <a:tailEnd/>
          </a:ln>
          <a:effectLst>
            <a:outerShdw dist="107763" dir="2700000" algn="ctr" rotWithShape="0">
              <a:schemeClr val="bg2"/>
            </a:outerShdw>
          </a:effectLst>
        </p:spPr>
        <p:txBody>
          <a:bodyPr anchor="ctr"/>
          <a:lstStyle/>
          <a:p>
            <a:pPr>
              <a:lnSpc>
                <a:spcPct val="110000"/>
              </a:lnSpc>
              <a:defRPr/>
            </a:pPr>
            <a:r>
              <a:rPr lang="en-US" sz="1400" dirty="0">
                <a:latin typeface="Liberation Sans" panose="020B0604020202020204" pitchFamily="34" charset="0"/>
                <a:ea typeface="Liberation Sans" panose="020B0604020202020204" pitchFamily="34" charset="0"/>
                <a:cs typeface="Liberation Sans" panose="020B0604020202020204" pitchFamily="34" charset="0"/>
              </a:rPr>
              <a:t>Date of sale (date of delivery)</a:t>
            </a:r>
          </a:p>
        </p:txBody>
      </p:sp>
      <p:sp>
        <p:nvSpPr>
          <p:cNvPr id="1101846" name="Rectangle 22"/>
          <p:cNvSpPr>
            <a:spLocks noChangeArrowheads="1"/>
          </p:cNvSpPr>
          <p:nvPr/>
        </p:nvSpPr>
        <p:spPr bwMode="auto">
          <a:xfrm>
            <a:off x="3505200" y="3556000"/>
            <a:ext cx="1676400" cy="838200"/>
          </a:xfrm>
          <a:prstGeom prst="rect">
            <a:avLst/>
          </a:prstGeom>
          <a:solidFill>
            <a:schemeClr val="accent3"/>
          </a:solidFill>
          <a:ln w="12700">
            <a:solidFill>
              <a:schemeClr val="tx1"/>
            </a:solidFill>
            <a:miter lim="800000"/>
            <a:headEnd/>
            <a:tailEnd/>
          </a:ln>
          <a:effectLst>
            <a:outerShdw dist="107763" dir="2700000" algn="ctr" rotWithShape="0">
              <a:schemeClr val="bg2"/>
            </a:outerShdw>
          </a:effectLst>
        </p:spPr>
        <p:txBody>
          <a:bodyPr anchor="ctr"/>
          <a:lstStyle/>
          <a:p>
            <a:pPr>
              <a:lnSpc>
                <a:spcPct val="110000"/>
              </a:lnSpc>
              <a:defRPr/>
            </a:pPr>
            <a:r>
              <a:rPr lang="en-US" sz="1400" dirty="0">
                <a:latin typeface="Liberation Sans" panose="020B0604020202020204" pitchFamily="34" charset="0"/>
                <a:ea typeface="Liberation Sans" panose="020B0604020202020204" pitchFamily="34" charset="0"/>
                <a:cs typeface="Liberation Sans" panose="020B0604020202020204" pitchFamily="34" charset="0"/>
              </a:rPr>
              <a:t>Revenue from fees or services</a:t>
            </a:r>
          </a:p>
        </p:txBody>
      </p:sp>
      <p:sp>
        <p:nvSpPr>
          <p:cNvPr id="1101847" name="Rectangle 23"/>
          <p:cNvSpPr>
            <a:spLocks noChangeArrowheads="1"/>
          </p:cNvSpPr>
          <p:nvPr/>
        </p:nvSpPr>
        <p:spPr bwMode="auto">
          <a:xfrm>
            <a:off x="5334000" y="3556000"/>
            <a:ext cx="1676400" cy="838200"/>
          </a:xfrm>
          <a:prstGeom prst="rect">
            <a:avLst/>
          </a:prstGeom>
          <a:solidFill>
            <a:schemeClr val="accent3"/>
          </a:solidFill>
          <a:ln w="12700">
            <a:solidFill>
              <a:schemeClr val="tx1"/>
            </a:solidFill>
            <a:miter lim="800000"/>
            <a:headEnd/>
            <a:tailEnd/>
          </a:ln>
          <a:effectLst>
            <a:outerShdw dist="107763" dir="2700000" algn="ctr" rotWithShape="0">
              <a:schemeClr val="bg2"/>
            </a:outerShdw>
          </a:effectLst>
        </p:spPr>
        <p:txBody>
          <a:bodyPr anchor="ctr"/>
          <a:lstStyle/>
          <a:p>
            <a:pPr>
              <a:spcBef>
                <a:spcPct val="50000"/>
              </a:spcBef>
              <a:defRPr/>
            </a:pPr>
            <a:r>
              <a:rPr lang="en-US" sz="140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Revenue from interest, rents, and royalties</a:t>
            </a:r>
          </a:p>
        </p:txBody>
      </p:sp>
      <p:sp>
        <p:nvSpPr>
          <p:cNvPr id="1101848" name="Rectangle 24"/>
          <p:cNvSpPr>
            <a:spLocks noChangeArrowheads="1"/>
          </p:cNvSpPr>
          <p:nvPr/>
        </p:nvSpPr>
        <p:spPr bwMode="auto">
          <a:xfrm>
            <a:off x="7162800" y="3556000"/>
            <a:ext cx="1676400" cy="838200"/>
          </a:xfrm>
          <a:prstGeom prst="rect">
            <a:avLst/>
          </a:prstGeom>
          <a:solidFill>
            <a:schemeClr val="accent3"/>
          </a:solidFill>
          <a:ln w="12700">
            <a:solidFill>
              <a:schemeClr val="tx1"/>
            </a:solidFill>
            <a:miter lim="800000"/>
            <a:headEnd/>
            <a:tailEnd/>
          </a:ln>
          <a:effectLst>
            <a:outerShdw dist="107763" dir="2700000" algn="ctr" rotWithShape="0">
              <a:schemeClr val="bg2"/>
            </a:outerShdw>
          </a:effectLst>
        </p:spPr>
        <p:txBody>
          <a:bodyPr anchor="ctr"/>
          <a:lstStyle/>
          <a:p>
            <a:pPr>
              <a:spcBef>
                <a:spcPct val="50000"/>
              </a:spcBef>
              <a:defRPr/>
            </a:pPr>
            <a:r>
              <a:rPr lang="en-US" sz="140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Gain or loss on disposition</a:t>
            </a:r>
          </a:p>
        </p:txBody>
      </p:sp>
      <p:sp>
        <p:nvSpPr>
          <p:cNvPr id="7188" name="Rectangle 25"/>
          <p:cNvSpPr>
            <a:spLocks noChangeArrowheads="1"/>
          </p:cNvSpPr>
          <p:nvPr/>
        </p:nvSpPr>
        <p:spPr bwMode="auto">
          <a:xfrm>
            <a:off x="3505200" y="5080000"/>
            <a:ext cx="1676400" cy="838200"/>
          </a:xfrm>
          <a:prstGeom prst="rect">
            <a:avLst/>
          </a:prstGeom>
          <a:solidFill>
            <a:srgbClr val="F8A500"/>
          </a:solidFill>
          <a:ln w="12700">
            <a:solidFill>
              <a:schemeClr val="tx1"/>
            </a:solidFill>
            <a:miter lim="800000"/>
            <a:headEnd/>
            <a:tailEnd/>
          </a:ln>
          <a:effectLst>
            <a:outerShdw dist="107763" dir="2700000" algn="ctr" rotWithShape="0">
              <a:schemeClr val="bg2"/>
            </a:outerShdw>
          </a:effec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40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Services performed and billable</a:t>
            </a:r>
          </a:p>
        </p:txBody>
      </p:sp>
      <p:sp>
        <p:nvSpPr>
          <p:cNvPr id="7189" name="Rectangle 28"/>
          <p:cNvSpPr>
            <a:spLocks noChangeArrowheads="1"/>
          </p:cNvSpPr>
          <p:nvPr/>
        </p:nvSpPr>
        <p:spPr bwMode="auto">
          <a:xfrm>
            <a:off x="5334000" y="5080000"/>
            <a:ext cx="1676400" cy="838200"/>
          </a:xfrm>
          <a:prstGeom prst="rect">
            <a:avLst/>
          </a:prstGeom>
          <a:solidFill>
            <a:srgbClr val="F8A500"/>
          </a:solidFill>
          <a:ln w="12700">
            <a:solidFill>
              <a:schemeClr val="tx1"/>
            </a:solidFill>
            <a:miter lim="800000"/>
            <a:headEnd/>
            <a:tailEnd/>
          </a:ln>
          <a:effectLst>
            <a:outerShdw dist="107763" dir="2700000" algn="ctr" rotWithShape="0">
              <a:schemeClr val="bg2"/>
            </a:outerShdw>
          </a:effec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40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As time passes or assets are used</a:t>
            </a:r>
          </a:p>
        </p:txBody>
      </p:sp>
      <p:sp>
        <p:nvSpPr>
          <p:cNvPr id="7190" name="Rectangle 29"/>
          <p:cNvSpPr>
            <a:spLocks noChangeArrowheads="1"/>
          </p:cNvSpPr>
          <p:nvPr/>
        </p:nvSpPr>
        <p:spPr bwMode="auto">
          <a:xfrm>
            <a:off x="7162800" y="5080000"/>
            <a:ext cx="1676400" cy="838200"/>
          </a:xfrm>
          <a:prstGeom prst="rect">
            <a:avLst/>
          </a:prstGeom>
          <a:solidFill>
            <a:srgbClr val="F8A500"/>
          </a:solidFill>
          <a:ln w="12700">
            <a:solidFill>
              <a:schemeClr val="tx1"/>
            </a:solidFill>
            <a:miter lim="800000"/>
            <a:headEnd/>
            <a:tailEnd/>
          </a:ln>
          <a:effectLst>
            <a:outerShdw dist="107763" dir="2700000" algn="ctr" rotWithShape="0">
              <a:schemeClr val="bg2"/>
            </a:outerShdw>
          </a:effec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40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Date of sale or trade-in</a:t>
            </a:r>
          </a:p>
        </p:txBody>
      </p:sp>
      <p:sp>
        <p:nvSpPr>
          <p:cNvPr id="7191" name="Text Box 36"/>
          <p:cNvSpPr txBox="1">
            <a:spLocks noChangeArrowheads="1"/>
          </p:cNvSpPr>
          <p:nvPr/>
        </p:nvSpPr>
        <p:spPr bwMode="auto">
          <a:xfrm>
            <a:off x="76200" y="3660775"/>
            <a:ext cx="1524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60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Description of Revenue</a:t>
            </a:r>
          </a:p>
        </p:txBody>
      </p:sp>
      <p:sp>
        <p:nvSpPr>
          <p:cNvPr id="7192" name="Text Box 37"/>
          <p:cNvSpPr txBox="1">
            <a:spLocks noChangeArrowheads="1"/>
          </p:cNvSpPr>
          <p:nvPr/>
        </p:nvSpPr>
        <p:spPr bwMode="auto">
          <a:xfrm>
            <a:off x="76200" y="5080000"/>
            <a:ext cx="1524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60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Timing of Revenue Recognition</a:t>
            </a:r>
          </a:p>
        </p:txBody>
      </p:sp>
      <p:sp>
        <p:nvSpPr>
          <p:cNvPr id="1101865" name="Rectangle 41"/>
          <p:cNvSpPr>
            <a:spLocks noGrp="1" noChangeArrowheads="1"/>
          </p:cNvSpPr>
          <p:nvPr>
            <p:ph type="title" idx="4294967295"/>
          </p:nvPr>
        </p:nvSpPr>
        <p:spPr bwMode="auto">
          <a:xfrm>
            <a:off x="304800" y="381000"/>
            <a:ext cx="85344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accent6">
                    <a:lumMod val="50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Separate Performance Obligations—Step </a:t>
            </a:r>
            <a:r>
              <a:rPr lang="en-US" sz="3200" i="0" kern="1200" dirty="0" smtClean="0">
                <a:solidFill>
                  <a:schemeClr val="accent6">
                    <a:lumMod val="50000"/>
                  </a:schemeClr>
                </a:solidFill>
                <a:effectLst/>
                <a:latin typeface="+mn-lt"/>
                <a:ea typeface="+mn-ea"/>
                <a:cs typeface="+mn-cs"/>
              </a:rPr>
              <a:t>2</a:t>
            </a:r>
            <a:endParaRPr lang="en-US" sz="3200" i="0" kern="1200" dirty="0">
              <a:solidFill>
                <a:schemeClr val="accent6">
                  <a:lumMod val="50000"/>
                </a:schemeClr>
              </a:solidFill>
              <a:effectLst/>
              <a:latin typeface="+mn-lt"/>
              <a:ea typeface="+mn-ea"/>
              <a:cs typeface="+mn-cs"/>
            </a:endParaRPr>
          </a:p>
        </p:txBody>
      </p:sp>
      <p:sp>
        <p:nvSpPr>
          <p:cNvPr id="7196" name="Text Box 43"/>
          <p:cNvSpPr txBox="1">
            <a:spLocks noChangeArrowheads="1"/>
          </p:cNvSpPr>
          <p:nvPr/>
        </p:nvSpPr>
        <p:spPr bwMode="auto">
          <a:xfrm>
            <a:off x="7530101" y="1676400"/>
            <a:ext cx="1322799"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r>
              <a:rPr lang="en-US" altLang="en-US" sz="1200" dirty="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rPr>
              <a:t>Illustration </a:t>
            </a:r>
            <a:r>
              <a:rPr lang="en-US" altLang="en-US" sz="1200" dirty="0" smtClean="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rPr>
              <a:t>18-7</a:t>
            </a:r>
            <a:endParaRPr lang="en-US" altLang="en-US" sz="1200" dirty="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7197" name="Text Box 44"/>
          <p:cNvSpPr txBox="1">
            <a:spLocks noChangeArrowheads="1"/>
          </p:cNvSpPr>
          <p:nvPr/>
        </p:nvSpPr>
        <p:spPr bwMode="auto">
          <a:xfrm>
            <a:off x="304800" y="1291383"/>
            <a:ext cx="8458200" cy="4985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ct val="30000"/>
              </a:spcBef>
              <a:spcAft>
                <a:spcPct val="20000"/>
              </a:spcAft>
              <a:buSzPct val="80000"/>
            </a:pPr>
            <a:r>
              <a:rPr lang="en-US" altLang="en-US" sz="220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Revenue Recognition </a:t>
            </a:r>
            <a:r>
              <a:rPr lang="en-US" altLang="en-US" sz="220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Situations</a:t>
            </a:r>
            <a:endParaRPr lang="en-US" altLang="en-US" sz="220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43"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7199" name="Text Box 14"/>
          <p:cNvSpPr txBox="1">
            <a:spLocks noChangeArrowheads="1"/>
          </p:cNvSpPr>
          <p:nvPr/>
        </p:nvSpPr>
        <p:spPr bwMode="auto">
          <a:xfrm>
            <a:off x="8207422"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4</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8197"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4</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7" name="Rectangle 41"/>
          <p:cNvSpPr txBox="1">
            <a:spLocks noChangeArrowheads="1"/>
          </p:cNvSpPr>
          <p:nvPr/>
        </p:nvSpPr>
        <p:spPr bwMode="auto">
          <a:xfrm>
            <a:off x="304800" y="381000"/>
            <a:ext cx="85344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indent="0" algn="l">
              <a:defRPr/>
            </a:pPr>
            <a:r>
              <a:rPr lang="en-US" sz="3200" i="0" kern="1200" dirty="0" smtClean="0">
                <a:solidFill>
                  <a:schemeClr val="accent6">
                    <a:lumMod val="50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Separate Performance Obligations—Step 2</a:t>
            </a:r>
            <a:endParaRPr lang="en-US" sz="3200" i="0" kern="1200" dirty="0">
              <a:solidFill>
                <a:schemeClr val="accent6">
                  <a:lumMod val="50000"/>
                </a:schemeClr>
              </a:solidFill>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8" name="Text Box 6"/>
          <p:cNvSpPr txBox="1">
            <a:spLocks noChangeArrowheads="1"/>
          </p:cNvSpPr>
          <p:nvPr/>
        </p:nvSpPr>
        <p:spPr bwMode="auto">
          <a:xfrm>
            <a:off x="609600" y="1295400"/>
            <a:ext cx="7962900" cy="50744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lvl="1" algn="l">
              <a:lnSpc>
                <a:spcPct val="125000"/>
              </a:lnSpc>
              <a:spcBef>
                <a:spcPts val="1200"/>
              </a:spcBef>
              <a:buClr>
                <a:srgbClr val="800000"/>
              </a:buClr>
              <a:buSzPct val="80000"/>
              <a:buFont typeface="Wingdings" pitchFamily="2" charset="2"/>
              <a:buChar char="u"/>
            </a:pP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To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determine whether a company has to account </a:t>
            </a: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for multiple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performance obligations, it evaluates a second condition. </a:t>
            </a:r>
            <a:endPar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endParaRPr>
          </a:p>
          <a:p>
            <a:pPr lvl="1" algn="l">
              <a:lnSpc>
                <a:spcPct val="125000"/>
              </a:lnSpc>
              <a:spcBef>
                <a:spcPts val="1200"/>
              </a:spcBef>
              <a:buClr>
                <a:srgbClr val="800000"/>
              </a:buClr>
              <a:buSzPct val="80000"/>
              <a:buFont typeface="Wingdings" pitchFamily="2" charset="2"/>
              <a:buChar char="u"/>
            </a:pP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Whether the product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is distinct within the contract. </a:t>
            </a:r>
            <a:endPar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endParaRPr>
          </a:p>
          <a:p>
            <a:pPr marL="1377950" lvl="2" indent="-463550" algn="l">
              <a:lnSpc>
                <a:spcPct val="125000"/>
              </a:lnSpc>
              <a:spcBef>
                <a:spcPts val="1200"/>
              </a:spcBef>
              <a:buClr>
                <a:srgbClr val="800000"/>
              </a:buClr>
              <a:buSzPct val="80000"/>
              <a:buFont typeface="Wingdings" panose="05000000000000000000" pitchFamily="2" charset="2"/>
              <a:buChar char="Ø"/>
            </a:pP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If performance obligation is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not highly dependent on, or interrelated with, other promises in the contract, </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then each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performance obligation should be accounted for separately. </a:t>
            </a:r>
            <a:endPar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endParaRPr>
          </a:p>
          <a:p>
            <a:pPr marL="1377950" lvl="2" indent="-463550" algn="l">
              <a:lnSpc>
                <a:spcPct val="125000"/>
              </a:lnSpc>
              <a:spcBef>
                <a:spcPts val="1200"/>
              </a:spcBef>
              <a:buClr>
                <a:srgbClr val="800000"/>
              </a:buClr>
              <a:buSzPct val="80000"/>
              <a:buFont typeface="Wingdings" panose="05000000000000000000" pitchFamily="2" charset="2"/>
              <a:buChar char="Ø"/>
            </a:pP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If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each </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of these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services is interdependent and interrelated, these services are combined and </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reported as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one performance obligation.</a:t>
            </a: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329183" y="1785708"/>
            <a:ext cx="8485634" cy="3200400"/>
          </a:xfrm>
          <a:prstGeom prst="rect">
            <a:avLst/>
          </a:prstGeom>
          <a:solidFill>
            <a:srgbClr val="D2E6FE"/>
          </a:solidFill>
          <a:ln w="28575" cap="sq" cmpd="sng" algn="ctr">
            <a:solidFill>
              <a:schemeClr val="tx1"/>
            </a:solidFill>
            <a:prstDash val="solid"/>
            <a:round/>
            <a:headEnd type="none" w="med" len="med"/>
            <a:tailEnd type="none" w="med" len="med"/>
          </a:ln>
          <a:effectLst/>
          <a:extLst/>
        </p:spPr>
        <p:txBody>
          <a:bodyPr vert="horz" wrap="square" lIns="137160" tIns="91440" rIns="91440" bIns="45720" numCol="1" rtlCol="0" anchor="t" anchorCtr="0" compatLnSpc="1">
            <a:prstTxWarp prst="textNoShape">
              <a:avLst/>
            </a:prstTxWarp>
            <a:spAutoFit/>
          </a:bodyPr>
          <a:lstStyle/>
          <a:p>
            <a:pPr algn="l">
              <a:lnSpc>
                <a:spcPct val="114000"/>
              </a:lnSpc>
            </a:pP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SoftTech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Inc. licenses customer-relationship software to Lopez Company. In addition to providing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the software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itself, SoftTech promises to provide consulting services by extensively customizing the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software to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Lopez’s information technology environment, for a total consideration of $600,000. In this case</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 SoftTech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is providing a significant service by integrating the goods and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services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the license and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the consulting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service) into one combined item for which Lopez has contracted. In addition, the software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is significantly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customized by SoftTech in accordance with specifications negotiated by Lopez.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 Do these facts describe a single or separate performance obligation? </a:t>
            </a:r>
            <a:endParaRPr kumimoji="0" lang="en-US" sz="1900" b="1" i="0" u="none" strike="noStrike" cap="none" normalizeH="0" baseline="0" dirty="0" smtClean="0">
              <a:ln>
                <a:noFill/>
              </a:ln>
              <a:solidFill>
                <a:schemeClr val="folHlink"/>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 name="Rectangle 8"/>
          <p:cNvSpPr/>
          <p:nvPr/>
        </p:nvSpPr>
        <p:spPr>
          <a:xfrm>
            <a:off x="304800" y="1295400"/>
            <a:ext cx="7543800"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dirty="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rPr>
              <a:t>ILLUSTRATION </a:t>
            </a:r>
            <a:r>
              <a:rPr lang="en-US" dirty="0" smtClean="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rPr>
              <a:t>18-8  </a:t>
            </a:r>
            <a:r>
              <a:rPr lang="en-US"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Ide</a:t>
            </a:r>
            <a:r>
              <a:rPr lang="en-US"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ntifying Performance Obligations</a:t>
            </a:r>
            <a:endParaRPr lang="en-US"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1" name="Rectangle 10"/>
          <p:cNvSpPr/>
          <p:nvPr/>
        </p:nvSpPr>
        <p:spPr bwMode="auto">
          <a:xfrm>
            <a:off x="329183" y="4986108"/>
            <a:ext cx="8485634" cy="805092"/>
          </a:xfrm>
          <a:prstGeom prst="rect">
            <a:avLst/>
          </a:prstGeom>
          <a:solidFill>
            <a:schemeClr val="bg1"/>
          </a:solidFill>
          <a:ln w="28575" cap="sq" cmpd="sng" algn="ctr">
            <a:solidFill>
              <a:schemeClr val="tx1"/>
            </a:solidFill>
            <a:prstDash val="solid"/>
            <a:round/>
            <a:headEnd type="none" w="med" len="med"/>
            <a:tailEnd type="none" w="med" len="med"/>
          </a:ln>
          <a:effectLst/>
          <a:extLst/>
        </p:spPr>
        <p:txBody>
          <a:bodyPr rot="0" spcFirstLastPara="0" vertOverflow="overflow" horzOverflow="overflow" vert="horz" wrap="square" lIns="137160" tIns="91440" rIns="91440" bIns="45720" numCol="1" spcCol="0" rtlCol="0" fromWordArt="0" anchor="t" anchorCtr="0" forceAA="0" compatLnSpc="1">
            <a:prstTxWarp prst="textNoShape">
              <a:avLst/>
            </a:prstTxWarp>
            <a:spAutoFit/>
          </a:bodyPr>
          <a:lstStyle/>
          <a:p>
            <a:pPr algn="l">
              <a:lnSpc>
                <a:spcPct val="114000"/>
              </a:lnSpc>
            </a:pP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The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license and the consulting services are distinct but interdependent, and therefore should be accounted for as </a:t>
            </a:r>
            <a:r>
              <a:rPr lang="en-US" sz="1900" dirty="0">
                <a:latin typeface="Liberation Sans" panose="020B0604020202020204" pitchFamily="34" charset="0"/>
                <a:ea typeface="Liberation Sans" panose="020B0604020202020204" pitchFamily="34" charset="0"/>
                <a:cs typeface="Liberation Sans" panose="020B0604020202020204" pitchFamily="34" charset="0"/>
              </a:rPr>
              <a:t>one performance obligation</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a:t>
            </a:r>
          </a:p>
        </p:txBody>
      </p:sp>
      <p:sp>
        <p:nvSpPr>
          <p:cNvPr id="14" name="Rectangle 41"/>
          <p:cNvSpPr txBox="1">
            <a:spLocks noChangeArrowheads="1"/>
          </p:cNvSpPr>
          <p:nvPr/>
        </p:nvSpPr>
        <p:spPr bwMode="auto">
          <a:xfrm>
            <a:off x="304800" y="381000"/>
            <a:ext cx="85344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indent="0" algn="l">
              <a:defRPr/>
            </a:pPr>
            <a:r>
              <a:rPr lang="en-US" sz="3200" i="0" kern="1200" dirty="0" smtClean="0">
                <a:solidFill>
                  <a:schemeClr val="accent6">
                    <a:lumMod val="50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Performance Obligations—Step 2</a:t>
            </a:r>
            <a:endParaRPr lang="en-US" sz="3200" i="0" kern="1200" dirty="0">
              <a:solidFill>
                <a:schemeClr val="accent6">
                  <a:lumMod val="50000"/>
                </a:schemeClr>
              </a:solidFill>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5"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4</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22870182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329682" y="1767130"/>
            <a:ext cx="8485634" cy="2804870"/>
          </a:xfrm>
          <a:prstGeom prst="rect">
            <a:avLst/>
          </a:prstGeom>
          <a:solidFill>
            <a:srgbClr val="D2E6FE"/>
          </a:solidFill>
          <a:ln w="28575" cap="sq" cmpd="sng" algn="ctr">
            <a:solidFill>
              <a:schemeClr val="tx1"/>
            </a:solidFill>
            <a:prstDash val="solid"/>
            <a:round/>
            <a:headEnd type="none" w="med" len="med"/>
            <a:tailEnd type="none" w="med" len="med"/>
          </a:ln>
          <a:effectLst/>
          <a:extLst/>
        </p:spPr>
        <p:txBody>
          <a:bodyPr vert="horz" wrap="square" lIns="137160" tIns="91440" rIns="91440" bIns="45720" numCol="1" rtlCol="0" anchor="t" anchorCtr="0" compatLnSpc="1">
            <a:prstTxWarp prst="textNoShape">
              <a:avLst/>
            </a:prstTxWarp>
            <a:spAutoFit/>
          </a:bodyPr>
          <a:lstStyle/>
          <a:p>
            <a:pPr algn="l">
              <a:lnSpc>
                <a:spcPct val="114000"/>
              </a:lnSpc>
            </a:pP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Chen Computer Inc. manufactures and sells computers that include a warranty to make good on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any defect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in its computers for 120 days (often referred to as an assurance warranty). In addition, it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sells separately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an extended warranty, which provides protection from defects for three years beyond the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120 days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(often referred to as a service warranty). In this case, two performance obligations exist, one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related to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the sale of the computer and the assurance warranty, and the other to the extended warranty (service</a:t>
            </a:r>
          </a:p>
          <a:p>
            <a:pPr algn="l">
              <a:lnSpc>
                <a:spcPct val="114000"/>
              </a:lnSpc>
            </a:pP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warranty).</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 name="Rectangle 8"/>
          <p:cNvSpPr/>
          <p:nvPr/>
        </p:nvSpPr>
        <p:spPr>
          <a:xfrm>
            <a:off x="304800" y="1295400"/>
            <a:ext cx="7543800"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dirty="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rPr>
              <a:t>ILLUSTRATION </a:t>
            </a:r>
            <a:r>
              <a:rPr lang="en-US" dirty="0" smtClean="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rPr>
              <a:t>18-8  </a:t>
            </a:r>
            <a:r>
              <a:rPr lang="en-US"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Ide</a:t>
            </a:r>
            <a:r>
              <a:rPr lang="en-US"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ntifying Performance Obligations</a:t>
            </a:r>
            <a:endParaRPr lang="en-US"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1" name="Rectangle 10"/>
          <p:cNvSpPr/>
          <p:nvPr/>
        </p:nvSpPr>
        <p:spPr bwMode="auto">
          <a:xfrm>
            <a:off x="329183" y="4572000"/>
            <a:ext cx="8485634" cy="1471685"/>
          </a:xfrm>
          <a:prstGeom prst="rect">
            <a:avLst/>
          </a:prstGeom>
          <a:solidFill>
            <a:schemeClr val="bg1"/>
          </a:solidFill>
          <a:ln w="28575" cap="sq" cmpd="sng" algn="ctr">
            <a:solidFill>
              <a:schemeClr val="tx1"/>
            </a:solidFill>
            <a:prstDash val="solid"/>
            <a:round/>
            <a:headEnd type="none" w="med" len="med"/>
            <a:tailEnd type="none" w="med" len="med"/>
          </a:ln>
          <a:effectLst/>
          <a:extLst/>
        </p:spPr>
        <p:txBody>
          <a:bodyPr rot="0" spcFirstLastPara="0" vertOverflow="overflow" horzOverflow="overflow" vert="horz" wrap="square" lIns="137160" tIns="91440" rIns="91440" bIns="45720" numCol="1" spcCol="0" rtlCol="0" fromWordArt="0" anchor="t" anchorCtr="0" forceAA="0" compatLnSpc="1">
            <a:prstTxWarp prst="textNoShape">
              <a:avLst/>
            </a:prstTxWarp>
            <a:spAutoFit/>
          </a:bodyPr>
          <a:lstStyle/>
          <a:p>
            <a:pPr algn="l">
              <a:lnSpc>
                <a:spcPct val="114000"/>
              </a:lnSpc>
            </a:pP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The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sale of the computer and related assurance warranty are one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performance obligation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as they are interdependent and interrelated with each other. </a:t>
            </a:r>
            <a:r>
              <a:rPr lang="en-US" sz="1900" dirty="0">
                <a:latin typeface="Liberation Sans" panose="020B0604020202020204" pitchFamily="34" charset="0"/>
                <a:ea typeface="Liberation Sans" panose="020B0604020202020204" pitchFamily="34" charset="0"/>
                <a:cs typeface="Liberation Sans" panose="020B0604020202020204" pitchFamily="34" charset="0"/>
              </a:rPr>
              <a:t>However, the </a:t>
            </a:r>
            <a:r>
              <a:rPr lang="en-US" sz="1900" dirty="0" smtClean="0">
                <a:latin typeface="Liberation Sans" panose="020B0604020202020204" pitchFamily="34" charset="0"/>
                <a:ea typeface="Liberation Sans" panose="020B0604020202020204" pitchFamily="34" charset="0"/>
                <a:cs typeface="Liberation Sans" panose="020B0604020202020204" pitchFamily="34" charset="0"/>
              </a:rPr>
              <a:t>extended warranty </a:t>
            </a:r>
            <a:r>
              <a:rPr lang="en-US" sz="1900" dirty="0">
                <a:latin typeface="Liberation Sans" panose="020B0604020202020204" pitchFamily="34" charset="0"/>
                <a:ea typeface="Liberation Sans" panose="020B0604020202020204" pitchFamily="34" charset="0"/>
                <a:cs typeface="Liberation Sans" panose="020B0604020202020204" pitchFamily="34" charset="0"/>
              </a:rPr>
              <a:t>is separately sold and is not interdependent.</a:t>
            </a:r>
          </a:p>
        </p:txBody>
      </p:sp>
      <p:sp>
        <p:nvSpPr>
          <p:cNvPr id="14" name="Rectangle 41"/>
          <p:cNvSpPr txBox="1">
            <a:spLocks noChangeArrowheads="1"/>
          </p:cNvSpPr>
          <p:nvPr/>
        </p:nvSpPr>
        <p:spPr bwMode="auto">
          <a:xfrm>
            <a:off x="304800" y="381000"/>
            <a:ext cx="85344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indent="0" algn="l">
              <a:defRPr/>
            </a:pPr>
            <a:r>
              <a:rPr lang="en-US" sz="3200" i="0" kern="1200" dirty="0" smtClean="0">
                <a:solidFill>
                  <a:schemeClr val="accent6">
                    <a:lumMod val="50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Performance Obligations—Step 2</a:t>
            </a:r>
            <a:endParaRPr lang="en-US" sz="3200" i="0" kern="1200" dirty="0">
              <a:solidFill>
                <a:schemeClr val="accent6">
                  <a:lumMod val="50000"/>
                </a:schemeClr>
              </a:solidFill>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8"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4</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34628631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381000" y="5294376"/>
            <a:ext cx="4189413" cy="331788"/>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6" name="Rectangle 18"/>
          <p:cNvSpPr>
            <a:spLocks noChangeArrowheads="1"/>
          </p:cNvSpPr>
          <p:nvPr/>
        </p:nvSpPr>
        <p:spPr bwMode="auto">
          <a:xfrm>
            <a:off x="4724400" y="3429000"/>
            <a:ext cx="4114800" cy="21149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spAutoFit/>
          </a:bodyPr>
          <a:lstStyle/>
          <a:p>
            <a:pPr marL="342900" indent="-342900" algn="l">
              <a:lnSpc>
                <a:spcPct val="115000"/>
              </a:lnSpc>
              <a:spcBef>
                <a:spcPct val="45000"/>
              </a:spcBef>
              <a:buClr>
                <a:srgbClr val="A50021"/>
              </a:buClr>
              <a:buSzPct val="100000"/>
              <a:buFont typeface="+mj-lt"/>
              <a:buAutoNum type="arabicPeriod" startAt="6"/>
              <a:defRPr/>
            </a:pP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Allocate </a:t>
            </a:r>
            <a:r>
              <a:rPr lang="en-US" sz="1400"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the transaction price to the </a:t>
            </a: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separate performance obligations.</a:t>
            </a:r>
          </a:p>
          <a:p>
            <a:pPr marL="342900" indent="-342900" algn="l">
              <a:lnSpc>
                <a:spcPct val="115000"/>
              </a:lnSpc>
              <a:spcBef>
                <a:spcPct val="45000"/>
              </a:spcBef>
              <a:buClr>
                <a:srgbClr val="A50021"/>
              </a:buClr>
              <a:buSzPct val="100000"/>
              <a:buFont typeface="+mj-lt"/>
              <a:buAutoNum type="arabicPeriod" startAt="6"/>
              <a:defRPr/>
            </a:pP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Recognize </a:t>
            </a:r>
            <a:r>
              <a:rPr lang="en-US" sz="1400"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revenue when the company satisfies </a:t>
            </a: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its performance obligation.</a:t>
            </a:r>
          </a:p>
          <a:p>
            <a:pPr marL="342900" indent="-342900" algn="l">
              <a:lnSpc>
                <a:spcPct val="115000"/>
              </a:lnSpc>
              <a:spcBef>
                <a:spcPct val="45000"/>
              </a:spcBef>
              <a:buClr>
                <a:srgbClr val="A50021"/>
              </a:buClr>
              <a:buSzPct val="100000"/>
              <a:buFont typeface="+mj-lt"/>
              <a:buAutoNum type="arabicPeriod" startAt="6"/>
              <a:defRPr/>
            </a:pP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Identify </a:t>
            </a:r>
            <a:r>
              <a:rPr lang="en-US" sz="1400"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other revenue recognition </a:t>
            </a: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issues.</a:t>
            </a:r>
          </a:p>
          <a:p>
            <a:pPr marL="342900" indent="-342900" algn="l">
              <a:lnSpc>
                <a:spcPct val="115000"/>
              </a:lnSpc>
              <a:spcBef>
                <a:spcPct val="45000"/>
              </a:spcBef>
              <a:buClr>
                <a:srgbClr val="A50021"/>
              </a:buClr>
              <a:buSzPct val="100000"/>
              <a:buFont typeface="+mj-lt"/>
              <a:buAutoNum type="arabicPeriod" startAt="6"/>
              <a:defRPr/>
            </a:pP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Describe </a:t>
            </a:r>
            <a:r>
              <a:rPr lang="en-US" sz="1400"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presentation and disclosure </a:t>
            </a: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regarding revenue</a:t>
            </a:r>
            <a:r>
              <a:rPr lang="en-US" sz="1400"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a:t>
            </a:r>
          </a:p>
        </p:txBody>
      </p:sp>
      <p:sp>
        <p:nvSpPr>
          <p:cNvPr id="4100" name="Rectangle 19"/>
          <p:cNvSpPr>
            <a:spLocks noChangeArrowheads="1"/>
          </p:cNvSpPr>
          <p:nvPr/>
        </p:nvSpPr>
        <p:spPr bwMode="auto">
          <a:xfrm>
            <a:off x="457200" y="3048000"/>
            <a:ext cx="5181600" cy="3375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4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After studying this chapter, you should be able to:</a:t>
            </a:r>
          </a:p>
        </p:txBody>
      </p:sp>
      <p:sp>
        <p:nvSpPr>
          <p:cNvPr id="4106" name="Rectangle 15"/>
          <p:cNvSpPr txBox="1">
            <a:spLocks noChangeArrowheads="1"/>
          </p:cNvSpPr>
          <p:nvPr/>
        </p:nvSpPr>
        <p:spPr bwMode="auto">
          <a:xfrm>
            <a:off x="381000" y="23622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defRPr/>
            </a:pPr>
            <a:r>
              <a:rPr lang="en-US" sz="24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LEARNING OBJECTIVES</a:t>
            </a:r>
          </a:p>
        </p:txBody>
      </p:sp>
      <p:sp>
        <p:nvSpPr>
          <p:cNvPr id="3074" name="Rectangle 2"/>
          <p:cNvSpPr>
            <a:spLocks noGrp="1" noChangeArrowheads="1"/>
          </p:cNvSpPr>
          <p:nvPr>
            <p:ph type="body" idx="1"/>
          </p:nvPr>
        </p:nvSpPr>
        <p:spPr>
          <a:xfrm>
            <a:off x="457200" y="3429000"/>
            <a:ext cx="4114800" cy="22118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spAutoFit/>
          </a:bodyPr>
          <a:lstStyle/>
          <a:p>
            <a:pPr>
              <a:lnSpc>
                <a:spcPct val="115000"/>
              </a:lnSpc>
              <a:spcBef>
                <a:spcPct val="45000"/>
              </a:spcBef>
              <a:buClr>
                <a:srgbClr val="A50021"/>
              </a:buClr>
              <a:buSzPct val="100000"/>
              <a:buFont typeface="+mj-lt"/>
              <a:buAutoNum type="arabicPeriod"/>
              <a:defRPr/>
            </a:pPr>
            <a:r>
              <a:rPr lang="en-US" sz="1400" kern="1200" dirty="0" smtClean="0">
                <a:effectLst/>
              </a:rPr>
              <a:t>Understand </a:t>
            </a:r>
            <a:r>
              <a:rPr lang="en-US" sz="1400" kern="1200" dirty="0">
                <a:effectLst/>
              </a:rPr>
              <a:t>revenue recognition </a:t>
            </a:r>
            <a:r>
              <a:rPr lang="en-US" sz="1400" kern="1200" dirty="0" smtClean="0">
                <a:effectLst/>
              </a:rPr>
              <a:t>issues.</a:t>
            </a:r>
          </a:p>
          <a:p>
            <a:pPr>
              <a:lnSpc>
                <a:spcPct val="115000"/>
              </a:lnSpc>
              <a:spcBef>
                <a:spcPct val="45000"/>
              </a:spcBef>
              <a:buClr>
                <a:srgbClr val="A50021"/>
              </a:buClr>
              <a:buSzPct val="100000"/>
              <a:buFont typeface="+mj-lt"/>
              <a:buAutoNum type="arabicPeriod"/>
              <a:defRPr/>
            </a:pPr>
            <a:r>
              <a:rPr lang="en-US" sz="1400" kern="1200" dirty="0" smtClean="0">
                <a:effectLst/>
              </a:rPr>
              <a:t>Identify </a:t>
            </a:r>
            <a:r>
              <a:rPr lang="en-US" sz="1400" kern="1200" dirty="0">
                <a:effectLst/>
              </a:rPr>
              <a:t>the five steps in the revenue </a:t>
            </a:r>
            <a:r>
              <a:rPr lang="en-US" sz="1400" kern="1200" dirty="0" smtClean="0">
                <a:effectLst/>
              </a:rPr>
              <a:t>recognition process.</a:t>
            </a:r>
          </a:p>
          <a:p>
            <a:pPr>
              <a:lnSpc>
                <a:spcPct val="115000"/>
              </a:lnSpc>
              <a:spcBef>
                <a:spcPct val="45000"/>
              </a:spcBef>
              <a:buClr>
                <a:srgbClr val="A50021"/>
              </a:buClr>
              <a:buSzPct val="100000"/>
              <a:buFont typeface="+mj-lt"/>
              <a:buAutoNum type="arabicPeriod"/>
              <a:defRPr/>
            </a:pPr>
            <a:r>
              <a:rPr lang="en-US" sz="1400" kern="1200" dirty="0" smtClean="0">
                <a:effectLst/>
              </a:rPr>
              <a:t>Identify </a:t>
            </a:r>
            <a:r>
              <a:rPr lang="en-US" sz="1400" kern="1200" dirty="0">
                <a:effectLst/>
              </a:rPr>
              <a:t>the contract with </a:t>
            </a:r>
            <a:r>
              <a:rPr lang="en-US" sz="1400" kern="1200" dirty="0" smtClean="0">
                <a:effectLst/>
              </a:rPr>
              <a:t>customers.</a:t>
            </a:r>
          </a:p>
          <a:p>
            <a:pPr>
              <a:lnSpc>
                <a:spcPct val="115000"/>
              </a:lnSpc>
              <a:spcBef>
                <a:spcPct val="45000"/>
              </a:spcBef>
              <a:buClr>
                <a:srgbClr val="A50021"/>
              </a:buClr>
              <a:buSzPct val="100000"/>
              <a:buFont typeface="+mj-lt"/>
              <a:buAutoNum type="arabicPeriod"/>
              <a:defRPr/>
            </a:pPr>
            <a:r>
              <a:rPr lang="en-US" sz="1400" kern="1200" dirty="0" smtClean="0">
                <a:effectLst/>
              </a:rPr>
              <a:t>Identify </a:t>
            </a:r>
            <a:r>
              <a:rPr lang="en-US" sz="1400" kern="1200" dirty="0">
                <a:effectLst/>
              </a:rPr>
              <a:t>the separate performance obligations in </a:t>
            </a:r>
            <a:r>
              <a:rPr lang="en-US" sz="1400" kern="1200" dirty="0" smtClean="0">
                <a:effectLst/>
              </a:rPr>
              <a:t>the contract.</a:t>
            </a:r>
          </a:p>
          <a:p>
            <a:pPr>
              <a:lnSpc>
                <a:spcPct val="115000"/>
              </a:lnSpc>
              <a:spcBef>
                <a:spcPct val="45000"/>
              </a:spcBef>
              <a:buClr>
                <a:srgbClr val="A50021"/>
              </a:buClr>
              <a:buSzPct val="100000"/>
              <a:buFont typeface="+mj-lt"/>
              <a:buAutoNum type="arabicPeriod"/>
              <a:defRPr/>
            </a:pPr>
            <a:r>
              <a:rPr lang="en-US" sz="1400" kern="1200" dirty="0" smtClean="0">
                <a:effectLst/>
              </a:rPr>
              <a:t>Determine </a:t>
            </a:r>
            <a:r>
              <a:rPr lang="en-US" sz="1400" kern="1200" dirty="0">
                <a:effectLst/>
              </a:rPr>
              <a:t>the transaction price.</a:t>
            </a:r>
          </a:p>
        </p:txBody>
      </p:sp>
      <p:pic>
        <p:nvPicPr>
          <p:cNvPr id="4103"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4770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4" name="Rectangle 24"/>
          <p:cNvSpPr>
            <a:spLocks noChangeArrowheads="1"/>
          </p:cNvSpPr>
          <p:nvPr/>
        </p:nvSpPr>
        <p:spPr bwMode="auto">
          <a:xfrm>
            <a:off x="2822575" y="533400"/>
            <a:ext cx="62452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defRPr/>
            </a:pPr>
            <a:r>
              <a:rPr lang="en-US" sz="44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Revenue Recognition</a:t>
            </a:r>
          </a:p>
        </p:txBody>
      </p:sp>
      <p:pic>
        <p:nvPicPr>
          <p:cNvPr id="4105"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26"/>
          <p:cNvSpPr txBox="1">
            <a:spLocks noChangeArrowheads="1"/>
          </p:cNvSpPr>
          <p:nvPr/>
        </p:nvSpPr>
        <p:spPr bwMode="auto">
          <a:xfrm>
            <a:off x="6858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defRPr/>
            </a:pPr>
            <a:r>
              <a:rPr lang="en-US" sz="10700" dirty="0" smtClean="0">
                <a:solidFill>
                  <a:srgbClr val="5F5F5F"/>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18</a:t>
            </a:r>
          </a:p>
        </p:txBody>
      </p:sp>
      <p:pic>
        <p:nvPicPr>
          <p:cNvPr id="4107"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68325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8197" name="Text Box 14"/>
          <p:cNvSpPr txBox="1">
            <a:spLocks noChangeArrowheads="1"/>
          </p:cNvSpPr>
          <p:nvPr/>
        </p:nvSpPr>
        <p:spPr bwMode="auto">
          <a:xfrm>
            <a:off x="8039100" y="6484214"/>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5</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7" name="Rectangle 41"/>
          <p:cNvSpPr txBox="1">
            <a:spLocks noChangeArrowheads="1"/>
          </p:cNvSpPr>
          <p:nvPr/>
        </p:nvSpPr>
        <p:spPr bwMode="auto">
          <a:xfrm>
            <a:off x="609600" y="381000"/>
            <a:ext cx="7848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indent="0" algn="l">
              <a:defRPr/>
            </a:pPr>
            <a:r>
              <a:rPr lang="en-US" sz="3200" i="0" kern="1200" dirty="0" smtClean="0">
                <a:solidFill>
                  <a:schemeClr val="accent6">
                    <a:lumMod val="50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Determining Transaction Price—Step 3</a:t>
            </a:r>
            <a:endParaRPr lang="en-US" sz="3200" i="0" kern="1200" dirty="0">
              <a:solidFill>
                <a:schemeClr val="accent6">
                  <a:lumMod val="50000"/>
                </a:schemeClr>
              </a:solidFill>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8" name="Text Box 6"/>
          <p:cNvSpPr txBox="1">
            <a:spLocks noChangeArrowheads="1"/>
          </p:cNvSpPr>
          <p:nvPr/>
        </p:nvSpPr>
        <p:spPr bwMode="auto">
          <a:xfrm>
            <a:off x="609600" y="1295400"/>
            <a:ext cx="7962900" cy="50744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lvl="1" indent="0" algn="l">
              <a:lnSpc>
                <a:spcPct val="125000"/>
              </a:lnSpc>
              <a:spcBef>
                <a:spcPts val="1200"/>
              </a:spcBef>
              <a:buClr>
                <a:srgbClr val="800000"/>
              </a:buClr>
              <a:buSzPct val="80000"/>
            </a:pPr>
            <a:r>
              <a:rPr lang="en-US" sz="2500" dirty="0" smtClean="0">
                <a:solidFill>
                  <a:srgbClr val="000000"/>
                </a:solidFill>
                <a:latin typeface="Arial" charset="0"/>
              </a:rPr>
              <a:t>Transaction price</a:t>
            </a:r>
            <a:r>
              <a:rPr lang="en-US" sz="2200" b="0" dirty="0" smtClean="0">
                <a:solidFill>
                  <a:srgbClr val="000000"/>
                </a:solidFill>
                <a:latin typeface="Arial" charset="0"/>
              </a:rPr>
              <a:t> </a:t>
            </a:r>
          </a:p>
          <a:p>
            <a:pPr lvl="1" algn="l">
              <a:lnSpc>
                <a:spcPct val="125000"/>
              </a:lnSpc>
              <a:spcBef>
                <a:spcPts val="1200"/>
              </a:spcBef>
              <a:buClr>
                <a:srgbClr val="800000"/>
              </a:buClr>
              <a:buSzPct val="80000"/>
              <a:buFont typeface="Wingdings" pitchFamily="2" charset="2"/>
              <a:buChar char="u"/>
            </a:pP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Amount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of consideration that </a:t>
            </a: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company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expects </a:t>
            </a: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to receive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from a </a:t>
            </a: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customer. </a:t>
            </a:r>
          </a:p>
          <a:p>
            <a:pPr lvl="1" algn="l">
              <a:lnSpc>
                <a:spcPct val="125000"/>
              </a:lnSpc>
              <a:spcBef>
                <a:spcPts val="1200"/>
              </a:spcBef>
              <a:buClr>
                <a:srgbClr val="800000"/>
              </a:buClr>
              <a:buSzPct val="80000"/>
              <a:buFont typeface="Wingdings" pitchFamily="2" charset="2"/>
              <a:buChar char="u"/>
            </a:pP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In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a contract is often easily determined </a:t>
            </a: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because customer agrees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to pay a </a:t>
            </a: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fixed amount. </a:t>
            </a:r>
          </a:p>
          <a:p>
            <a:pPr lvl="1" algn="l">
              <a:lnSpc>
                <a:spcPct val="125000"/>
              </a:lnSpc>
              <a:spcBef>
                <a:spcPts val="1200"/>
              </a:spcBef>
              <a:buClr>
                <a:srgbClr val="800000"/>
              </a:buClr>
              <a:buSzPct val="80000"/>
              <a:buFont typeface="Wingdings" pitchFamily="2" charset="2"/>
              <a:buChar char="u"/>
            </a:pP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Other contracts, c</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ompanies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must </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consider:</a:t>
            </a:r>
          </a:p>
          <a:p>
            <a:pPr marL="1377950" lvl="2" indent="-463550" algn="l">
              <a:lnSpc>
                <a:spcPct val="125000"/>
              </a:lnSpc>
              <a:spcBef>
                <a:spcPts val="600"/>
              </a:spcBef>
              <a:buClr>
                <a:srgbClr val="800000"/>
              </a:buClr>
              <a:buSzPct val="80000"/>
              <a:buFont typeface="Wingdings" panose="05000000000000000000" pitchFamily="2" charset="2"/>
              <a:buChar char="Ø"/>
            </a:pP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Variable consideration</a:t>
            </a:r>
          </a:p>
          <a:p>
            <a:pPr marL="1377950" lvl="2" indent="-463550" algn="l">
              <a:lnSpc>
                <a:spcPct val="125000"/>
              </a:lnSpc>
              <a:spcBef>
                <a:spcPts val="600"/>
              </a:spcBef>
              <a:buClr>
                <a:srgbClr val="800000"/>
              </a:buClr>
              <a:buSzPct val="80000"/>
              <a:buFont typeface="Wingdings" panose="05000000000000000000" pitchFamily="2" charset="2"/>
              <a:buChar char="Ø"/>
            </a:pP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Time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value of </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money</a:t>
            </a:r>
          </a:p>
          <a:p>
            <a:pPr marL="1377950" lvl="2" indent="-463550" algn="l">
              <a:lnSpc>
                <a:spcPct val="125000"/>
              </a:lnSpc>
              <a:spcBef>
                <a:spcPts val="600"/>
              </a:spcBef>
              <a:buClr>
                <a:srgbClr val="800000"/>
              </a:buClr>
              <a:buSzPct val="80000"/>
              <a:buFont typeface="Wingdings" panose="05000000000000000000" pitchFamily="2" charset="2"/>
              <a:buChar char="Ø"/>
            </a:pP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Noncash consideration</a:t>
            </a:r>
          </a:p>
          <a:p>
            <a:pPr marL="1377950" lvl="2" indent="-463550" algn="l">
              <a:lnSpc>
                <a:spcPct val="125000"/>
              </a:lnSpc>
              <a:spcBef>
                <a:spcPts val="600"/>
              </a:spcBef>
              <a:buClr>
                <a:srgbClr val="800000"/>
              </a:buClr>
              <a:buSzPct val="80000"/>
              <a:buFont typeface="Wingdings" panose="05000000000000000000" pitchFamily="2" charset="2"/>
              <a:buChar char="Ø"/>
            </a:pP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Consideration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paid or payable to the customer</a:t>
            </a:r>
          </a:p>
        </p:txBody>
      </p:sp>
    </p:spTree>
    <p:extLst>
      <p:ext uri="{BB962C8B-B14F-4D97-AF65-F5344CB8AC3E}">
        <p14:creationId xmlns:p14="http://schemas.microsoft.com/office/powerpoint/2010/main" val="1474169715"/>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381000" y="3429000"/>
            <a:ext cx="4189413" cy="331788"/>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6" name="Rectangle 18"/>
          <p:cNvSpPr>
            <a:spLocks noChangeArrowheads="1"/>
          </p:cNvSpPr>
          <p:nvPr/>
        </p:nvSpPr>
        <p:spPr bwMode="auto">
          <a:xfrm>
            <a:off x="4724400" y="3429000"/>
            <a:ext cx="4114800" cy="21149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spAutoFit/>
          </a:bodyPr>
          <a:lstStyle/>
          <a:p>
            <a:pPr marL="342900" indent="-342900" algn="l">
              <a:lnSpc>
                <a:spcPct val="115000"/>
              </a:lnSpc>
              <a:spcBef>
                <a:spcPct val="45000"/>
              </a:spcBef>
              <a:buClr>
                <a:srgbClr val="A50021"/>
              </a:buClr>
              <a:buSzPct val="100000"/>
              <a:buFont typeface="+mj-lt"/>
              <a:buAutoNum type="arabicPeriod" startAt="6"/>
              <a:defRPr/>
            </a:pP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Allocate </a:t>
            </a:r>
            <a:r>
              <a:rPr lang="en-US" sz="1400"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the transaction price to the </a:t>
            </a: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separate performance obligations.</a:t>
            </a:r>
          </a:p>
          <a:p>
            <a:pPr marL="342900" indent="-342900" algn="l">
              <a:lnSpc>
                <a:spcPct val="115000"/>
              </a:lnSpc>
              <a:spcBef>
                <a:spcPct val="45000"/>
              </a:spcBef>
              <a:buClr>
                <a:srgbClr val="A50021"/>
              </a:buClr>
              <a:buSzPct val="100000"/>
              <a:buFont typeface="+mj-lt"/>
              <a:buAutoNum type="arabicPeriod" startAt="6"/>
              <a:defRPr/>
            </a:pP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Recognize </a:t>
            </a:r>
            <a:r>
              <a:rPr lang="en-US" sz="1400"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revenue when the company satisfies </a:t>
            </a: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its performance obligation.</a:t>
            </a:r>
          </a:p>
          <a:p>
            <a:pPr marL="342900" indent="-342900" algn="l">
              <a:lnSpc>
                <a:spcPct val="115000"/>
              </a:lnSpc>
              <a:spcBef>
                <a:spcPct val="45000"/>
              </a:spcBef>
              <a:buClr>
                <a:srgbClr val="A50021"/>
              </a:buClr>
              <a:buSzPct val="100000"/>
              <a:buFont typeface="+mj-lt"/>
              <a:buAutoNum type="arabicPeriod" startAt="6"/>
              <a:defRPr/>
            </a:pP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Identify </a:t>
            </a:r>
            <a:r>
              <a:rPr lang="en-US" sz="1400"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other revenue recognition </a:t>
            </a: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issues.</a:t>
            </a:r>
          </a:p>
          <a:p>
            <a:pPr marL="342900" indent="-342900" algn="l">
              <a:lnSpc>
                <a:spcPct val="115000"/>
              </a:lnSpc>
              <a:spcBef>
                <a:spcPct val="45000"/>
              </a:spcBef>
              <a:buClr>
                <a:srgbClr val="A50021"/>
              </a:buClr>
              <a:buSzPct val="100000"/>
              <a:buFont typeface="+mj-lt"/>
              <a:buAutoNum type="arabicPeriod" startAt="6"/>
              <a:defRPr/>
            </a:pP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Describe </a:t>
            </a:r>
            <a:r>
              <a:rPr lang="en-US" sz="1400"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presentation and disclosure </a:t>
            </a: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regarding revenue</a:t>
            </a:r>
            <a:r>
              <a:rPr lang="en-US" sz="1400"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a:t>
            </a:r>
          </a:p>
        </p:txBody>
      </p:sp>
      <p:sp>
        <p:nvSpPr>
          <p:cNvPr id="4100" name="Rectangle 19"/>
          <p:cNvSpPr>
            <a:spLocks noChangeArrowheads="1"/>
          </p:cNvSpPr>
          <p:nvPr/>
        </p:nvSpPr>
        <p:spPr bwMode="auto">
          <a:xfrm>
            <a:off x="457200" y="3048000"/>
            <a:ext cx="5181600" cy="3375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4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After studying this chapter, you should be able to:</a:t>
            </a:r>
          </a:p>
        </p:txBody>
      </p:sp>
      <p:sp>
        <p:nvSpPr>
          <p:cNvPr id="4106" name="Rectangle 15"/>
          <p:cNvSpPr txBox="1">
            <a:spLocks noChangeArrowheads="1"/>
          </p:cNvSpPr>
          <p:nvPr/>
        </p:nvSpPr>
        <p:spPr bwMode="auto">
          <a:xfrm>
            <a:off x="381000" y="23622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defRPr/>
            </a:pPr>
            <a:r>
              <a:rPr lang="en-US" sz="2400" dirty="0" smtClean="0">
                <a:solidFill>
                  <a:schemeClr val="bg1"/>
                </a:solidFill>
                <a:effectLst>
                  <a:outerShdw blurRad="38100" dist="38100" dir="2700000" algn="tl">
                    <a:srgbClr val="000000">
                      <a:alpha val="43137"/>
                    </a:srgbClr>
                  </a:outerShdw>
                </a:effectLst>
                <a:latin typeface="Arial" charset="0"/>
              </a:rPr>
              <a:t>LEARNING OBJECTIVES</a:t>
            </a:r>
          </a:p>
        </p:txBody>
      </p:sp>
      <p:sp>
        <p:nvSpPr>
          <p:cNvPr id="3074" name="Rectangle 2"/>
          <p:cNvSpPr>
            <a:spLocks noGrp="1" noChangeArrowheads="1"/>
          </p:cNvSpPr>
          <p:nvPr>
            <p:ph type="body" idx="1"/>
          </p:nvPr>
        </p:nvSpPr>
        <p:spPr>
          <a:xfrm>
            <a:off x="457200" y="3429000"/>
            <a:ext cx="4114800" cy="22118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spAutoFit/>
          </a:bodyPr>
          <a:lstStyle/>
          <a:p>
            <a:pPr>
              <a:lnSpc>
                <a:spcPct val="115000"/>
              </a:lnSpc>
              <a:spcBef>
                <a:spcPct val="45000"/>
              </a:spcBef>
              <a:buClr>
                <a:srgbClr val="A50021"/>
              </a:buClr>
              <a:buSzPct val="100000"/>
              <a:buFont typeface="+mj-lt"/>
              <a:buAutoNum type="arabicPeriod"/>
              <a:defRPr/>
            </a:pPr>
            <a:r>
              <a:rPr lang="en-US" sz="1400" kern="1200" dirty="0" smtClean="0">
                <a:effectLst/>
                <a:latin typeface="Liberation Sans" panose="020B0604020202020204" pitchFamily="34" charset="0"/>
                <a:ea typeface="Liberation Sans" panose="020B0604020202020204" pitchFamily="34" charset="0"/>
                <a:cs typeface="Liberation Sans" panose="020B0604020202020204" pitchFamily="34" charset="0"/>
              </a:rPr>
              <a:t>Understand </a:t>
            </a:r>
            <a:r>
              <a:rPr lang="en-US" sz="1400" kern="1200" dirty="0">
                <a:effectLst/>
                <a:latin typeface="Liberation Sans" panose="020B0604020202020204" pitchFamily="34" charset="0"/>
                <a:ea typeface="Liberation Sans" panose="020B0604020202020204" pitchFamily="34" charset="0"/>
                <a:cs typeface="Liberation Sans" panose="020B0604020202020204" pitchFamily="34" charset="0"/>
              </a:rPr>
              <a:t>revenue recognition </a:t>
            </a:r>
            <a:r>
              <a:rPr lang="en-US" sz="1400" kern="1200" dirty="0" smtClean="0">
                <a:effectLst/>
                <a:latin typeface="Liberation Sans" panose="020B0604020202020204" pitchFamily="34" charset="0"/>
                <a:ea typeface="Liberation Sans" panose="020B0604020202020204" pitchFamily="34" charset="0"/>
                <a:cs typeface="Liberation Sans" panose="020B0604020202020204" pitchFamily="34" charset="0"/>
              </a:rPr>
              <a:t>issues.</a:t>
            </a:r>
          </a:p>
          <a:p>
            <a:pPr>
              <a:lnSpc>
                <a:spcPct val="115000"/>
              </a:lnSpc>
              <a:spcBef>
                <a:spcPct val="45000"/>
              </a:spcBef>
              <a:buClr>
                <a:srgbClr val="A50021"/>
              </a:buClr>
              <a:buSzPct val="100000"/>
              <a:buFont typeface="+mj-lt"/>
              <a:buAutoNum type="arabicPeriod"/>
              <a:defRPr/>
            </a:pPr>
            <a:r>
              <a:rPr lang="en-US" sz="1400" kern="1200" dirty="0" smtClean="0">
                <a:effectLst/>
                <a:latin typeface="Liberation Sans" panose="020B0604020202020204" pitchFamily="34" charset="0"/>
                <a:ea typeface="Liberation Sans" panose="020B0604020202020204" pitchFamily="34" charset="0"/>
                <a:cs typeface="Liberation Sans" panose="020B0604020202020204" pitchFamily="34" charset="0"/>
              </a:rPr>
              <a:t>Identify </a:t>
            </a:r>
            <a:r>
              <a:rPr lang="en-US" sz="1400" kern="1200" dirty="0">
                <a:effectLst/>
                <a:latin typeface="Liberation Sans" panose="020B0604020202020204" pitchFamily="34" charset="0"/>
                <a:ea typeface="Liberation Sans" panose="020B0604020202020204" pitchFamily="34" charset="0"/>
                <a:cs typeface="Liberation Sans" panose="020B0604020202020204" pitchFamily="34" charset="0"/>
              </a:rPr>
              <a:t>the five steps in the revenue </a:t>
            </a:r>
            <a:r>
              <a:rPr lang="en-US" sz="1400" kern="1200" dirty="0" smtClean="0">
                <a:effectLst/>
                <a:latin typeface="Liberation Sans" panose="020B0604020202020204" pitchFamily="34" charset="0"/>
                <a:ea typeface="Liberation Sans" panose="020B0604020202020204" pitchFamily="34" charset="0"/>
                <a:cs typeface="Liberation Sans" panose="020B0604020202020204" pitchFamily="34" charset="0"/>
              </a:rPr>
              <a:t>recognition process.</a:t>
            </a:r>
          </a:p>
          <a:p>
            <a:pPr>
              <a:lnSpc>
                <a:spcPct val="115000"/>
              </a:lnSpc>
              <a:spcBef>
                <a:spcPct val="45000"/>
              </a:spcBef>
              <a:buClr>
                <a:srgbClr val="A50021"/>
              </a:buClr>
              <a:buSzPct val="100000"/>
              <a:buFont typeface="+mj-lt"/>
              <a:buAutoNum type="arabicPeriod"/>
              <a:defRPr/>
            </a:pPr>
            <a:r>
              <a:rPr lang="en-US" sz="1400" kern="1200" dirty="0" smtClean="0">
                <a:effectLst/>
                <a:latin typeface="Liberation Sans" panose="020B0604020202020204" pitchFamily="34" charset="0"/>
                <a:ea typeface="Liberation Sans" panose="020B0604020202020204" pitchFamily="34" charset="0"/>
                <a:cs typeface="Liberation Sans" panose="020B0604020202020204" pitchFamily="34" charset="0"/>
              </a:rPr>
              <a:t>Identify </a:t>
            </a:r>
            <a:r>
              <a:rPr lang="en-US" sz="1400" kern="1200" dirty="0">
                <a:effectLst/>
                <a:latin typeface="Liberation Sans" panose="020B0604020202020204" pitchFamily="34" charset="0"/>
                <a:ea typeface="Liberation Sans" panose="020B0604020202020204" pitchFamily="34" charset="0"/>
                <a:cs typeface="Liberation Sans" panose="020B0604020202020204" pitchFamily="34" charset="0"/>
              </a:rPr>
              <a:t>the contract with </a:t>
            </a:r>
            <a:r>
              <a:rPr lang="en-US" sz="1400" kern="1200" dirty="0" smtClean="0">
                <a:effectLst/>
                <a:latin typeface="Liberation Sans" panose="020B0604020202020204" pitchFamily="34" charset="0"/>
                <a:ea typeface="Liberation Sans" panose="020B0604020202020204" pitchFamily="34" charset="0"/>
                <a:cs typeface="Liberation Sans" panose="020B0604020202020204" pitchFamily="34" charset="0"/>
              </a:rPr>
              <a:t>customers.</a:t>
            </a:r>
          </a:p>
          <a:p>
            <a:pPr>
              <a:lnSpc>
                <a:spcPct val="115000"/>
              </a:lnSpc>
              <a:spcBef>
                <a:spcPct val="45000"/>
              </a:spcBef>
              <a:buClr>
                <a:srgbClr val="A50021"/>
              </a:buClr>
              <a:buSzPct val="100000"/>
              <a:buFont typeface="+mj-lt"/>
              <a:buAutoNum type="arabicPeriod"/>
              <a:defRPr/>
            </a:pPr>
            <a:r>
              <a:rPr lang="en-US" sz="1400" kern="1200" dirty="0" smtClean="0">
                <a:effectLst/>
                <a:latin typeface="Liberation Sans" panose="020B0604020202020204" pitchFamily="34" charset="0"/>
                <a:ea typeface="Liberation Sans" panose="020B0604020202020204" pitchFamily="34" charset="0"/>
                <a:cs typeface="Liberation Sans" panose="020B0604020202020204" pitchFamily="34" charset="0"/>
              </a:rPr>
              <a:t>Identify </a:t>
            </a:r>
            <a:r>
              <a:rPr lang="en-US" sz="1400" kern="1200" dirty="0">
                <a:effectLst/>
                <a:latin typeface="Liberation Sans" panose="020B0604020202020204" pitchFamily="34" charset="0"/>
                <a:ea typeface="Liberation Sans" panose="020B0604020202020204" pitchFamily="34" charset="0"/>
                <a:cs typeface="Liberation Sans" panose="020B0604020202020204" pitchFamily="34" charset="0"/>
              </a:rPr>
              <a:t>the separate performance obligations in </a:t>
            </a:r>
            <a:r>
              <a:rPr lang="en-US" sz="1400" kern="1200" dirty="0" smtClean="0">
                <a:effectLst/>
                <a:latin typeface="Liberation Sans" panose="020B0604020202020204" pitchFamily="34" charset="0"/>
                <a:ea typeface="Liberation Sans" panose="020B0604020202020204" pitchFamily="34" charset="0"/>
                <a:cs typeface="Liberation Sans" panose="020B0604020202020204" pitchFamily="34" charset="0"/>
              </a:rPr>
              <a:t>the contract.</a:t>
            </a:r>
          </a:p>
          <a:p>
            <a:pPr>
              <a:lnSpc>
                <a:spcPct val="115000"/>
              </a:lnSpc>
              <a:spcBef>
                <a:spcPct val="45000"/>
              </a:spcBef>
              <a:buClr>
                <a:srgbClr val="A50021"/>
              </a:buClr>
              <a:buSzPct val="100000"/>
              <a:buFont typeface="+mj-lt"/>
              <a:buAutoNum type="arabicPeriod"/>
              <a:defRPr/>
            </a:pPr>
            <a:r>
              <a:rPr lang="en-US" sz="1400" kern="1200" dirty="0" smtClean="0">
                <a:effectLst/>
                <a:latin typeface="Liberation Sans" panose="020B0604020202020204" pitchFamily="34" charset="0"/>
                <a:ea typeface="Liberation Sans" panose="020B0604020202020204" pitchFamily="34" charset="0"/>
                <a:cs typeface="Liberation Sans" panose="020B0604020202020204" pitchFamily="34" charset="0"/>
              </a:rPr>
              <a:t>Determine </a:t>
            </a:r>
            <a:r>
              <a:rPr lang="en-US" sz="1400" kern="1200" dirty="0">
                <a:effectLst/>
                <a:latin typeface="Liberation Sans" panose="020B0604020202020204" pitchFamily="34" charset="0"/>
                <a:ea typeface="Liberation Sans" panose="020B0604020202020204" pitchFamily="34" charset="0"/>
                <a:cs typeface="Liberation Sans" panose="020B0604020202020204" pitchFamily="34" charset="0"/>
              </a:rPr>
              <a:t>the transaction price.</a:t>
            </a:r>
          </a:p>
        </p:txBody>
      </p:sp>
      <p:pic>
        <p:nvPicPr>
          <p:cNvPr id="4103"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4770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4" name="Rectangle 24"/>
          <p:cNvSpPr>
            <a:spLocks noChangeArrowheads="1"/>
          </p:cNvSpPr>
          <p:nvPr/>
        </p:nvSpPr>
        <p:spPr bwMode="auto">
          <a:xfrm>
            <a:off x="2822575" y="533400"/>
            <a:ext cx="62452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defRPr/>
            </a:pPr>
            <a:r>
              <a:rPr lang="en-US" sz="44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Revenue Recognition</a:t>
            </a:r>
          </a:p>
        </p:txBody>
      </p:sp>
      <p:pic>
        <p:nvPicPr>
          <p:cNvPr id="4105"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26"/>
          <p:cNvSpPr txBox="1">
            <a:spLocks noChangeArrowheads="1"/>
          </p:cNvSpPr>
          <p:nvPr/>
        </p:nvSpPr>
        <p:spPr bwMode="auto">
          <a:xfrm>
            <a:off x="6858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defRPr/>
            </a:pPr>
            <a:r>
              <a:rPr lang="en-US" sz="10700" dirty="0" smtClean="0">
                <a:solidFill>
                  <a:srgbClr val="5F5F5F"/>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18</a:t>
            </a:r>
          </a:p>
        </p:txBody>
      </p:sp>
      <p:pic>
        <p:nvPicPr>
          <p:cNvPr id="4107"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8197"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5</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7" name="Rectangle 41"/>
          <p:cNvSpPr txBox="1">
            <a:spLocks noChangeArrowheads="1"/>
          </p:cNvSpPr>
          <p:nvPr/>
        </p:nvSpPr>
        <p:spPr bwMode="auto">
          <a:xfrm>
            <a:off x="609600" y="381000"/>
            <a:ext cx="7848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indent="0" algn="l">
              <a:defRPr/>
            </a:pPr>
            <a:r>
              <a:rPr lang="en-US" sz="3200" i="0" kern="1200" dirty="0" smtClean="0">
                <a:solidFill>
                  <a:schemeClr val="accent6">
                    <a:lumMod val="50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Determining Transaction Price—Step 3</a:t>
            </a:r>
            <a:endParaRPr lang="en-US" sz="3200" i="0" kern="1200" dirty="0">
              <a:solidFill>
                <a:schemeClr val="accent6">
                  <a:lumMod val="50000"/>
                </a:schemeClr>
              </a:solidFill>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8" name="Text Box 6"/>
          <p:cNvSpPr txBox="1">
            <a:spLocks noChangeArrowheads="1"/>
          </p:cNvSpPr>
          <p:nvPr/>
        </p:nvSpPr>
        <p:spPr bwMode="auto">
          <a:xfrm>
            <a:off x="609600" y="1295400"/>
            <a:ext cx="7962900" cy="370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lvl="1" indent="0" algn="l">
              <a:lnSpc>
                <a:spcPct val="125000"/>
              </a:lnSpc>
              <a:spcBef>
                <a:spcPts val="1200"/>
              </a:spcBef>
              <a:buClr>
                <a:srgbClr val="800000"/>
              </a:buClr>
              <a:buSzPct val="80000"/>
            </a:pPr>
            <a:r>
              <a:rPr lang="en-US" sz="280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Variable Consideration</a:t>
            </a:r>
            <a:endParaRPr lang="en-US" sz="28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endParaRPr>
          </a:p>
          <a:p>
            <a:pPr lvl="1" algn="l">
              <a:lnSpc>
                <a:spcPct val="125000"/>
              </a:lnSpc>
              <a:spcBef>
                <a:spcPts val="1200"/>
              </a:spcBef>
              <a:buClr>
                <a:srgbClr val="800000"/>
              </a:buClr>
              <a:buSzPct val="80000"/>
              <a:buFont typeface="Wingdings" pitchFamily="2" charset="2"/>
              <a:buChar char="u"/>
            </a:pP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Price dependent on future events.</a:t>
            </a:r>
          </a:p>
          <a:p>
            <a:pPr marL="1257300" lvl="2" indent="-342900" algn="l">
              <a:lnSpc>
                <a:spcPct val="125000"/>
              </a:lnSpc>
              <a:spcBef>
                <a:spcPts val="600"/>
              </a:spcBef>
              <a:buClr>
                <a:srgbClr val="800000"/>
              </a:buClr>
              <a:buSzPct val="80000"/>
              <a:buFont typeface="Wingdings" panose="05000000000000000000" pitchFamily="2" charset="2"/>
              <a:buChar char="Ø"/>
            </a:pP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May include discounts</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 rebates, credits, </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performance bonuses</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 or royalties</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a:t>
            </a:r>
          </a:p>
          <a:p>
            <a:pPr lvl="1" algn="l">
              <a:lnSpc>
                <a:spcPct val="125000"/>
              </a:lnSpc>
              <a:spcBef>
                <a:spcPts val="1200"/>
              </a:spcBef>
              <a:buClr>
                <a:srgbClr val="800000"/>
              </a:buClr>
              <a:buSzPct val="80000"/>
              <a:buFont typeface="Wingdings" pitchFamily="2" charset="2"/>
              <a:buChar char="u"/>
            </a:pP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Companies estimate amount of revenue to recognize.</a:t>
            </a:r>
            <a:endPar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endParaRPr>
          </a:p>
          <a:p>
            <a:pPr marL="1377950" lvl="2" indent="-463550" algn="l">
              <a:lnSpc>
                <a:spcPct val="125000"/>
              </a:lnSpc>
              <a:spcBef>
                <a:spcPts val="600"/>
              </a:spcBef>
              <a:buClr>
                <a:srgbClr val="800000"/>
              </a:buClr>
              <a:buSzPct val="80000"/>
              <a:buFont typeface="Wingdings" panose="05000000000000000000" pitchFamily="2" charset="2"/>
              <a:buChar char="Ø"/>
            </a:pP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Expected</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 value</a:t>
            </a:r>
          </a:p>
          <a:p>
            <a:pPr marL="1377950" lvl="2" indent="-463550" algn="l">
              <a:lnSpc>
                <a:spcPct val="125000"/>
              </a:lnSpc>
              <a:spcBef>
                <a:spcPts val="600"/>
              </a:spcBef>
              <a:buClr>
                <a:srgbClr val="800000"/>
              </a:buClr>
              <a:buSzPct val="80000"/>
              <a:buFont typeface="Wingdings" panose="05000000000000000000" pitchFamily="2" charset="2"/>
              <a:buChar char="Ø"/>
            </a:pP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Most likely amount</a:t>
            </a:r>
            <a:endPar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1953647920"/>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9" name="Rectangle 8"/>
          <p:cNvSpPr/>
          <p:nvPr/>
        </p:nvSpPr>
        <p:spPr>
          <a:xfrm>
            <a:off x="304800" y="1371600"/>
            <a:ext cx="7543800"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dirty="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rPr>
              <a:t>ILLUSTRATION </a:t>
            </a:r>
            <a:r>
              <a:rPr lang="en-US" dirty="0" smtClean="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rPr>
              <a:t>18-9  </a:t>
            </a:r>
            <a:r>
              <a:rPr lang="en-US"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Estimating Variable Consideration</a:t>
            </a:r>
            <a:endParaRPr lang="en-US"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2" name="Rectangle 1"/>
          <p:cNvSpPr/>
          <p:nvPr/>
        </p:nvSpPr>
        <p:spPr bwMode="auto">
          <a:xfrm>
            <a:off x="329183" y="1904385"/>
            <a:ext cx="8433817" cy="817147"/>
          </a:xfrm>
          <a:prstGeom prst="rect">
            <a:avLst/>
          </a:prstGeom>
          <a:solidFill>
            <a:schemeClr val="bg1"/>
          </a:solidFill>
          <a:ln w="28575"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91440" rIns="91440" bIns="64008" numCol="1" spcCol="0" rtlCol="0" fromWordArt="0" anchor="t" anchorCtr="0" forceAA="0" compatLnSpc="1">
            <a:prstTxWarp prst="textNoShape">
              <a:avLst/>
            </a:prstTxWarp>
            <a:spAutoFit/>
          </a:bodyPr>
          <a:lstStyle/>
          <a:p>
            <a:pPr algn="l">
              <a:lnSpc>
                <a:spcPct val="110000"/>
              </a:lnSpc>
            </a:pPr>
            <a:r>
              <a:rPr lang="en-US" sz="2000" dirty="0">
                <a:latin typeface="Liberation Sans" panose="020B0604020202020204" pitchFamily="34" charset="0"/>
                <a:ea typeface="Liberation Sans" panose="020B0604020202020204" pitchFamily="34" charset="0"/>
                <a:cs typeface="Liberation Sans" panose="020B0604020202020204" pitchFamily="34" charset="0"/>
              </a:rPr>
              <a:t>Expected Value: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Probability-weighted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amount in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a range of possible consideration amounts.</a:t>
            </a:r>
          </a:p>
        </p:txBody>
      </p:sp>
      <p:sp>
        <p:nvSpPr>
          <p:cNvPr id="11" name="Rectangle 10"/>
          <p:cNvSpPr/>
          <p:nvPr/>
        </p:nvSpPr>
        <p:spPr bwMode="auto">
          <a:xfrm>
            <a:off x="328115" y="4213592"/>
            <a:ext cx="8434885" cy="817147"/>
          </a:xfrm>
          <a:prstGeom prst="rect">
            <a:avLst/>
          </a:prstGeom>
          <a:solidFill>
            <a:schemeClr val="bg1"/>
          </a:solidFill>
          <a:ln w="28575"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91440" rIns="91440" bIns="64008" numCol="1" spcCol="0" rtlCol="0" fromWordArt="0" anchor="t" anchorCtr="0" forceAA="0" compatLnSpc="1">
            <a:prstTxWarp prst="textNoShape">
              <a:avLst/>
            </a:prstTxWarp>
            <a:spAutoFit/>
          </a:bodyPr>
          <a:lstStyle/>
          <a:p>
            <a:pPr algn="l">
              <a:lnSpc>
                <a:spcPct val="110000"/>
              </a:lnSpc>
            </a:pPr>
            <a:r>
              <a:rPr lang="en-US" sz="2000" dirty="0">
                <a:latin typeface="Liberation Sans" panose="020B0604020202020204" pitchFamily="34" charset="0"/>
                <a:ea typeface="Liberation Sans" panose="020B0604020202020204" pitchFamily="34" charset="0"/>
                <a:cs typeface="Liberation Sans" panose="020B0604020202020204" pitchFamily="34" charset="0"/>
              </a:rPr>
              <a:t>Most Likely Amount: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The single most likely amount in a range of possible consideration outcomes.</a:t>
            </a:r>
          </a:p>
        </p:txBody>
      </p:sp>
      <p:sp>
        <p:nvSpPr>
          <p:cNvPr id="12" name="Rectangle 11"/>
          <p:cNvSpPr/>
          <p:nvPr/>
        </p:nvSpPr>
        <p:spPr bwMode="auto">
          <a:xfrm>
            <a:off x="329183" y="2703825"/>
            <a:ext cx="8433817" cy="1182375"/>
          </a:xfrm>
          <a:prstGeom prst="rect">
            <a:avLst/>
          </a:prstGeom>
          <a:solidFill>
            <a:srgbClr val="D2E6FE"/>
          </a:solidFill>
          <a:ln w="28575" cap="sq" cmpd="sng" algn="ctr">
            <a:solidFill>
              <a:schemeClr val="tx1"/>
            </a:solidFill>
            <a:prstDash val="solid"/>
            <a:round/>
            <a:headEnd type="none" w="med" len="med"/>
            <a:tailEnd type="none" w="med" len="med"/>
          </a:ln>
          <a:effectLst/>
          <a:extLst/>
        </p:spPr>
        <p:txBody>
          <a:bodyPr vert="horz" wrap="square" lIns="137160" tIns="91440" rIns="91440" bIns="73152" numCol="1" rtlCol="0" anchor="t" anchorCtr="0" compatLnSpc="1">
            <a:prstTxWarp prst="textNoShape">
              <a:avLst/>
            </a:prstTxWarp>
            <a:spAutoFit/>
          </a:bodyPr>
          <a:lstStyle/>
          <a:p>
            <a:pPr marL="285750" indent="-285750" algn="l">
              <a:lnSpc>
                <a:spcPct val="110000"/>
              </a:lnSpc>
              <a:spcBef>
                <a:spcPts val="400"/>
              </a:spcBef>
              <a:buFont typeface="Wingdings" panose="05000000000000000000" pitchFamily="2" charset="2"/>
              <a:buChar char="§"/>
            </a:pP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May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be appropriate if a company has a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large number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of contracts with similar characteristics</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a:t>
            </a:r>
          </a:p>
          <a:p>
            <a:pPr marL="285750" indent="-285750" algn="l">
              <a:lnSpc>
                <a:spcPct val="110000"/>
              </a:lnSpc>
              <a:spcBef>
                <a:spcPts val="400"/>
              </a:spcBef>
              <a:buFont typeface="Wingdings" panose="05000000000000000000" pitchFamily="2" charset="2"/>
              <a:buChar char="§"/>
            </a:pP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Can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be based on a limited number of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discrete outcomes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and probabilities.</a:t>
            </a:r>
          </a:p>
        </p:txBody>
      </p:sp>
      <p:sp>
        <p:nvSpPr>
          <p:cNvPr id="13" name="Rectangle 12"/>
          <p:cNvSpPr/>
          <p:nvPr/>
        </p:nvSpPr>
        <p:spPr bwMode="auto">
          <a:xfrm>
            <a:off x="328115" y="5010912"/>
            <a:ext cx="8434885" cy="487826"/>
          </a:xfrm>
          <a:prstGeom prst="rect">
            <a:avLst/>
          </a:prstGeom>
          <a:solidFill>
            <a:srgbClr val="D2E6FE"/>
          </a:solidFill>
          <a:ln w="28575" cap="sq" cmpd="sng" algn="ctr">
            <a:solidFill>
              <a:schemeClr val="tx1"/>
            </a:solidFill>
            <a:prstDash val="solid"/>
            <a:round/>
            <a:headEnd type="none" w="med" len="med"/>
            <a:tailEnd type="none" w="med" len="med"/>
          </a:ln>
          <a:effectLst/>
          <a:extLst/>
        </p:spPr>
        <p:txBody>
          <a:bodyPr vert="horz" wrap="square" lIns="137160" tIns="91440" rIns="91440" bIns="73152" numCol="1" rtlCol="0" anchor="t" anchorCtr="0" compatLnSpc="1">
            <a:prstTxWarp prst="textNoShape">
              <a:avLst/>
            </a:prstTxWarp>
            <a:spAutoFit/>
          </a:bodyPr>
          <a:lstStyle/>
          <a:p>
            <a:pPr marL="285750" indent="-285750" algn="l">
              <a:lnSpc>
                <a:spcPct val="110000"/>
              </a:lnSpc>
              <a:spcBef>
                <a:spcPts val="400"/>
              </a:spcBef>
              <a:buFont typeface="Wingdings" panose="05000000000000000000" pitchFamily="2" charset="2"/>
              <a:buChar char="§"/>
            </a:pP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May be appropriate if the contract has only two possible outcomes</a:t>
            </a:r>
            <a:r>
              <a:rPr lang="en-US" sz="1900" b="0" dirty="0">
                <a:latin typeface="+mn-lt"/>
              </a:rPr>
              <a:t>.</a:t>
            </a:r>
          </a:p>
        </p:txBody>
      </p:sp>
      <p:sp>
        <p:nvSpPr>
          <p:cNvPr id="14" name="Rectangle 41"/>
          <p:cNvSpPr txBox="1">
            <a:spLocks noChangeArrowheads="1"/>
          </p:cNvSpPr>
          <p:nvPr/>
        </p:nvSpPr>
        <p:spPr bwMode="auto">
          <a:xfrm>
            <a:off x="609600" y="381000"/>
            <a:ext cx="7848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indent="0" algn="l">
              <a:defRPr/>
            </a:pPr>
            <a:r>
              <a:rPr lang="en-US" sz="3200" i="0" kern="1200" dirty="0" smtClean="0">
                <a:solidFill>
                  <a:schemeClr val="accent6">
                    <a:lumMod val="50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Determining Transaction Price—Step 3</a:t>
            </a:r>
            <a:endParaRPr lang="en-US" sz="3200" i="0" kern="1200" dirty="0">
              <a:solidFill>
                <a:schemeClr val="accent6">
                  <a:lumMod val="50000"/>
                </a:schemeClr>
              </a:solidFill>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5"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5</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2765065960"/>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381000" y="1840610"/>
            <a:ext cx="8382000" cy="36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0000"/>
              </a:lnSpc>
            </a:pPr>
            <a:r>
              <a:rPr lang="en-US" sz="1900" b="0" i="1" dirty="0">
                <a:latin typeface="Liberation Sans" panose="020B0604020202020204" pitchFamily="34" charset="0"/>
                <a:ea typeface="Liberation Sans" panose="020B0604020202020204" pitchFamily="34" charset="0"/>
                <a:cs typeface="Liberation Sans" panose="020B0604020202020204" pitchFamily="34" charset="0"/>
              </a:rPr>
              <a:t>Facts: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Peabody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Construction Company enters into a contract with a customer to build a warehouse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for $100,000</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 with a performance bonus of $50,000 that will be paid based on the timing of completion.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The amount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of the performance bonus decreases by 10% per week for every week beyond the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agreed-upon completion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date. The contract requirements are similar to contracts that Peabody has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performed previously</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 and management believes that such experience is predictive for this contract.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Management estimates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that there is a 60% probability that the contract will be completed by the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agreed-upon completion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date, a 30% probability that it will be completed 1 week late, and only a 10% probability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that it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will be completed 2 weeks late.</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6149"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5</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0" name="Rectangle 4"/>
          <p:cNvSpPr>
            <a:spLocks noGrp="1" noChangeArrowheads="1"/>
          </p:cNvSpPr>
          <p:nvPr>
            <p:ph type="title" idx="4294967295"/>
          </p:nvPr>
        </p:nvSpPr>
        <p:spPr bwMode="auto">
          <a:xfrm>
            <a:off x="609600" y="381000"/>
            <a:ext cx="5562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1"/>
                </a:solidFill>
                <a:effectLst/>
                <a:latin typeface="Liberation Sans" panose="020B0604020202020204" pitchFamily="34" charset="0"/>
                <a:ea typeface="Liberation Sans" panose="020B0604020202020204" pitchFamily="34" charset="0"/>
                <a:cs typeface="Liberation Sans" panose="020B0604020202020204" pitchFamily="34" charset="0"/>
              </a:rPr>
              <a:t>Variable Consideration</a:t>
            </a:r>
            <a:endParaRPr lang="en-US" sz="3200" i="0" kern="1200" dirty="0">
              <a:solidFill>
                <a:schemeClr val="tx1"/>
              </a:solidFill>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2" name="Rectangle 1"/>
          <p:cNvSpPr/>
          <p:nvPr/>
        </p:nvSpPr>
        <p:spPr>
          <a:xfrm>
            <a:off x="381000" y="1295400"/>
            <a:ext cx="8382000" cy="484300"/>
          </a:xfrm>
          <a:prstGeom prst="rect">
            <a:avLst/>
          </a:prstGeom>
          <a:solidFill>
            <a:srgbClr val="0084DE"/>
          </a:solidFill>
          <a:ln>
            <a:noFill/>
          </a:ln>
        </p:spPr>
        <p:txBody>
          <a:bodyPr wrap="square" bIns="73152">
            <a:spAutoFit/>
          </a:bodyPr>
          <a:lstStyle/>
          <a:p>
            <a:pPr marL="0" lvl="1" algn="l">
              <a:lnSpc>
                <a:spcPct val="125000"/>
              </a:lnSpc>
              <a:spcBef>
                <a:spcPts val="1200"/>
              </a:spcBef>
              <a:buClr>
                <a:srgbClr val="800000"/>
              </a:buClr>
              <a:buSzPct val="80000"/>
            </a:pPr>
            <a:r>
              <a:rPr lang="en-US" sz="2100" dirty="0" smtClean="0">
                <a:solidFill>
                  <a:schemeClr val="bg1"/>
                </a:solidFill>
                <a:effectLst>
                  <a:outerShdw blurRad="38100" dist="38100" dir="2700000" algn="tl">
                    <a:srgbClr val="000000">
                      <a:alpha val="43137"/>
                    </a:srgbClr>
                  </a:outerShdw>
                </a:effectLst>
                <a:latin typeface="Arial" charset="0"/>
              </a:rPr>
              <a:t>ESTIMATING VARIABLE CONSIDERATION</a:t>
            </a:r>
            <a:endParaRPr lang="en-US" sz="2100" dirty="0">
              <a:solidFill>
                <a:schemeClr val="bg1"/>
              </a:solidFill>
              <a:effectLst>
                <a:outerShdw blurRad="38100" dist="38100" dir="2700000" algn="tl">
                  <a:srgbClr val="000000">
                    <a:alpha val="43137"/>
                  </a:srgbClr>
                </a:outerShdw>
              </a:effectLst>
              <a:latin typeface="Arial" charset="0"/>
            </a:endParaRPr>
          </a:p>
        </p:txBody>
      </p:sp>
      <p:sp>
        <p:nvSpPr>
          <p:cNvPr id="9" name="Rectangle 8"/>
          <p:cNvSpPr/>
          <p:nvPr/>
        </p:nvSpPr>
        <p:spPr>
          <a:xfrm>
            <a:off x="381000" y="5486400"/>
            <a:ext cx="8382000" cy="412421"/>
          </a:xfrm>
          <a:prstGeom prst="rect">
            <a:avLst/>
          </a:prstGeom>
          <a:solidFill>
            <a:srgbClr val="0084DE"/>
          </a:solidFill>
          <a:ln>
            <a:noFill/>
          </a:ln>
        </p:spPr>
        <p:txBody>
          <a:bodyPr wrap="square" bIns="73152">
            <a:spAutoFit/>
          </a:bodyPr>
          <a:lstStyle/>
          <a:p>
            <a:pPr algn="l"/>
            <a:r>
              <a:rPr lang="en-US" sz="1900" i="1"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Question:</a:t>
            </a:r>
            <a:r>
              <a:rPr lang="en-US" sz="19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 </a:t>
            </a:r>
            <a:r>
              <a:rPr lang="en-US" sz="19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How should Peabody account for this revenue arrangement?</a:t>
            </a:r>
            <a:endParaRPr lang="en-US" sz="19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3" name="Rectangle 12"/>
          <p:cNvSpPr/>
          <p:nvPr/>
        </p:nvSpPr>
        <p:spPr>
          <a:xfrm>
            <a:off x="6781800" y="457200"/>
            <a:ext cx="205740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ILLUSTRATION </a:t>
            </a:r>
            <a:r>
              <a:rPr lang="en-US" sz="1200" dirty="0" smtClean="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18-10</a:t>
            </a:r>
            <a:endParaRPr lang="en-US" sz="12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endParaRPr>
          </a:p>
          <a:p>
            <a:pPr algn="l"/>
            <a:r>
              <a:rPr lang="en-US" sz="1200" b="0" dirty="0" smtClean="0">
                <a:latin typeface="Liberation Sans" panose="020B0604020202020204" pitchFamily="34" charset="0"/>
                <a:ea typeface="Liberation Sans" panose="020B0604020202020204" pitchFamily="34" charset="0"/>
                <a:cs typeface="Liberation Sans" panose="020B0604020202020204" pitchFamily="34" charset="0"/>
              </a:rPr>
              <a:t>Transaction Price</a:t>
            </a:r>
            <a:endParaRPr lang="en-US" sz="1200" b="0" dirty="0">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1262559153"/>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381000" y="1752600"/>
            <a:ext cx="8382000" cy="8233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lnSpc>
                <a:spcPct val="110000"/>
              </a:lnSpc>
              <a:defRPr sz="1900" b="0" i="1">
                <a:latin typeface="+mn-lt"/>
              </a:defRPr>
            </a:lvl1pPr>
            <a:lvl2pPr marL="685800" indent="-45720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a:lnSpc>
                <a:spcPct val="125000"/>
              </a:lnSpc>
            </a:pPr>
            <a:r>
              <a:rPr lang="en-US" i="0" dirty="0">
                <a:latin typeface="Liberation Sans" panose="020B0604020202020204" pitchFamily="34" charset="0"/>
                <a:ea typeface="Liberation Sans" panose="020B0604020202020204" pitchFamily="34" charset="0"/>
                <a:cs typeface="Liberation Sans" panose="020B0604020202020204" pitchFamily="34" charset="0"/>
              </a:rPr>
              <a:t>Management has concluded that the </a:t>
            </a:r>
            <a:r>
              <a:rPr lang="en-US" b="1" i="0" dirty="0">
                <a:latin typeface="Liberation Sans" panose="020B0604020202020204" pitchFamily="34" charset="0"/>
                <a:ea typeface="Liberation Sans" panose="020B0604020202020204" pitchFamily="34" charset="0"/>
                <a:cs typeface="Liberation Sans" panose="020B0604020202020204" pitchFamily="34" charset="0"/>
              </a:rPr>
              <a:t>probability-weighted </a:t>
            </a:r>
            <a:r>
              <a:rPr lang="en-US" b="1" i="0" dirty="0" smtClean="0">
                <a:latin typeface="Liberation Sans" panose="020B0604020202020204" pitchFamily="34" charset="0"/>
                <a:ea typeface="Liberation Sans" panose="020B0604020202020204" pitchFamily="34" charset="0"/>
                <a:cs typeface="Liberation Sans" panose="020B0604020202020204" pitchFamily="34" charset="0"/>
              </a:rPr>
              <a:t>method </a:t>
            </a:r>
            <a:r>
              <a:rPr lang="en-US" i="0" dirty="0" smtClean="0">
                <a:latin typeface="Liberation Sans" panose="020B0604020202020204" pitchFamily="34" charset="0"/>
                <a:ea typeface="Liberation Sans" panose="020B0604020202020204" pitchFamily="34" charset="0"/>
                <a:cs typeface="Liberation Sans" panose="020B0604020202020204" pitchFamily="34" charset="0"/>
              </a:rPr>
              <a:t>is </a:t>
            </a:r>
            <a:r>
              <a:rPr lang="en-US" i="0" dirty="0">
                <a:latin typeface="Liberation Sans" panose="020B0604020202020204" pitchFamily="34" charset="0"/>
                <a:ea typeface="Liberation Sans" panose="020B0604020202020204" pitchFamily="34" charset="0"/>
                <a:cs typeface="Liberation Sans" panose="020B0604020202020204" pitchFamily="34" charset="0"/>
              </a:rPr>
              <a:t>the most predictive </a:t>
            </a:r>
            <a:r>
              <a:rPr lang="en-US" i="0" dirty="0" smtClean="0">
                <a:latin typeface="Liberation Sans" panose="020B0604020202020204" pitchFamily="34" charset="0"/>
                <a:ea typeface="Liberation Sans" panose="020B0604020202020204" pitchFamily="34" charset="0"/>
                <a:cs typeface="Liberation Sans" panose="020B0604020202020204" pitchFamily="34" charset="0"/>
              </a:rPr>
              <a:t>approach:</a:t>
            </a:r>
            <a:endParaRPr lang="en-US" i="0"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6149" name="Text Box 14"/>
          <p:cNvSpPr txBox="1">
            <a:spLocks noChangeArrowheads="1"/>
          </p:cNvSpPr>
          <p:nvPr/>
        </p:nvSpPr>
        <p:spPr bwMode="auto">
          <a:xfrm>
            <a:off x="8198893"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5</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0" name="Rectangle 4"/>
          <p:cNvSpPr>
            <a:spLocks noGrp="1" noChangeArrowheads="1"/>
          </p:cNvSpPr>
          <p:nvPr>
            <p:ph type="title" idx="4294967295"/>
          </p:nvPr>
        </p:nvSpPr>
        <p:spPr bwMode="auto">
          <a:xfrm>
            <a:off x="609600" y="381000"/>
            <a:ext cx="5562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1"/>
                </a:solidFill>
                <a:effectLst/>
                <a:latin typeface="Liberation Sans" panose="020B0604020202020204" pitchFamily="34" charset="0"/>
                <a:ea typeface="Liberation Sans" panose="020B0604020202020204" pitchFamily="34" charset="0"/>
                <a:cs typeface="Liberation Sans" panose="020B0604020202020204" pitchFamily="34" charset="0"/>
              </a:rPr>
              <a:t>Variable Consideration</a:t>
            </a:r>
            <a:endParaRPr lang="en-US" sz="3200" i="0" kern="1200" dirty="0">
              <a:solidFill>
                <a:schemeClr val="tx1"/>
              </a:solidFill>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 name="Rectangle 8"/>
          <p:cNvSpPr/>
          <p:nvPr/>
        </p:nvSpPr>
        <p:spPr>
          <a:xfrm>
            <a:off x="381000" y="1295400"/>
            <a:ext cx="8382000" cy="412421"/>
          </a:xfrm>
          <a:prstGeom prst="rect">
            <a:avLst/>
          </a:prstGeom>
          <a:solidFill>
            <a:srgbClr val="0084DE"/>
          </a:solidFill>
          <a:ln>
            <a:noFill/>
          </a:ln>
        </p:spPr>
        <p:txBody>
          <a:bodyPr wrap="square" bIns="73152">
            <a:spAutoFit/>
          </a:bodyPr>
          <a:lstStyle/>
          <a:p>
            <a:pPr algn="l"/>
            <a:r>
              <a:rPr lang="en-US" sz="1900" i="1"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Question:</a:t>
            </a:r>
            <a:r>
              <a:rPr lang="en-US" sz="19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 </a:t>
            </a:r>
            <a:r>
              <a:rPr lang="en-US" sz="19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How should Peabody account for this revenue arrangement?</a:t>
            </a:r>
            <a:endParaRPr lang="en-US" sz="19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3" name="Rectangle 12"/>
          <p:cNvSpPr/>
          <p:nvPr/>
        </p:nvSpPr>
        <p:spPr>
          <a:xfrm>
            <a:off x="6781800" y="457200"/>
            <a:ext cx="205740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ILLUSTRATION </a:t>
            </a:r>
            <a:r>
              <a:rPr lang="en-US" sz="1200" dirty="0" smtClean="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18-10</a:t>
            </a:r>
            <a:endParaRPr lang="en-US" sz="12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endParaRPr>
          </a:p>
          <a:p>
            <a:pPr algn="l"/>
            <a:r>
              <a:rPr lang="en-US" sz="1200" b="0" dirty="0" smtClean="0">
                <a:latin typeface="Liberation Sans" panose="020B0604020202020204" pitchFamily="34" charset="0"/>
                <a:ea typeface="Liberation Sans" panose="020B0604020202020204" pitchFamily="34" charset="0"/>
                <a:cs typeface="Liberation Sans" panose="020B0604020202020204" pitchFamily="34" charset="0"/>
              </a:rPr>
              <a:t>Transaction Price</a:t>
            </a:r>
            <a:endParaRPr lang="en-US" sz="1200" b="0"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1" name="Text Box 6"/>
          <p:cNvSpPr txBox="1">
            <a:spLocks noChangeArrowheads="1"/>
          </p:cNvSpPr>
          <p:nvPr/>
        </p:nvSpPr>
        <p:spPr bwMode="auto">
          <a:xfrm>
            <a:off x="381000" y="2590800"/>
            <a:ext cx="8191500" cy="2650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lnSpc>
                <a:spcPct val="125000"/>
              </a:lnSpc>
              <a:defRPr sz="1900" b="0" i="0">
                <a:latin typeface="+mn-lt"/>
              </a:defRPr>
            </a:lvl1pPr>
            <a:lvl2pPr marL="685800" indent="-45720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marL="463550">
              <a:tabLst>
                <a:tab pos="5718175" algn="r"/>
              </a:tabLst>
            </a:pPr>
            <a:r>
              <a:rPr lang="en-US" dirty="0">
                <a:latin typeface="Liberation Sans" panose="020B0604020202020204" pitchFamily="34" charset="0"/>
                <a:ea typeface="Liberation Sans" panose="020B0604020202020204" pitchFamily="34" charset="0"/>
                <a:cs typeface="Liberation Sans" panose="020B0604020202020204" pitchFamily="34" charset="0"/>
              </a:rPr>
              <a:t>60% chance of $150,000 </a:t>
            </a:r>
            <a:r>
              <a:rPr lang="en-US" dirty="0" smtClean="0">
                <a:latin typeface="Liberation Sans" panose="020B0604020202020204" pitchFamily="34" charset="0"/>
                <a:ea typeface="Liberation Sans" panose="020B0604020202020204" pitchFamily="34" charset="0"/>
                <a:cs typeface="Liberation Sans" panose="020B0604020202020204" pitchFamily="34" charset="0"/>
              </a:rPr>
              <a:t>= 	$ </a:t>
            </a:r>
            <a:r>
              <a:rPr lang="en-US" dirty="0">
                <a:latin typeface="Liberation Sans" panose="020B0604020202020204" pitchFamily="34" charset="0"/>
                <a:ea typeface="Liberation Sans" panose="020B0604020202020204" pitchFamily="34" charset="0"/>
                <a:cs typeface="Liberation Sans" panose="020B0604020202020204" pitchFamily="34" charset="0"/>
              </a:rPr>
              <a:t>90,000</a:t>
            </a:r>
          </a:p>
          <a:p>
            <a:pPr marL="463550">
              <a:tabLst>
                <a:tab pos="5718175" algn="r"/>
              </a:tabLst>
            </a:pPr>
            <a:r>
              <a:rPr lang="en-US" dirty="0">
                <a:latin typeface="Liberation Sans" panose="020B0604020202020204" pitchFamily="34" charset="0"/>
                <a:ea typeface="Liberation Sans" panose="020B0604020202020204" pitchFamily="34" charset="0"/>
                <a:cs typeface="Liberation Sans" panose="020B0604020202020204" pitchFamily="34" charset="0"/>
              </a:rPr>
              <a:t>30% chance of $145,000 </a:t>
            </a:r>
            <a:r>
              <a:rPr lang="en-US" dirty="0" smtClean="0">
                <a:latin typeface="Liberation Sans" panose="020B0604020202020204" pitchFamily="34" charset="0"/>
                <a:ea typeface="Liberation Sans" panose="020B0604020202020204" pitchFamily="34" charset="0"/>
                <a:cs typeface="Liberation Sans" panose="020B0604020202020204" pitchFamily="34" charset="0"/>
              </a:rPr>
              <a:t>= 	43,500</a:t>
            </a:r>
            <a:endParaRPr lang="en-US" dirty="0">
              <a:latin typeface="Liberation Sans" panose="020B0604020202020204" pitchFamily="34" charset="0"/>
              <a:ea typeface="Liberation Sans" panose="020B0604020202020204" pitchFamily="34" charset="0"/>
              <a:cs typeface="Liberation Sans" panose="020B0604020202020204" pitchFamily="34" charset="0"/>
            </a:endParaRPr>
          </a:p>
          <a:p>
            <a:pPr marL="463550">
              <a:tabLst>
                <a:tab pos="5718175" algn="r"/>
              </a:tabLst>
            </a:pPr>
            <a:r>
              <a:rPr lang="en-US" dirty="0">
                <a:latin typeface="Liberation Sans" panose="020B0604020202020204" pitchFamily="34" charset="0"/>
                <a:ea typeface="Liberation Sans" panose="020B0604020202020204" pitchFamily="34" charset="0"/>
                <a:cs typeface="Liberation Sans" panose="020B0604020202020204" pitchFamily="34" charset="0"/>
              </a:rPr>
              <a:t>10% chance of $140,000 </a:t>
            </a:r>
            <a:r>
              <a:rPr lang="en-US" dirty="0" smtClean="0">
                <a:latin typeface="Liberation Sans" panose="020B0604020202020204" pitchFamily="34" charset="0"/>
                <a:ea typeface="Liberation Sans" panose="020B0604020202020204" pitchFamily="34" charset="0"/>
                <a:cs typeface="Liberation Sans" panose="020B0604020202020204" pitchFamily="34" charset="0"/>
              </a:rPr>
              <a:t>= 	14,000</a:t>
            </a:r>
            <a:endParaRPr lang="en-US" dirty="0">
              <a:latin typeface="Liberation Sans" panose="020B0604020202020204" pitchFamily="34" charset="0"/>
              <a:ea typeface="Liberation Sans" panose="020B0604020202020204" pitchFamily="34" charset="0"/>
              <a:cs typeface="Liberation Sans" panose="020B0604020202020204" pitchFamily="34" charset="0"/>
            </a:endParaRPr>
          </a:p>
          <a:p>
            <a:pPr marL="463550">
              <a:tabLst>
                <a:tab pos="5718175" algn="r"/>
              </a:tabLst>
            </a:pPr>
            <a:r>
              <a:rPr lang="en-US" dirty="0" smtClean="0">
                <a:latin typeface="Liberation Sans" panose="020B0604020202020204" pitchFamily="34" charset="0"/>
                <a:ea typeface="Liberation Sans" panose="020B0604020202020204" pitchFamily="34" charset="0"/>
                <a:cs typeface="Liberation Sans" panose="020B0604020202020204" pitchFamily="34" charset="0"/>
              </a:rPr>
              <a:t>	$147,500</a:t>
            </a:r>
          </a:p>
          <a:p>
            <a:pPr marL="463550">
              <a:tabLst>
                <a:tab pos="5718175" algn="r"/>
              </a:tabLst>
            </a:pPr>
            <a:endParaRPr lang="en-US" dirty="0">
              <a:latin typeface="Liberation Sans" panose="020B0604020202020204" pitchFamily="34" charset="0"/>
              <a:ea typeface="Liberation Sans" panose="020B0604020202020204" pitchFamily="34" charset="0"/>
              <a:cs typeface="Liberation Sans" panose="020B0604020202020204" pitchFamily="34" charset="0"/>
            </a:endParaRPr>
          </a:p>
          <a:p>
            <a:r>
              <a:rPr lang="en-US" b="1" dirty="0" smtClean="0">
                <a:latin typeface="Liberation Sans" panose="020B0604020202020204" pitchFamily="34" charset="0"/>
                <a:ea typeface="Liberation Sans" panose="020B0604020202020204" pitchFamily="34" charset="0"/>
                <a:cs typeface="Liberation Sans" panose="020B0604020202020204" pitchFamily="34" charset="0"/>
              </a:rPr>
              <a:t>Most likely outcome</a:t>
            </a:r>
            <a:r>
              <a:rPr lang="en-US" dirty="0" smtClean="0">
                <a:latin typeface="Liberation Sans" panose="020B0604020202020204" pitchFamily="34" charset="0"/>
                <a:ea typeface="Liberation Sans" panose="020B0604020202020204" pitchFamily="34" charset="0"/>
                <a:cs typeface="Liberation Sans" panose="020B0604020202020204" pitchFamily="34" charset="0"/>
              </a:rPr>
              <a:t>, if </a:t>
            </a:r>
            <a:r>
              <a:rPr lang="en-US" dirty="0">
                <a:latin typeface="Liberation Sans" panose="020B0604020202020204" pitchFamily="34" charset="0"/>
                <a:ea typeface="Liberation Sans" panose="020B0604020202020204" pitchFamily="34" charset="0"/>
                <a:cs typeface="Liberation Sans" panose="020B0604020202020204" pitchFamily="34" charset="0"/>
              </a:rPr>
              <a:t>management believes </a:t>
            </a:r>
            <a:r>
              <a:rPr lang="en-US" dirty="0" smtClean="0">
                <a:latin typeface="Liberation Sans" panose="020B0604020202020204" pitchFamily="34" charset="0"/>
                <a:ea typeface="Liberation Sans" panose="020B0604020202020204" pitchFamily="34" charset="0"/>
                <a:cs typeface="Liberation Sans" panose="020B0604020202020204" pitchFamily="34" charset="0"/>
              </a:rPr>
              <a:t>they will meet </a:t>
            </a:r>
            <a:r>
              <a:rPr lang="en-US" dirty="0">
                <a:latin typeface="Liberation Sans" panose="020B0604020202020204" pitchFamily="34" charset="0"/>
                <a:ea typeface="Liberation Sans" panose="020B0604020202020204" pitchFamily="34" charset="0"/>
                <a:cs typeface="Liberation Sans" panose="020B0604020202020204" pitchFamily="34" charset="0"/>
              </a:rPr>
              <a:t>the </a:t>
            </a:r>
            <a:r>
              <a:rPr lang="en-US" dirty="0" smtClean="0">
                <a:latin typeface="Liberation Sans" panose="020B0604020202020204" pitchFamily="34" charset="0"/>
                <a:ea typeface="Liberation Sans" panose="020B0604020202020204" pitchFamily="34" charset="0"/>
                <a:cs typeface="Liberation Sans" panose="020B0604020202020204" pitchFamily="34" charset="0"/>
              </a:rPr>
              <a:t>deadline and receive the $50,000 bonus, the </a:t>
            </a:r>
            <a:r>
              <a:rPr lang="en-US" dirty="0">
                <a:latin typeface="Liberation Sans" panose="020B0604020202020204" pitchFamily="34" charset="0"/>
                <a:ea typeface="Liberation Sans" panose="020B0604020202020204" pitchFamily="34" charset="0"/>
                <a:cs typeface="Liberation Sans" panose="020B0604020202020204" pitchFamily="34" charset="0"/>
              </a:rPr>
              <a:t>total </a:t>
            </a:r>
            <a:r>
              <a:rPr lang="en-US" dirty="0" smtClean="0">
                <a:latin typeface="Liberation Sans" panose="020B0604020202020204" pitchFamily="34" charset="0"/>
                <a:ea typeface="Liberation Sans" panose="020B0604020202020204" pitchFamily="34" charset="0"/>
                <a:cs typeface="Liberation Sans" panose="020B0604020202020204" pitchFamily="34" charset="0"/>
              </a:rPr>
              <a:t>transaction price </a:t>
            </a:r>
            <a:r>
              <a:rPr lang="en-US" dirty="0">
                <a:latin typeface="Liberation Sans" panose="020B0604020202020204" pitchFamily="34" charset="0"/>
                <a:ea typeface="Liberation Sans" panose="020B0604020202020204" pitchFamily="34" charset="0"/>
                <a:cs typeface="Liberation Sans" panose="020B0604020202020204" pitchFamily="34" charset="0"/>
              </a:rPr>
              <a:t>would </a:t>
            </a:r>
            <a:r>
              <a:rPr lang="en-US" dirty="0" smtClean="0">
                <a:latin typeface="Liberation Sans" panose="020B0604020202020204" pitchFamily="34" charset="0"/>
                <a:ea typeface="Liberation Sans" panose="020B0604020202020204" pitchFamily="34" charset="0"/>
                <a:cs typeface="Liberation Sans" panose="020B0604020202020204" pitchFamily="34" charset="0"/>
              </a:rPr>
              <a:t>be?</a:t>
            </a:r>
          </a:p>
        </p:txBody>
      </p:sp>
      <p:cxnSp>
        <p:nvCxnSpPr>
          <p:cNvPr id="4" name="Straight Connector 3"/>
          <p:cNvCxnSpPr/>
          <p:nvPr/>
        </p:nvCxnSpPr>
        <p:spPr bwMode="auto">
          <a:xfrm flipH="1">
            <a:off x="5029200" y="3718902"/>
            <a:ext cx="1219200" cy="0"/>
          </a:xfrm>
          <a:prstGeom prst="line">
            <a:avLst/>
          </a:prstGeom>
          <a:solidFill>
            <a:schemeClr val="bg1"/>
          </a:solidFill>
          <a:ln w="28575"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flipH="1">
            <a:off x="5029200" y="4099902"/>
            <a:ext cx="1219200" cy="0"/>
          </a:xfrm>
          <a:prstGeom prst="line">
            <a:avLst/>
          </a:prstGeom>
          <a:solidFill>
            <a:schemeClr val="bg1"/>
          </a:solidFill>
          <a:ln w="28575"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ctangle 4"/>
          <p:cNvSpPr/>
          <p:nvPr/>
        </p:nvSpPr>
        <p:spPr>
          <a:xfrm>
            <a:off x="1981200" y="5406479"/>
            <a:ext cx="5181600" cy="384721"/>
          </a:xfrm>
          <a:prstGeom prst="rect">
            <a:avLst/>
          </a:prstGeom>
        </p:spPr>
        <p:txBody>
          <a:bodyPr wrap="square">
            <a:spAutoFit/>
          </a:bodyPr>
          <a:lstStyle/>
          <a:p>
            <a:r>
              <a:rPr lang="en-US" sz="1900" dirty="0">
                <a:latin typeface="Liberation Sans" panose="020B0604020202020204" pitchFamily="34" charset="0"/>
                <a:ea typeface="Liberation Sans" panose="020B0604020202020204" pitchFamily="34" charset="0"/>
                <a:cs typeface="Liberation Sans" panose="020B0604020202020204" pitchFamily="34" charset="0"/>
              </a:rPr>
              <a:t>$150,000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(the outcome with 60% probability</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a:t>
            </a:r>
            <a:endParaRPr lang="en-US" sz="1900" b="0" dirty="0">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38212458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wipe(left)">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wipe(left)">
                                      <p:cBhvr>
                                        <p:cTn id="27" dur="500"/>
                                        <p:tgtEl>
                                          <p:spTgt spid="1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bldLvl="2"/>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8197"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5</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8" name="Text Box 6"/>
          <p:cNvSpPr txBox="1">
            <a:spLocks noChangeArrowheads="1"/>
          </p:cNvSpPr>
          <p:nvPr/>
        </p:nvSpPr>
        <p:spPr bwMode="auto">
          <a:xfrm>
            <a:off x="609600" y="1295400"/>
            <a:ext cx="7962900" cy="4843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lvl="1" algn="l">
              <a:lnSpc>
                <a:spcPct val="125000"/>
              </a:lnSpc>
              <a:spcBef>
                <a:spcPts val="1200"/>
              </a:spcBef>
              <a:buClr>
                <a:srgbClr val="800000"/>
              </a:buClr>
              <a:buSzPct val="80000"/>
              <a:buFont typeface="Wingdings" pitchFamily="2" charset="2"/>
              <a:buChar char="u"/>
            </a:pP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Only allocate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variable consideration if it is </a:t>
            </a: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reasonably assured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that it will be entitled to </a:t>
            </a: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the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amount. </a:t>
            </a:r>
            <a:endPar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endParaRPr>
          </a:p>
          <a:p>
            <a:pPr lvl="1" algn="l">
              <a:lnSpc>
                <a:spcPct val="125000"/>
              </a:lnSpc>
              <a:spcBef>
                <a:spcPts val="1200"/>
              </a:spcBef>
              <a:buClr>
                <a:srgbClr val="800000"/>
              </a:buClr>
              <a:buSzPct val="80000"/>
              <a:buFont typeface="Wingdings" pitchFamily="2" charset="2"/>
              <a:buChar char="u"/>
            </a:pP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Companies only recognizes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variable consideration if </a:t>
            </a:r>
            <a:endPar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endParaRPr>
          </a:p>
          <a:p>
            <a:pPr marL="1371600" lvl="2" indent="-457200" algn="l">
              <a:lnSpc>
                <a:spcPct val="125000"/>
              </a:lnSpc>
              <a:spcBef>
                <a:spcPts val="1200"/>
              </a:spcBef>
              <a:buSzPct val="100000"/>
              <a:buFont typeface="+mj-lt"/>
              <a:buAutoNum type="arabicPeriod"/>
            </a:pP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they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have experience with similar contracts </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and are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able to estimate the cumulative amount of revenue, and </a:t>
            </a:r>
            <a:endPar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endParaRPr>
          </a:p>
          <a:p>
            <a:pPr marL="1371600" lvl="2" indent="-457200" algn="l">
              <a:lnSpc>
                <a:spcPct val="125000"/>
              </a:lnSpc>
              <a:spcBef>
                <a:spcPts val="1200"/>
              </a:spcBef>
              <a:buSzPct val="100000"/>
              <a:buFont typeface="+mj-lt"/>
              <a:buAutoNum type="arabicPeriod"/>
            </a:pP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based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on experience</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 they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do not expect a significant reversal of revenue previously recognized</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 </a:t>
            </a:r>
          </a:p>
          <a:p>
            <a:pPr marL="682625" lvl="2" indent="0" algn="l">
              <a:lnSpc>
                <a:spcPct val="125000"/>
              </a:lnSpc>
              <a:spcBef>
                <a:spcPts val="1200"/>
              </a:spcBef>
              <a:buSzPct val="100000"/>
            </a:pP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If these criteria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are not met, revenue recognition is constrained.</a:t>
            </a:r>
          </a:p>
        </p:txBody>
      </p:sp>
      <p:sp>
        <p:nvSpPr>
          <p:cNvPr id="9" name="Rectangle 4"/>
          <p:cNvSpPr txBox="1">
            <a:spLocks noChangeArrowheads="1"/>
          </p:cNvSpPr>
          <p:nvPr/>
        </p:nvSpPr>
        <p:spPr bwMode="auto">
          <a:xfrm>
            <a:off x="609600" y="381000"/>
            <a:ext cx="5562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indent="0" algn="l">
              <a:defRPr/>
            </a:pPr>
            <a:r>
              <a:rPr lang="en-US" sz="3200" i="0" kern="1200" dirty="0" smtClean="0">
                <a:solidFill>
                  <a:schemeClr val="tx1"/>
                </a:solidFill>
                <a:effectLst/>
                <a:latin typeface="Liberation Sans" panose="020B0604020202020204" pitchFamily="34" charset="0"/>
                <a:ea typeface="Liberation Sans" panose="020B0604020202020204" pitchFamily="34" charset="0"/>
                <a:cs typeface="Liberation Sans" panose="020B0604020202020204" pitchFamily="34" charset="0"/>
              </a:rPr>
              <a:t>Variable Consideration</a:t>
            </a:r>
            <a:endParaRPr lang="en-US" sz="3200" i="0" kern="1200" dirty="0">
              <a:solidFill>
                <a:schemeClr val="tx1"/>
              </a:solidFill>
              <a:effectLst/>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3751491605"/>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8197"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5</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7" name="Rectangle 41"/>
          <p:cNvSpPr txBox="1">
            <a:spLocks noChangeArrowheads="1"/>
          </p:cNvSpPr>
          <p:nvPr/>
        </p:nvSpPr>
        <p:spPr bwMode="auto">
          <a:xfrm>
            <a:off x="609600" y="381000"/>
            <a:ext cx="7848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indent="0" algn="l">
              <a:defRPr/>
            </a:pPr>
            <a:r>
              <a:rPr lang="en-US" sz="3200" i="0" kern="1200" dirty="0" smtClean="0">
                <a:solidFill>
                  <a:schemeClr val="accent6">
                    <a:lumMod val="50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Determining Transaction Price—Step 3</a:t>
            </a:r>
            <a:endParaRPr lang="en-US" sz="3200" i="0" kern="1200" dirty="0">
              <a:solidFill>
                <a:schemeClr val="accent6">
                  <a:lumMod val="50000"/>
                </a:schemeClr>
              </a:solidFill>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8" name="Text Box 6"/>
          <p:cNvSpPr txBox="1">
            <a:spLocks noChangeArrowheads="1"/>
          </p:cNvSpPr>
          <p:nvPr/>
        </p:nvSpPr>
        <p:spPr bwMode="auto">
          <a:xfrm>
            <a:off x="609600" y="1295400"/>
            <a:ext cx="7962900" cy="5055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lvl="1" indent="0" algn="l">
              <a:lnSpc>
                <a:spcPct val="125000"/>
              </a:lnSpc>
              <a:spcBef>
                <a:spcPts val="1200"/>
              </a:spcBef>
              <a:buClr>
                <a:srgbClr val="800000"/>
              </a:buClr>
              <a:buSzPct val="80000"/>
            </a:pPr>
            <a:r>
              <a:rPr lang="en-US" sz="280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Time Value of Money</a:t>
            </a:r>
            <a:endParaRPr lang="en-US" sz="28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endParaRPr>
          </a:p>
          <a:p>
            <a:pPr lvl="1" algn="l">
              <a:lnSpc>
                <a:spcPct val="125000"/>
              </a:lnSpc>
              <a:spcBef>
                <a:spcPts val="1200"/>
              </a:spcBef>
              <a:buClr>
                <a:srgbClr val="800000"/>
              </a:buClr>
              <a:buSzPct val="80000"/>
              <a:buFont typeface="Wingdings" pitchFamily="2" charset="2"/>
              <a:buChar char="u"/>
            </a:pP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When contract (sales transaction)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involves a </a:t>
            </a: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significant financing component.</a:t>
            </a:r>
          </a:p>
          <a:p>
            <a:pPr marL="1377950" lvl="2" indent="-463550" algn="l">
              <a:lnSpc>
                <a:spcPct val="125000"/>
              </a:lnSpc>
              <a:spcBef>
                <a:spcPts val="1200"/>
              </a:spcBef>
              <a:buClr>
                <a:srgbClr val="800000"/>
              </a:buClr>
              <a:buSzPct val="80000"/>
              <a:buFont typeface="Wingdings" panose="05000000000000000000" pitchFamily="2" charset="2"/>
              <a:buChar char="Ø"/>
            </a:pP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Interest accrued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on consideration to be paid over </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time.</a:t>
            </a:r>
          </a:p>
          <a:p>
            <a:pPr marL="1377950" lvl="2" indent="-463550" algn="l">
              <a:lnSpc>
                <a:spcPct val="125000"/>
              </a:lnSpc>
              <a:spcBef>
                <a:spcPts val="1200"/>
              </a:spcBef>
              <a:buClr>
                <a:srgbClr val="800000"/>
              </a:buClr>
              <a:buSzPct val="80000"/>
              <a:buFont typeface="Wingdings" panose="05000000000000000000" pitchFamily="2" charset="2"/>
              <a:buChar char="Ø"/>
            </a:pP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Fair value determined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either by measuring the consideration received or by </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discounting the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payment using an imputed interest rate</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a:t>
            </a:r>
          </a:p>
          <a:p>
            <a:pPr marL="1377950" lvl="2" indent="-463550" algn="l">
              <a:lnSpc>
                <a:spcPct val="125000"/>
              </a:lnSpc>
              <a:spcBef>
                <a:spcPts val="1200"/>
              </a:spcBef>
              <a:buClr>
                <a:srgbClr val="800000"/>
              </a:buClr>
              <a:buSzPct val="80000"/>
              <a:buFont typeface="Wingdings" panose="05000000000000000000" pitchFamily="2" charset="2"/>
              <a:buChar char="Ø"/>
            </a:pP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Company reports </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as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interest expense or interest revenue.</a:t>
            </a:r>
          </a:p>
        </p:txBody>
      </p:sp>
    </p:spTree>
    <p:extLst>
      <p:ext uri="{BB962C8B-B14F-4D97-AF65-F5344CB8AC3E}">
        <p14:creationId xmlns:p14="http://schemas.microsoft.com/office/powerpoint/2010/main" val="518885639"/>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381000" y="1840610"/>
            <a:ext cx="8382000" cy="923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b="0" i="1" dirty="0">
                <a:latin typeface="Liberation Sans" panose="020B0604020202020204" pitchFamily="34" charset="0"/>
                <a:ea typeface="Liberation Sans" panose="020B0604020202020204" pitchFamily="34" charset="0"/>
                <a:cs typeface="Liberation Sans" panose="020B0604020202020204" pitchFamily="34" charset="0"/>
              </a:rPr>
              <a:t>Facts: </a:t>
            </a: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On </a:t>
            </a:r>
            <a:r>
              <a:rPr lang="en-US" b="0" dirty="0">
                <a:latin typeface="Liberation Sans" panose="020B0604020202020204" pitchFamily="34" charset="0"/>
                <a:ea typeface="Liberation Sans" panose="020B0604020202020204" pitchFamily="34" charset="0"/>
                <a:cs typeface="Liberation Sans" panose="020B0604020202020204" pitchFamily="34" charset="0"/>
              </a:rPr>
              <a:t>July 1, 2014, SEK Company sold goods to Grant Company for $900,000 in exchange for </a:t>
            </a: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a 4-year</a:t>
            </a:r>
            <a:r>
              <a:rPr lang="en-US" b="0" dirty="0">
                <a:latin typeface="Liberation Sans" panose="020B0604020202020204" pitchFamily="34" charset="0"/>
                <a:ea typeface="Liberation Sans" panose="020B0604020202020204" pitchFamily="34" charset="0"/>
                <a:cs typeface="Liberation Sans" panose="020B0604020202020204" pitchFamily="34" charset="0"/>
              </a:rPr>
              <a:t>, zero-interest-bearing note with a face amount of $1,416,163. The goods have an inventory </a:t>
            </a: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cost on </a:t>
            </a:r>
            <a:r>
              <a:rPr lang="en-US" b="0" dirty="0">
                <a:latin typeface="Liberation Sans" panose="020B0604020202020204" pitchFamily="34" charset="0"/>
                <a:ea typeface="Liberation Sans" panose="020B0604020202020204" pitchFamily="34" charset="0"/>
                <a:cs typeface="Liberation Sans" panose="020B0604020202020204" pitchFamily="34" charset="0"/>
              </a:rPr>
              <a:t>SEK’s books of $590,000.</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149"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5</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0" name="Rectangle 4"/>
          <p:cNvSpPr>
            <a:spLocks noGrp="1" noChangeArrowheads="1"/>
          </p:cNvSpPr>
          <p:nvPr>
            <p:ph type="title" idx="4294967295"/>
          </p:nvPr>
        </p:nvSpPr>
        <p:spPr bwMode="auto">
          <a:xfrm>
            <a:off x="609600" y="381000"/>
            <a:ext cx="4800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1"/>
                </a:solidFill>
                <a:effectLst/>
                <a:latin typeface="Liberation Sans" panose="020B0604020202020204" pitchFamily="34" charset="0"/>
                <a:ea typeface="Liberation Sans" panose="020B0604020202020204" pitchFamily="34" charset="0"/>
                <a:cs typeface="Liberation Sans" panose="020B0604020202020204" pitchFamily="34" charset="0"/>
              </a:rPr>
              <a:t>Time Value of Money</a:t>
            </a:r>
            <a:endParaRPr lang="en-US" sz="3200" i="0" kern="1200" dirty="0">
              <a:solidFill>
                <a:schemeClr val="tx1"/>
              </a:solidFill>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2" name="Rectangle 1"/>
          <p:cNvSpPr/>
          <p:nvPr/>
        </p:nvSpPr>
        <p:spPr>
          <a:xfrm>
            <a:off x="381000" y="1295400"/>
            <a:ext cx="8382000" cy="523990"/>
          </a:xfrm>
          <a:prstGeom prst="rect">
            <a:avLst/>
          </a:prstGeom>
          <a:solidFill>
            <a:srgbClr val="0084DE"/>
          </a:solidFill>
          <a:ln>
            <a:noFill/>
          </a:ln>
        </p:spPr>
        <p:txBody>
          <a:bodyPr wrap="square" bIns="73152">
            <a:spAutoFit/>
          </a:bodyPr>
          <a:lstStyle/>
          <a:p>
            <a:pPr marL="0" lvl="1" algn="l">
              <a:lnSpc>
                <a:spcPct val="125000"/>
              </a:lnSpc>
              <a:spcBef>
                <a:spcPts val="1200"/>
              </a:spcBef>
              <a:buClr>
                <a:srgbClr val="800000"/>
              </a:buClr>
              <a:buSzPct val="80000"/>
            </a:pPr>
            <a:r>
              <a:rPr lang="en-US" sz="21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EXTENDED PAYMENT TERMS</a:t>
            </a:r>
            <a:endParaRPr lang="en-US" sz="21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 name="Rectangle 8"/>
          <p:cNvSpPr/>
          <p:nvPr/>
        </p:nvSpPr>
        <p:spPr>
          <a:xfrm>
            <a:off x="381000" y="2907369"/>
            <a:ext cx="8382000" cy="951030"/>
          </a:xfrm>
          <a:prstGeom prst="rect">
            <a:avLst/>
          </a:prstGeom>
          <a:solidFill>
            <a:srgbClr val="0084DE"/>
          </a:solidFill>
          <a:ln>
            <a:noFill/>
          </a:ln>
        </p:spPr>
        <p:txBody>
          <a:bodyPr wrap="square" bIns="73152">
            <a:spAutoFit/>
          </a:bodyPr>
          <a:lstStyle/>
          <a:p>
            <a:pPr algn="l"/>
            <a:r>
              <a:rPr lang="en-US"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Questions</a:t>
            </a:r>
            <a:r>
              <a:rPr lang="en-US"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 (a) How much revenue should SEK Company record on July 1, 2014? (b) </a:t>
            </a:r>
            <a:r>
              <a:rPr lang="en-US"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How much </a:t>
            </a:r>
            <a:r>
              <a:rPr lang="en-US"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revenue should it report related to this transaction on December 31, 2014?</a:t>
            </a:r>
          </a:p>
        </p:txBody>
      </p:sp>
      <p:sp>
        <p:nvSpPr>
          <p:cNvPr id="3" name="Rectangle 2"/>
          <p:cNvSpPr/>
          <p:nvPr/>
        </p:nvSpPr>
        <p:spPr>
          <a:xfrm>
            <a:off x="381000" y="3962400"/>
            <a:ext cx="8382000" cy="397032"/>
          </a:xfrm>
          <a:prstGeom prst="rect">
            <a:avLst/>
          </a:prstGeom>
        </p:spPr>
        <p:txBody>
          <a:bodyPr wrap="square">
            <a:spAutoFit/>
          </a:bodyPr>
          <a:lstStyle/>
          <a:p>
            <a:pPr algn="l">
              <a:lnSpc>
                <a:spcPct val="110000"/>
              </a:lnSpc>
              <a:spcBef>
                <a:spcPts val="600"/>
              </a:spcBef>
              <a:tabLst>
                <a:tab pos="5881688" algn="r"/>
                <a:tab pos="7710488" algn="r"/>
              </a:tabLst>
            </a:pP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Entry </a:t>
            </a:r>
            <a:r>
              <a:rPr lang="en-US" b="0" dirty="0">
                <a:latin typeface="Liberation Sans" panose="020B0604020202020204" pitchFamily="34" charset="0"/>
                <a:ea typeface="Liberation Sans" panose="020B0604020202020204" pitchFamily="34" charset="0"/>
                <a:cs typeface="Liberation Sans" panose="020B0604020202020204" pitchFamily="34" charset="0"/>
              </a:rPr>
              <a:t>to record SEK’s sale to Grant </a:t>
            </a: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Company on July 1, 2014, </a:t>
            </a:r>
            <a:r>
              <a:rPr lang="en-US" b="0" dirty="0">
                <a:latin typeface="Liberation Sans" panose="020B0604020202020204" pitchFamily="34" charset="0"/>
                <a:ea typeface="Liberation Sans" panose="020B0604020202020204" pitchFamily="34" charset="0"/>
                <a:cs typeface="Liberation Sans" panose="020B0604020202020204" pitchFamily="34" charset="0"/>
              </a:rPr>
              <a:t>is as follows</a:t>
            </a: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a:t>
            </a:r>
            <a:endParaRPr lang="en-US" b="0"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2" name="Rectangle 11"/>
          <p:cNvSpPr/>
          <p:nvPr/>
        </p:nvSpPr>
        <p:spPr>
          <a:xfrm>
            <a:off x="381000" y="4412036"/>
            <a:ext cx="8382000" cy="2000548"/>
          </a:xfrm>
          <a:prstGeom prst="rect">
            <a:avLst/>
          </a:prstGeom>
        </p:spPr>
        <p:txBody>
          <a:bodyPr wrap="square">
            <a:spAutoFit/>
          </a:bodyPr>
          <a:lstStyle/>
          <a:p>
            <a:pPr marL="463550" algn="l">
              <a:lnSpc>
                <a:spcPct val="110000"/>
              </a:lnSpc>
              <a:spcBef>
                <a:spcPts val="600"/>
              </a:spcBef>
              <a:tabLst>
                <a:tab pos="6005513" algn="r"/>
                <a:tab pos="7315200" algn="r"/>
              </a:tabLst>
            </a:pPr>
            <a:r>
              <a:rPr lang="en-US" dirty="0" smtClean="0">
                <a:latin typeface="Liberation Sans" panose="020B0604020202020204" pitchFamily="34" charset="0"/>
                <a:ea typeface="Liberation Sans" panose="020B0604020202020204" pitchFamily="34" charset="0"/>
                <a:cs typeface="Liberation Sans" panose="020B0604020202020204" pitchFamily="34" charset="0"/>
              </a:rPr>
              <a:t>Notes Receivable	1,416,163</a:t>
            </a:r>
          </a:p>
          <a:p>
            <a:pPr marL="914400" indent="-450850" algn="l">
              <a:lnSpc>
                <a:spcPct val="110000"/>
              </a:lnSpc>
              <a:spcBef>
                <a:spcPts val="600"/>
              </a:spcBef>
              <a:tabLst>
                <a:tab pos="6005513" algn="r"/>
                <a:tab pos="7315200" algn="r"/>
              </a:tabLst>
            </a:pPr>
            <a:r>
              <a:rPr lang="en-US" dirty="0">
                <a:latin typeface="Liberation Sans" panose="020B0604020202020204" pitchFamily="34" charset="0"/>
                <a:ea typeface="Liberation Sans" panose="020B0604020202020204" pitchFamily="34" charset="0"/>
                <a:cs typeface="Liberation Sans" panose="020B0604020202020204" pitchFamily="34" charset="0"/>
              </a:rPr>
              <a:t>	</a:t>
            </a:r>
            <a:r>
              <a:rPr lang="en-US" dirty="0" smtClean="0">
                <a:latin typeface="Liberation Sans" panose="020B0604020202020204" pitchFamily="34" charset="0"/>
                <a:ea typeface="Liberation Sans" panose="020B0604020202020204" pitchFamily="34" charset="0"/>
                <a:cs typeface="Liberation Sans" panose="020B0604020202020204" pitchFamily="34" charset="0"/>
              </a:rPr>
              <a:t>Sales </a:t>
            </a:r>
            <a:r>
              <a:rPr lang="en-US" dirty="0">
                <a:latin typeface="Liberation Sans" panose="020B0604020202020204" pitchFamily="34" charset="0"/>
                <a:ea typeface="Liberation Sans" panose="020B0604020202020204" pitchFamily="34" charset="0"/>
                <a:cs typeface="Liberation Sans" panose="020B0604020202020204" pitchFamily="34" charset="0"/>
              </a:rPr>
              <a:t>Revenue </a:t>
            </a:r>
            <a:r>
              <a:rPr lang="en-US" dirty="0" smtClean="0">
                <a:latin typeface="Liberation Sans" panose="020B0604020202020204" pitchFamily="34" charset="0"/>
                <a:ea typeface="Liberation Sans" panose="020B0604020202020204" pitchFamily="34" charset="0"/>
                <a:cs typeface="Liberation Sans" panose="020B0604020202020204" pitchFamily="34" charset="0"/>
              </a:rPr>
              <a:t>		900,000</a:t>
            </a:r>
          </a:p>
          <a:p>
            <a:pPr marL="914400" indent="-450850" algn="l">
              <a:lnSpc>
                <a:spcPct val="110000"/>
              </a:lnSpc>
              <a:spcBef>
                <a:spcPts val="600"/>
              </a:spcBef>
              <a:tabLst>
                <a:tab pos="6005513" algn="r"/>
                <a:tab pos="7315200" algn="r"/>
              </a:tabLst>
            </a:pPr>
            <a:r>
              <a:rPr lang="en-US" dirty="0" smtClean="0">
                <a:latin typeface="Liberation Sans" panose="020B0604020202020204" pitchFamily="34" charset="0"/>
                <a:ea typeface="Liberation Sans" panose="020B0604020202020204" pitchFamily="34" charset="0"/>
                <a:cs typeface="Liberation Sans" panose="020B0604020202020204" pitchFamily="34" charset="0"/>
              </a:rPr>
              <a:t>	Discount on Notes Receivable 		516,163</a:t>
            </a:r>
          </a:p>
          <a:p>
            <a:pPr marL="914400" indent="-450850" algn="l">
              <a:lnSpc>
                <a:spcPct val="110000"/>
              </a:lnSpc>
              <a:spcBef>
                <a:spcPts val="1200"/>
              </a:spcBef>
              <a:tabLst>
                <a:tab pos="6005513" algn="r"/>
                <a:tab pos="7315200" algn="r"/>
              </a:tabLst>
            </a:pPr>
            <a:r>
              <a:rPr lang="en-US" dirty="0" smtClean="0">
                <a:latin typeface="Liberation Sans" panose="020B0604020202020204" pitchFamily="34" charset="0"/>
                <a:ea typeface="Liberation Sans" panose="020B0604020202020204" pitchFamily="34" charset="0"/>
                <a:cs typeface="Liberation Sans" panose="020B0604020202020204" pitchFamily="34" charset="0"/>
              </a:rPr>
              <a:t>Cost of Goods Sold	590,000</a:t>
            </a:r>
          </a:p>
          <a:p>
            <a:pPr marL="914400" indent="-450850" algn="l">
              <a:lnSpc>
                <a:spcPct val="110000"/>
              </a:lnSpc>
              <a:spcBef>
                <a:spcPts val="600"/>
              </a:spcBef>
              <a:tabLst>
                <a:tab pos="6005513" algn="r"/>
                <a:tab pos="7315200" algn="r"/>
              </a:tabLst>
            </a:pPr>
            <a:r>
              <a:rPr lang="en-US" dirty="0">
                <a:latin typeface="Liberation Sans" panose="020B0604020202020204" pitchFamily="34" charset="0"/>
                <a:ea typeface="Liberation Sans" panose="020B0604020202020204" pitchFamily="34" charset="0"/>
                <a:cs typeface="Liberation Sans" panose="020B0604020202020204" pitchFamily="34" charset="0"/>
              </a:rPr>
              <a:t>	</a:t>
            </a:r>
            <a:r>
              <a:rPr lang="en-US" dirty="0" smtClean="0">
                <a:latin typeface="Liberation Sans" panose="020B0604020202020204" pitchFamily="34" charset="0"/>
                <a:ea typeface="Liberation Sans" panose="020B0604020202020204" pitchFamily="34" charset="0"/>
                <a:cs typeface="Liberation Sans" panose="020B0604020202020204" pitchFamily="34" charset="0"/>
              </a:rPr>
              <a:t>Inventory		590,000</a:t>
            </a:r>
          </a:p>
        </p:txBody>
      </p:sp>
      <p:sp>
        <p:nvSpPr>
          <p:cNvPr id="13" name="Rectangle 12"/>
          <p:cNvSpPr/>
          <p:nvPr/>
        </p:nvSpPr>
        <p:spPr>
          <a:xfrm>
            <a:off x="6781800" y="304800"/>
            <a:ext cx="2057400"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ILLUSTRATION </a:t>
            </a:r>
            <a:r>
              <a:rPr lang="en-US" sz="1200" dirty="0" smtClean="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18-12</a:t>
            </a:r>
            <a:endParaRPr lang="en-US" sz="12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endParaRPr>
          </a:p>
          <a:p>
            <a:pPr algn="l"/>
            <a:r>
              <a:rPr lang="en-US" sz="1200" b="0" dirty="0" smtClean="0">
                <a:latin typeface="Liberation Sans" panose="020B0604020202020204" pitchFamily="34" charset="0"/>
                <a:ea typeface="Liberation Sans" panose="020B0604020202020204" pitchFamily="34" charset="0"/>
                <a:cs typeface="Liberation Sans" panose="020B0604020202020204" pitchFamily="34" charset="0"/>
              </a:rPr>
              <a:t>Transaction Price -Extended Payment Terms</a:t>
            </a:r>
            <a:endParaRPr lang="en-US" sz="1200" b="0" dirty="0">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14125818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left)">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wipe(left)">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wipe(left)">
                                      <p:cBhvr>
                                        <p:cTn id="2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2"/>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381000" y="1840610"/>
            <a:ext cx="8382000" cy="923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b="0" i="1" dirty="0">
                <a:latin typeface="Liberation Sans" panose="020B0604020202020204" pitchFamily="34" charset="0"/>
                <a:ea typeface="Liberation Sans" panose="020B0604020202020204" pitchFamily="34" charset="0"/>
                <a:cs typeface="Liberation Sans" panose="020B0604020202020204" pitchFamily="34" charset="0"/>
              </a:rPr>
              <a:t>Facts: </a:t>
            </a: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On </a:t>
            </a:r>
            <a:r>
              <a:rPr lang="en-US" b="0" dirty="0">
                <a:latin typeface="Liberation Sans" panose="020B0604020202020204" pitchFamily="34" charset="0"/>
                <a:ea typeface="Liberation Sans" panose="020B0604020202020204" pitchFamily="34" charset="0"/>
                <a:cs typeface="Liberation Sans" panose="020B0604020202020204" pitchFamily="34" charset="0"/>
              </a:rPr>
              <a:t>July 1, 2014, SEK Company sold goods to Grant Company for $900,000 in exchange for </a:t>
            </a: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a 4-year</a:t>
            </a:r>
            <a:r>
              <a:rPr lang="en-US" b="0" dirty="0">
                <a:latin typeface="Liberation Sans" panose="020B0604020202020204" pitchFamily="34" charset="0"/>
                <a:ea typeface="Liberation Sans" panose="020B0604020202020204" pitchFamily="34" charset="0"/>
                <a:cs typeface="Liberation Sans" panose="020B0604020202020204" pitchFamily="34" charset="0"/>
              </a:rPr>
              <a:t>, zero-interest-bearing note with a face amount of $1,416,163. The goods have an inventory </a:t>
            </a: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cost on </a:t>
            </a:r>
            <a:r>
              <a:rPr lang="en-US" b="0" dirty="0">
                <a:latin typeface="Liberation Sans" panose="020B0604020202020204" pitchFamily="34" charset="0"/>
                <a:ea typeface="Liberation Sans" panose="020B0604020202020204" pitchFamily="34" charset="0"/>
                <a:cs typeface="Liberation Sans" panose="020B0604020202020204" pitchFamily="34" charset="0"/>
              </a:rPr>
              <a:t>SEK’s books of $590,000.</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6149"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5</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0" name="Rectangle 4"/>
          <p:cNvSpPr>
            <a:spLocks noGrp="1" noChangeArrowheads="1"/>
          </p:cNvSpPr>
          <p:nvPr>
            <p:ph type="title" idx="4294967295"/>
          </p:nvPr>
        </p:nvSpPr>
        <p:spPr bwMode="auto">
          <a:xfrm>
            <a:off x="609600" y="381000"/>
            <a:ext cx="4800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1"/>
                </a:solidFill>
                <a:effectLst/>
                <a:latin typeface="Liberation Sans" panose="020B0604020202020204" pitchFamily="34" charset="0"/>
                <a:ea typeface="Liberation Sans" panose="020B0604020202020204" pitchFamily="34" charset="0"/>
                <a:cs typeface="Liberation Sans" panose="020B0604020202020204" pitchFamily="34" charset="0"/>
              </a:rPr>
              <a:t>Time Value of Money</a:t>
            </a:r>
            <a:endParaRPr lang="en-US" sz="3200" i="0" kern="1200" dirty="0">
              <a:solidFill>
                <a:schemeClr val="tx1"/>
              </a:solidFill>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2" name="Rectangle 1"/>
          <p:cNvSpPr/>
          <p:nvPr/>
        </p:nvSpPr>
        <p:spPr>
          <a:xfrm>
            <a:off x="381000" y="1295400"/>
            <a:ext cx="8382000" cy="523990"/>
          </a:xfrm>
          <a:prstGeom prst="rect">
            <a:avLst/>
          </a:prstGeom>
          <a:solidFill>
            <a:srgbClr val="0084DE"/>
          </a:solidFill>
          <a:ln>
            <a:noFill/>
          </a:ln>
        </p:spPr>
        <p:txBody>
          <a:bodyPr wrap="square" bIns="73152">
            <a:spAutoFit/>
          </a:bodyPr>
          <a:lstStyle/>
          <a:p>
            <a:pPr marL="0" lvl="1" algn="l">
              <a:lnSpc>
                <a:spcPct val="125000"/>
              </a:lnSpc>
              <a:spcBef>
                <a:spcPts val="1200"/>
              </a:spcBef>
              <a:buClr>
                <a:srgbClr val="800000"/>
              </a:buClr>
              <a:buSzPct val="80000"/>
            </a:pPr>
            <a:r>
              <a:rPr lang="en-US" sz="2100" dirty="0" smtClean="0">
                <a:solidFill>
                  <a:schemeClr val="bg1"/>
                </a:solidFill>
                <a:effectLst>
                  <a:outerShdw blurRad="38100" dist="38100" dir="2700000" algn="tl">
                    <a:srgbClr val="000000">
                      <a:alpha val="43137"/>
                    </a:srgbClr>
                  </a:outerShdw>
                </a:effectLst>
                <a:latin typeface="Arial" charset="0"/>
              </a:rPr>
              <a:t>EXTENDED PAYMENT TERMS</a:t>
            </a:r>
            <a:endParaRPr lang="en-US" sz="2100" dirty="0">
              <a:solidFill>
                <a:schemeClr val="bg1"/>
              </a:solidFill>
              <a:effectLst>
                <a:outerShdw blurRad="38100" dist="38100" dir="2700000" algn="tl">
                  <a:srgbClr val="000000">
                    <a:alpha val="43137"/>
                  </a:srgbClr>
                </a:outerShdw>
              </a:effectLst>
              <a:latin typeface="Arial" charset="0"/>
            </a:endParaRPr>
          </a:p>
        </p:txBody>
      </p:sp>
      <p:sp>
        <p:nvSpPr>
          <p:cNvPr id="9" name="Rectangle 8"/>
          <p:cNvSpPr/>
          <p:nvPr/>
        </p:nvSpPr>
        <p:spPr>
          <a:xfrm>
            <a:off x="381000" y="2907369"/>
            <a:ext cx="8382000" cy="951030"/>
          </a:xfrm>
          <a:prstGeom prst="rect">
            <a:avLst/>
          </a:prstGeom>
          <a:solidFill>
            <a:srgbClr val="0084DE"/>
          </a:solidFill>
          <a:ln>
            <a:noFill/>
          </a:ln>
        </p:spPr>
        <p:txBody>
          <a:bodyPr wrap="square" bIns="73152">
            <a:spAutoFit/>
          </a:bodyPr>
          <a:lstStyle/>
          <a:p>
            <a:pPr algn="l"/>
            <a:r>
              <a:rPr lang="en-US"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Questions</a:t>
            </a:r>
            <a:r>
              <a:rPr lang="en-US"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 (a) How much revenue should SEK Company record on July 1, 2014? (b) </a:t>
            </a:r>
            <a:r>
              <a:rPr lang="en-US"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How much </a:t>
            </a:r>
            <a:r>
              <a:rPr lang="en-US"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revenue should it report related to this transaction on December 31, 2014?</a:t>
            </a:r>
          </a:p>
        </p:txBody>
      </p:sp>
      <p:sp>
        <p:nvSpPr>
          <p:cNvPr id="3" name="Rectangle 2"/>
          <p:cNvSpPr/>
          <p:nvPr/>
        </p:nvSpPr>
        <p:spPr>
          <a:xfrm>
            <a:off x="381000" y="3962400"/>
            <a:ext cx="8382000" cy="397032"/>
          </a:xfrm>
          <a:prstGeom prst="rect">
            <a:avLst/>
          </a:prstGeom>
        </p:spPr>
        <p:txBody>
          <a:bodyPr wrap="square">
            <a:spAutoFit/>
          </a:bodyPr>
          <a:lstStyle/>
          <a:p>
            <a:pPr algn="l">
              <a:lnSpc>
                <a:spcPct val="110000"/>
              </a:lnSpc>
              <a:spcBef>
                <a:spcPts val="600"/>
              </a:spcBef>
              <a:tabLst>
                <a:tab pos="5881688" algn="r"/>
                <a:tab pos="7710488" algn="r"/>
              </a:tabLst>
            </a:pPr>
            <a:r>
              <a:rPr lang="en-US" b="0" dirty="0">
                <a:latin typeface="Liberation Sans" panose="020B0604020202020204" pitchFamily="34" charset="0"/>
                <a:ea typeface="Liberation Sans" panose="020B0604020202020204" pitchFamily="34" charset="0"/>
                <a:cs typeface="Liberation Sans" panose="020B0604020202020204" pitchFamily="34" charset="0"/>
              </a:rPr>
              <a:t>E</a:t>
            </a: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ntry </a:t>
            </a:r>
            <a:r>
              <a:rPr lang="en-US" b="0" dirty="0">
                <a:latin typeface="Liberation Sans" panose="020B0604020202020204" pitchFamily="34" charset="0"/>
                <a:ea typeface="Liberation Sans" panose="020B0604020202020204" pitchFamily="34" charset="0"/>
                <a:cs typeface="Liberation Sans" panose="020B0604020202020204" pitchFamily="34" charset="0"/>
              </a:rPr>
              <a:t>to record </a:t>
            </a: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interest revenue at the end of the year, December 31, 2014.</a:t>
            </a:r>
            <a:endParaRPr lang="en-US" b="0"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2" name="Rectangle 11"/>
          <p:cNvSpPr/>
          <p:nvPr/>
        </p:nvSpPr>
        <p:spPr>
          <a:xfrm>
            <a:off x="381000" y="4412036"/>
            <a:ext cx="8382000" cy="855619"/>
          </a:xfrm>
          <a:prstGeom prst="rect">
            <a:avLst/>
          </a:prstGeom>
        </p:spPr>
        <p:txBody>
          <a:bodyPr wrap="square">
            <a:spAutoFit/>
          </a:bodyPr>
          <a:lstStyle/>
          <a:p>
            <a:pPr marL="914400" indent="-450850" algn="l">
              <a:lnSpc>
                <a:spcPct val="110000"/>
              </a:lnSpc>
              <a:spcBef>
                <a:spcPts val="600"/>
              </a:spcBef>
              <a:tabLst>
                <a:tab pos="6059488" algn="r"/>
                <a:tab pos="7315200" algn="r"/>
              </a:tabLst>
            </a:pPr>
            <a:r>
              <a:rPr lang="en-US" dirty="0" smtClean="0">
                <a:latin typeface="Liberation Sans" panose="020B0604020202020204" pitchFamily="34" charset="0"/>
                <a:ea typeface="Liberation Sans" panose="020B0604020202020204" pitchFamily="34" charset="0"/>
                <a:cs typeface="Liberation Sans" panose="020B0604020202020204" pitchFamily="34" charset="0"/>
              </a:rPr>
              <a:t>Discount on Notes Receivable 	54,000</a:t>
            </a:r>
          </a:p>
          <a:p>
            <a:pPr marL="914400" indent="-450850" algn="l">
              <a:lnSpc>
                <a:spcPct val="110000"/>
              </a:lnSpc>
              <a:spcBef>
                <a:spcPts val="1200"/>
              </a:spcBef>
              <a:tabLst>
                <a:tab pos="6059488" algn="r"/>
                <a:tab pos="7315200" algn="r"/>
              </a:tabLst>
            </a:pPr>
            <a:r>
              <a:rPr lang="en-US" dirty="0" smtClean="0">
                <a:latin typeface="Liberation Sans" panose="020B0604020202020204" pitchFamily="34" charset="0"/>
                <a:ea typeface="Liberation Sans" panose="020B0604020202020204" pitchFamily="34" charset="0"/>
                <a:cs typeface="Liberation Sans" panose="020B0604020202020204" pitchFamily="34" charset="0"/>
              </a:rPr>
              <a:t>	Interest Revenue (12% x ½ x $900,000)		54,000</a:t>
            </a:r>
          </a:p>
        </p:txBody>
      </p:sp>
      <p:sp>
        <p:nvSpPr>
          <p:cNvPr id="4" name="Rectangle 3"/>
          <p:cNvSpPr/>
          <p:nvPr/>
        </p:nvSpPr>
        <p:spPr>
          <a:xfrm>
            <a:off x="381000" y="5546128"/>
            <a:ext cx="8382000" cy="701731"/>
          </a:xfrm>
          <a:prstGeom prst="rect">
            <a:avLst/>
          </a:prstGeom>
        </p:spPr>
        <p:txBody>
          <a:bodyPr wrap="square">
            <a:spAutoFit/>
          </a:bodyPr>
          <a:lstStyle/>
          <a:p>
            <a:pPr algn="l">
              <a:lnSpc>
                <a:spcPct val="110000"/>
              </a:lnSpc>
              <a:spcBef>
                <a:spcPts val="600"/>
              </a:spcBef>
              <a:tabLst>
                <a:tab pos="5881688" algn="r"/>
                <a:tab pos="7710488" algn="r"/>
              </a:tabLst>
            </a:pP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Companies </a:t>
            </a:r>
            <a:r>
              <a:rPr lang="en-US" b="0" dirty="0">
                <a:latin typeface="Liberation Sans" panose="020B0604020202020204" pitchFamily="34" charset="0"/>
                <a:ea typeface="Liberation Sans" panose="020B0604020202020204" pitchFamily="34" charset="0"/>
                <a:cs typeface="Liberation Sans" panose="020B0604020202020204" pitchFamily="34" charset="0"/>
              </a:rPr>
              <a:t>are not required to reflect the time value of </a:t>
            </a: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money if </a:t>
            </a:r>
            <a:r>
              <a:rPr lang="en-US" b="0" dirty="0">
                <a:latin typeface="Liberation Sans" panose="020B0604020202020204" pitchFamily="34" charset="0"/>
                <a:ea typeface="Liberation Sans" panose="020B0604020202020204" pitchFamily="34" charset="0"/>
                <a:cs typeface="Liberation Sans" panose="020B0604020202020204" pitchFamily="34" charset="0"/>
              </a:rPr>
              <a:t>the time period for payment is less than a year.</a:t>
            </a:r>
          </a:p>
        </p:txBody>
      </p:sp>
      <p:sp>
        <p:nvSpPr>
          <p:cNvPr id="14" name="Rectangle 13"/>
          <p:cNvSpPr/>
          <p:nvPr/>
        </p:nvSpPr>
        <p:spPr>
          <a:xfrm>
            <a:off x="6781800" y="304800"/>
            <a:ext cx="2057400"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ILLUSTRATION </a:t>
            </a:r>
            <a:r>
              <a:rPr lang="en-US" sz="1200" dirty="0" smtClean="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18-12</a:t>
            </a:r>
            <a:endParaRPr lang="en-US" sz="12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endParaRPr>
          </a:p>
          <a:p>
            <a:pPr algn="l"/>
            <a:r>
              <a:rPr lang="en-US" sz="1200" b="0" dirty="0" smtClean="0">
                <a:latin typeface="Liberation Sans" panose="020B0604020202020204" pitchFamily="34" charset="0"/>
                <a:ea typeface="Liberation Sans" panose="020B0604020202020204" pitchFamily="34" charset="0"/>
                <a:cs typeface="Liberation Sans" panose="020B0604020202020204" pitchFamily="34" charset="0"/>
              </a:rPr>
              <a:t>Transaction Price -Extended Payment Terms</a:t>
            </a:r>
            <a:endParaRPr lang="en-US" sz="1200" b="0" dirty="0">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22097098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2"/>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8197"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5</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7" name="Rectangle 41"/>
          <p:cNvSpPr txBox="1">
            <a:spLocks noChangeArrowheads="1"/>
          </p:cNvSpPr>
          <p:nvPr/>
        </p:nvSpPr>
        <p:spPr bwMode="auto">
          <a:xfrm>
            <a:off x="609600" y="381000"/>
            <a:ext cx="7848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indent="0" algn="l">
              <a:defRPr/>
            </a:pPr>
            <a:r>
              <a:rPr lang="en-US" sz="3200" i="0" kern="1200" dirty="0" smtClean="0">
                <a:solidFill>
                  <a:schemeClr val="accent6">
                    <a:lumMod val="50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Determining Transaction Price—Step 3</a:t>
            </a:r>
            <a:endParaRPr lang="en-US" sz="3200" i="0" kern="1200" dirty="0">
              <a:solidFill>
                <a:schemeClr val="accent6">
                  <a:lumMod val="50000"/>
                </a:schemeClr>
              </a:solidFill>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8" name="Text Box 6"/>
          <p:cNvSpPr txBox="1">
            <a:spLocks noChangeArrowheads="1"/>
          </p:cNvSpPr>
          <p:nvPr/>
        </p:nvSpPr>
        <p:spPr bwMode="auto">
          <a:xfrm>
            <a:off x="609600" y="1295400"/>
            <a:ext cx="7962900" cy="52283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lvl="1" indent="0" algn="l">
              <a:lnSpc>
                <a:spcPct val="125000"/>
              </a:lnSpc>
              <a:spcBef>
                <a:spcPts val="1200"/>
              </a:spcBef>
              <a:buClr>
                <a:srgbClr val="800000"/>
              </a:buClr>
              <a:buSzPct val="80000"/>
            </a:pPr>
            <a:r>
              <a:rPr lang="en-US" sz="280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Noncash Consideration</a:t>
            </a:r>
            <a:endParaRPr lang="en-US" sz="28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endParaRPr>
          </a:p>
          <a:p>
            <a:pPr marL="0" lvl="1" indent="0" algn="l">
              <a:lnSpc>
                <a:spcPct val="125000"/>
              </a:lnSpc>
              <a:spcBef>
                <a:spcPts val="1200"/>
              </a:spcBef>
              <a:buClr>
                <a:srgbClr val="800000"/>
              </a:buClr>
              <a:buSzPct val="80000"/>
            </a:pPr>
            <a:r>
              <a:rPr lang="en-US" sz="23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Goods, services, or other noncash consideration.</a:t>
            </a:r>
          </a:p>
          <a:p>
            <a:pPr lvl="1" algn="l">
              <a:lnSpc>
                <a:spcPct val="125000"/>
              </a:lnSpc>
              <a:spcBef>
                <a:spcPts val="1200"/>
              </a:spcBef>
              <a:buClr>
                <a:srgbClr val="800000"/>
              </a:buClr>
              <a:buSzPct val="80000"/>
              <a:buFont typeface="Wingdings" pitchFamily="2" charset="2"/>
              <a:buChar char="u"/>
            </a:pP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Companies sometimes receive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contributions (e.g., donations and gifts</a:t>
            </a: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a:t>
            </a:r>
          </a:p>
          <a:p>
            <a:pPr lvl="1" algn="l">
              <a:lnSpc>
                <a:spcPct val="125000"/>
              </a:lnSpc>
              <a:spcBef>
                <a:spcPts val="1200"/>
              </a:spcBef>
              <a:buClr>
                <a:srgbClr val="800000"/>
              </a:buClr>
              <a:buSzPct val="80000"/>
              <a:buFont typeface="Wingdings" pitchFamily="2" charset="2"/>
              <a:buChar char="u"/>
            </a:pP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Customers sometimes contribute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goods or services, such as equipment or labor, as consideration for </a:t>
            </a: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goods provided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or services performed.</a:t>
            </a:r>
          </a:p>
          <a:p>
            <a:pPr lvl="1" algn="l">
              <a:lnSpc>
                <a:spcPct val="125000"/>
              </a:lnSpc>
              <a:spcBef>
                <a:spcPts val="1200"/>
              </a:spcBef>
              <a:buClr>
                <a:srgbClr val="800000"/>
              </a:buClr>
              <a:buSzPct val="80000"/>
              <a:buFont typeface="Wingdings" pitchFamily="2" charset="2"/>
              <a:buChar char="u"/>
            </a:pP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Companies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generally </a:t>
            </a: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recognize revenue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on the basis of the fair value of what is received</a:t>
            </a: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a:t>
            </a:r>
          </a:p>
          <a:p>
            <a:pPr lvl="1" algn="l">
              <a:lnSpc>
                <a:spcPct val="125000"/>
              </a:lnSpc>
              <a:spcBef>
                <a:spcPts val="1200"/>
              </a:spcBef>
              <a:buClr>
                <a:srgbClr val="800000"/>
              </a:buClr>
              <a:buSzPct val="80000"/>
              <a:buFont typeface="Wingdings" pitchFamily="2" charset="2"/>
              <a:buChar char="u"/>
            </a:pPr>
            <a:endParaRPr lang="en-US" sz="2200" b="0" dirty="0">
              <a:solidFill>
                <a:srgbClr val="000000"/>
              </a:solidFill>
              <a:latin typeface="Arial" charset="0"/>
            </a:endParaRPr>
          </a:p>
        </p:txBody>
      </p:sp>
    </p:spTree>
    <p:extLst>
      <p:ext uri="{BB962C8B-B14F-4D97-AF65-F5344CB8AC3E}">
        <p14:creationId xmlns:p14="http://schemas.microsoft.com/office/powerpoint/2010/main" val="3832533984"/>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8197"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5</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7" name="Rectangle 41"/>
          <p:cNvSpPr txBox="1">
            <a:spLocks noChangeArrowheads="1"/>
          </p:cNvSpPr>
          <p:nvPr/>
        </p:nvSpPr>
        <p:spPr bwMode="auto">
          <a:xfrm>
            <a:off x="609600" y="381000"/>
            <a:ext cx="7848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indent="0" algn="l">
              <a:defRPr/>
            </a:pPr>
            <a:r>
              <a:rPr lang="en-US" sz="3200" i="0" kern="1200" dirty="0" smtClean="0">
                <a:solidFill>
                  <a:schemeClr val="accent6">
                    <a:lumMod val="50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Determining Transaction Price—Step 3</a:t>
            </a:r>
            <a:endParaRPr lang="en-US" sz="3200" i="0" kern="1200" dirty="0">
              <a:solidFill>
                <a:schemeClr val="accent6">
                  <a:lumMod val="50000"/>
                </a:schemeClr>
              </a:solidFill>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8" name="Text Box 6"/>
          <p:cNvSpPr txBox="1">
            <a:spLocks noChangeArrowheads="1"/>
          </p:cNvSpPr>
          <p:nvPr/>
        </p:nvSpPr>
        <p:spPr bwMode="auto">
          <a:xfrm>
            <a:off x="609600" y="1295400"/>
            <a:ext cx="7962900" cy="26314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lvl="1" indent="0" algn="l">
              <a:lnSpc>
                <a:spcPct val="125000"/>
              </a:lnSpc>
              <a:spcBef>
                <a:spcPts val="1200"/>
              </a:spcBef>
              <a:buClr>
                <a:srgbClr val="800000"/>
              </a:buClr>
              <a:buSzPct val="80000"/>
            </a:pPr>
            <a:r>
              <a:rPr lang="en-US" sz="280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Consideration Paid or Payable to Customers</a:t>
            </a:r>
            <a:endParaRPr lang="en-US" sz="28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endParaRPr>
          </a:p>
          <a:p>
            <a:pPr lvl="1" algn="l">
              <a:lnSpc>
                <a:spcPct val="125000"/>
              </a:lnSpc>
              <a:spcBef>
                <a:spcPts val="1200"/>
              </a:spcBef>
              <a:buClr>
                <a:srgbClr val="800000"/>
              </a:buClr>
              <a:buSzPct val="80000"/>
              <a:buFont typeface="Wingdings" pitchFamily="2" charset="2"/>
              <a:buChar char="u"/>
            </a:pP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May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include discounts, volume rebates, coupons, </a:t>
            </a: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free products</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 or services. </a:t>
            </a:r>
            <a:endPar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endParaRPr>
          </a:p>
          <a:p>
            <a:pPr lvl="1" algn="l">
              <a:lnSpc>
                <a:spcPct val="125000"/>
              </a:lnSpc>
              <a:spcBef>
                <a:spcPts val="1200"/>
              </a:spcBef>
              <a:buClr>
                <a:srgbClr val="800000"/>
              </a:buClr>
              <a:buSzPct val="80000"/>
              <a:buFont typeface="Wingdings" pitchFamily="2" charset="2"/>
              <a:buChar char="u"/>
            </a:pP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In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general, these elements reduce the consideration received </a:t>
            </a: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and the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revenue to be recognized.</a:t>
            </a:r>
          </a:p>
        </p:txBody>
      </p:sp>
    </p:spTree>
    <p:extLst>
      <p:ext uri="{BB962C8B-B14F-4D97-AF65-F5344CB8AC3E}">
        <p14:creationId xmlns:p14="http://schemas.microsoft.com/office/powerpoint/2010/main" val="1786584921"/>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6" name="Rectangle 4"/>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Overview of Revenue Recognition</a:t>
            </a:r>
          </a:p>
        </p:txBody>
      </p:sp>
      <p:sp>
        <p:nvSpPr>
          <p:cNvPr id="5123" name="Text Box 24"/>
          <p:cNvSpPr txBox="1">
            <a:spLocks noChangeArrowheads="1"/>
          </p:cNvSpPr>
          <p:nvPr/>
        </p:nvSpPr>
        <p:spPr bwMode="auto">
          <a:xfrm>
            <a:off x="609600" y="3243263"/>
            <a:ext cx="7848600" cy="132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20000"/>
              </a:lnSpc>
              <a:spcBef>
                <a:spcPct val="30000"/>
              </a:spcBef>
              <a:spcAft>
                <a:spcPct val="20000"/>
              </a:spcAft>
              <a:buSzPct val="80000"/>
              <a:defRPr sz="2300">
                <a:solidFill>
                  <a:schemeClr val="tx1"/>
                </a:solidFill>
                <a:latin typeface="Arial"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b="0" dirty="0">
                <a:latin typeface="Liberation Sans" panose="020B0604020202020204" pitchFamily="34" charset="0"/>
                <a:ea typeface="Liberation Sans" panose="020B0604020202020204" pitchFamily="34" charset="0"/>
                <a:cs typeface="Liberation Sans" panose="020B0604020202020204" pitchFamily="34" charset="0"/>
              </a:rPr>
              <a:t>In 2013, the FASB and IASB issued a converged standard on revenue </a:t>
            </a: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recognition entitled </a:t>
            </a:r>
            <a:r>
              <a:rPr lang="en-US" i="1" dirty="0">
                <a:latin typeface="Liberation Sans" panose="020B0604020202020204" pitchFamily="34" charset="0"/>
                <a:ea typeface="Liberation Sans" panose="020B0604020202020204" pitchFamily="34" charset="0"/>
                <a:cs typeface="Liberation Sans" panose="020B0604020202020204" pitchFamily="34" charset="0"/>
              </a:rPr>
              <a:t>Revenue from Contracts with Customers</a:t>
            </a:r>
            <a:r>
              <a:rPr lang="en-US" b="0" dirty="0">
                <a:latin typeface="Liberation Sans" panose="020B0604020202020204" pitchFamily="34" charset="0"/>
                <a:ea typeface="Liberation Sans" panose="020B0604020202020204" pitchFamily="34" charset="0"/>
                <a:cs typeface="Liberation Sans" panose="020B0604020202020204" pitchFamily="34" charset="0"/>
              </a:rPr>
              <a:t>.</a:t>
            </a:r>
            <a:endParaRPr lang="en-US" altLang="en-US" b="0"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5124" name="Text Box 25"/>
          <p:cNvSpPr txBox="1">
            <a:spLocks noChangeArrowheads="1"/>
          </p:cNvSpPr>
          <p:nvPr/>
        </p:nvSpPr>
        <p:spPr bwMode="auto">
          <a:xfrm>
            <a:off x="609600" y="1295400"/>
            <a:ext cx="7620000" cy="177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ct val="30000"/>
              </a:spcBef>
              <a:spcAft>
                <a:spcPct val="20000"/>
              </a:spcAft>
              <a:buSzPct val="80000"/>
            </a:pPr>
            <a:r>
              <a:rPr lang="en-US" altLang="en-US" sz="230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Revenue recognition</a:t>
            </a:r>
            <a:r>
              <a:rPr lang="en-US" altLang="en-US" sz="23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is a </a:t>
            </a:r>
            <a:r>
              <a:rPr lang="en-US" altLang="en-US" sz="2300" b="0" u="sng"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top fraud risk</a:t>
            </a:r>
            <a:r>
              <a:rPr lang="en-US" altLang="en-US" sz="23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and regardless of the accounting rules followed </a:t>
            </a:r>
            <a:r>
              <a:rPr lang="en-US" altLang="en-US" sz="23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(GAAP or IFRS), </a:t>
            </a:r>
            <a:r>
              <a:rPr lang="en-US" altLang="en-US" sz="23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the risk or errors and inaccuracies in revenue reporting is significant.</a:t>
            </a: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5126"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1</a:t>
            </a:r>
          </a:p>
        </p:txBody>
      </p:sp>
      <p:pic>
        <p:nvPicPr>
          <p:cNvPr id="512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0814" y="4527550"/>
            <a:ext cx="2917511" cy="17208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cmpd="sng">
                <a:solidFill>
                  <a:srgbClr val="800000"/>
                </a:solidFill>
                <a:prstDash val="solid"/>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381000" y="1840610"/>
            <a:ext cx="8382000" cy="120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i="1" dirty="0" smtClean="0">
                <a:latin typeface="Liberation Sans" panose="020B0604020202020204" pitchFamily="34" charset="0"/>
                <a:ea typeface="Liberation Sans" panose="020B0604020202020204" pitchFamily="34" charset="0"/>
                <a:cs typeface="Liberation Sans" panose="020B0604020202020204" pitchFamily="34" charset="0"/>
              </a:rPr>
              <a:t>Facts:</a:t>
            </a:r>
            <a:r>
              <a:rPr lang="en-US" dirty="0" smtClean="0">
                <a:latin typeface="Liberation Sans" panose="020B0604020202020204" pitchFamily="34" charset="0"/>
                <a:ea typeface="Liberation Sans" panose="020B0604020202020204" pitchFamily="34" charset="0"/>
                <a:cs typeface="Liberation Sans" panose="020B0604020202020204" pitchFamily="34" charset="0"/>
              </a:rPr>
              <a:t> </a:t>
            </a:r>
            <a:r>
              <a:rPr lang="en-US" b="0" dirty="0">
                <a:latin typeface="Liberation Sans" panose="020B0604020202020204" pitchFamily="34" charset="0"/>
                <a:ea typeface="Liberation Sans" panose="020B0604020202020204" pitchFamily="34" charset="0"/>
                <a:cs typeface="Liberation Sans" panose="020B0604020202020204" pitchFamily="34" charset="0"/>
              </a:rPr>
              <a:t>Sansung Company offers its customers a 3% volume discount if they purchase at least $2 </a:t>
            </a: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million of </a:t>
            </a:r>
            <a:r>
              <a:rPr lang="en-US" b="0" dirty="0">
                <a:latin typeface="Liberation Sans" panose="020B0604020202020204" pitchFamily="34" charset="0"/>
                <a:ea typeface="Liberation Sans" panose="020B0604020202020204" pitchFamily="34" charset="0"/>
                <a:cs typeface="Liberation Sans" panose="020B0604020202020204" pitchFamily="34" charset="0"/>
              </a:rPr>
              <a:t>its product during the calendar year. On March 31, 2014, Sansung has made sales of $700,000 to </a:t>
            </a: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Artic Co</a:t>
            </a:r>
            <a:r>
              <a:rPr lang="en-US" b="0" dirty="0">
                <a:latin typeface="Liberation Sans" panose="020B0604020202020204" pitchFamily="34" charset="0"/>
                <a:ea typeface="Liberation Sans" panose="020B0604020202020204" pitchFamily="34" charset="0"/>
                <a:cs typeface="Liberation Sans" panose="020B0604020202020204" pitchFamily="34" charset="0"/>
              </a:rPr>
              <a:t>. In the previous 2 years, Sansung sold over $3,000,000 to Artic in the period April 1 to December 31.</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149"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5</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0" name="Rectangle 4"/>
          <p:cNvSpPr>
            <a:spLocks noGrp="1" noChangeArrowheads="1"/>
          </p:cNvSpPr>
          <p:nvPr>
            <p:ph type="title" idx="4294967295"/>
          </p:nvPr>
        </p:nvSpPr>
        <p:spPr bwMode="auto">
          <a:xfrm>
            <a:off x="609600" y="381000"/>
            <a:ext cx="61722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r>
              <a:rPr lang="en-US" sz="3200" i="0" kern="1200" dirty="0">
                <a:solidFill>
                  <a:schemeClr val="tx1"/>
                </a:solidFill>
                <a:effectLst/>
                <a:latin typeface="Liberation Sans" panose="020B0604020202020204" pitchFamily="34" charset="0"/>
                <a:ea typeface="Liberation Sans" panose="020B0604020202020204" pitchFamily="34" charset="0"/>
                <a:cs typeface="Liberation Sans" panose="020B0604020202020204" pitchFamily="34" charset="0"/>
              </a:rPr>
              <a:t>Consideration Paid or Payable</a:t>
            </a:r>
          </a:p>
        </p:txBody>
      </p:sp>
      <p:sp>
        <p:nvSpPr>
          <p:cNvPr id="2" name="Rectangle 1"/>
          <p:cNvSpPr/>
          <p:nvPr/>
        </p:nvSpPr>
        <p:spPr>
          <a:xfrm>
            <a:off x="381000" y="1295400"/>
            <a:ext cx="8382000" cy="523990"/>
          </a:xfrm>
          <a:prstGeom prst="rect">
            <a:avLst/>
          </a:prstGeom>
          <a:solidFill>
            <a:srgbClr val="0084DE"/>
          </a:solidFill>
          <a:ln>
            <a:noFill/>
          </a:ln>
        </p:spPr>
        <p:txBody>
          <a:bodyPr wrap="square" bIns="73152">
            <a:spAutoFit/>
          </a:bodyPr>
          <a:lstStyle/>
          <a:p>
            <a:pPr marL="0" lvl="1" algn="l">
              <a:lnSpc>
                <a:spcPct val="125000"/>
              </a:lnSpc>
              <a:spcBef>
                <a:spcPts val="1200"/>
              </a:spcBef>
              <a:buClr>
                <a:srgbClr val="800000"/>
              </a:buClr>
              <a:buSzPct val="80000"/>
            </a:pPr>
            <a:r>
              <a:rPr lang="en-US" sz="21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VOLUME DISCOUNT</a:t>
            </a:r>
            <a:endParaRPr lang="en-US" sz="21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 name="Rectangle 8"/>
          <p:cNvSpPr/>
          <p:nvPr/>
        </p:nvSpPr>
        <p:spPr>
          <a:xfrm>
            <a:off x="381000" y="3124200"/>
            <a:ext cx="8382000" cy="674031"/>
          </a:xfrm>
          <a:prstGeom prst="rect">
            <a:avLst/>
          </a:prstGeom>
          <a:solidFill>
            <a:srgbClr val="0084DE"/>
          </a:solidFill>
          <a:ln>
            <a:noFill/>
          </a:ln>
        </p:spPr>
        <p:txBody>
          <a:bodyPr wrap="square" bIns="73152">
            <a:spAutoFit/>
          </a:bodyPr>
          <a:lstStyle/>
          <a:p>
            <a:pPr algn="l"/>
            <a:r>
              <a:rPr lang="en-US"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Questions</a:t>
            </a:r>
            <a:r>
              <a:rPr lang="en-US"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 </a:t>
            </a:r>
            <a:r>
              <a:rPr lang="en-US"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How </a:t>
            </a:r>
            <a:r>
              <a:rPr lang="en-US"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much revenue should </a:t>
            </a:r>
            <a:r>
              <a:rPr lang="en-US"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Sansung recognize for the first 3 months of 2014</a:t>
            </a:r>
            <a:r>
              <a:rPr lang="en-US"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a:t>
            </a:r>
          </a:p>
        </p:txBody>
      </p:sp>
      <p:sp>
        <p:nvSpPr>
          <p:cNvPr id="3" name="Rectangle 2"/>
          <p:cNvSpPr/>
          <p:nvPr/>
        </p:nvSpPr>
        <p:spPr>
          <a:xfrm>
            <a:off x="381000" y="3886200"/>
            <a:ext cx="8382000" cy="397032"/>
          </a:xfrm>
          <a:prstGeom prst="rect">
            <a:avLst/>
          </a:prstGeom>
        </p:spPr>
        <p:txBody>
          <a:bodyPr wrap="square">
            <a:spAutoFit/>
          </a:bodyPr>
          <a:lstStyle/>
          <a:p>
            <a:pPr algn="l">
              <a:lnSpc>
                <a:spcPct val="110000"/>
              </a:lnSpc>
              <a:spcBef>
                <a:spcPts val="600"/>
              </a:spcBef>
              <a:tabLst>
                <a:tab pos="5881688" algn="r"/>
                <a:tab pos="7710488" algn="r"/>
              </a:tabLst>
            </a:pP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Sansung makes the following entry on March 31, 2014.</a:t>
            </a:r>
            <a:endParaRPr lang="en-US" b="0"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2" name="Rectangle 11"/>
          <p:cNvSpPr/>
          <p:nvPr/>
        </p:nvSpPr>
        <p:spPr>
          <a:xfrm>
            <a:off x="381000" y="4402925"/>
            <a:ext cx="8382000" cy="778675"/>
          </a:xfrm>
          <a:prstGeom prst="rect">
            <a:avLst/>
          </a:prstGeom>
        </p:spPr>
        <p:txBody>
          <a:bodyPr wrap="square">
            <a:spAutoFit/>
          </a:bodyPr>
          <a:lstStyle/>
          <a:p>
            <a:pPr marL="463550" algn="l">
              <a:lnSpc>
                <a:spcPct val="110000"/>
              </a:lnSpc>
              <a:spcBef>
                <a:spcPts val="600"/>
              </a:spcBef>
              <a:tabLst>
                <a:tab pos="6005513" algn="r"/>
                <a:tab pos="7315200" algn="r"/>
              </a:tabLst>
            </a:pPr>
            <a:r>
              <a:rPr lang="en-US" dirty="0" smtClean="0">
                <a:latin typeface="Liberation Sans" panose="020B0604020202020204" pitchFamily="34" charset="0"/>
                <a:ea typeface="Liberation Sans" panose="020B0604020202020204" pitchFamily="34" charset="0"/>
                <a:cs typeface="Liberation Sans" panose="020B0604020202020204" pitchFamily="34" charset="0"/>
              </a:rPr>
              <a:t>Accounts Receivable	679,000</a:t>
            </a:r>
          </a:p>
          <a:p>
            <a:pPr marL="914400" indent="-450850" algn="l">
              <a:lnSpc>
                <a:spcPct val="110000"/>
              </a:lnSpc>
              <a:spcBef>
                <a:spcPts val="600"/>
              </a:spcBef>
              <a:tabLst>
                <a:tab pos="6005513" algn="r"/>
                <a:tab pos="7315200" algn="r"/>
              </a:tabLst>
            </a:pPr>
            <a:r>
              <a:rPr lang="en-US" dirty="0">
                <a:latin typeface="Liberation Sans" panose="020B0604020202020204" pitchFamily="34" charset="0"/>
                <a:ea typeface="Liberation Sans" panose="020B0604020202020204" pitchFamily="34" charset="0"/>
                <a:cs typeface="Liberation Sans" panose="020B0604020202020204" pitchFamily="34" charset="0"/>
              </a:rPr>
              <a:t>	</a:t>
            </a:r>
            <a:r>
              <a:rPr lang="en-US" dirty="0" smtClean="0">
                <a:latin typeface="Liberation Sans" panose="020B0604020202020204" pitchFamily="34" charset="0"/>
                <a:ea typeface="Liberation Sans" panose="020B0604020202020204" pitchFamily="34" charset="0"/>
                <a:cs typeface="Liberation Sans" panose="020B0604020202020204" pitchFamily="34" charset="0"/>
              </a:rPr>
              <a:t>Sales </a:t>
            </a:r>
            <a:r>
              <a:rPr lang="en-US" dirty="0">
                <a:latin typeface="Liberation Sans" panose="020B0604020202020204" pitchFamily="34" charset="0"/>
                <a:ea typeface="Liberation Sans" panose="020B0604020202020204" pitchFamily="34" charset="0"/>
                <a:cs typeface="Liberation Sans" panose="020B0604020202020204" pitchFamily="34" charset="0"/>
              </a:rPr>
              <a:t>Revenue </a:t>
            </a:r>
            <a:r>
              <a:rPr lang="en-US" dirty="0" smtClean="0">
                <a:latin typeface="Liberation Sans" panose="020B0604020202020204" pitchFamily="34" charset="0"/>
                <a:ea typeface="Liberation Sans" panose="020B0604020202020204" pitchFamily="34" charset="0"/>
                <a:cs typeface="Liberation Sans" panose="020B0604020202020204" pitchFamily="34" charset="0"/>
              </a:rPr>
              <a:t>		679,000</a:t>
            </a:r>
          </a:p>
        </p:txBody>
      </p:sp>
      <p:sp>
        <p:nvSpPr>
          <p:cNvPr id="11" name="Rectangle 10"/>
          <p:cNvSpPr/>
          <p:nvPr/>
        </p:nvSpPr>
        <p:spPr>
          <a:xfrm>
            <a:off x="381000" y="5317968"/>
            <a:ext cx="8382000" cy="778675"/>
          </a:xfrm>
          <a:prstGeom prst="rect">
            <a:avLst/>
          </a:prstGeom>
        </p:spPr>
        <p:txBody>
          <a:bodyPr wrap="square">
            <a:spAutoFit/>
          </a:bodyPr>
          <a:lstStyle/>
          <a:p>
            <a:pPr algn="l">
              <a:lnSpc>
                <a:spcPct val="110000"/>
              </a:lnSpc>
              <a:spcBef>
                <a:spcPts val="600"/>
              </a:spcBef>
              <a:tabLst>
                <a:tab pos="5881688" algn="r"/>
                <a:tab pos="7710488" algn="r"/>
              </a:tabLst>
            </a:pPr>
            <a:r>
              <a:rPr lang="en-US" b="0" dirty="0">
                <a:latin typeface="Liberation Sans" panose="020B0604020202020204" pitchFamily="34" charset="0"/>
                <a:ea typeface="Liberation Sans" panose="020B0604020202020204" pitchFamily="34" charset="0"/>
                <a:cs typeface="Liberation Sans" panose="020B0604020202020204" pitchFamily="34" charset="0"/>
              </a:rPr>
              <a:t>Sansung should reduce its revenue by </a:t>
            </a:r>
            <a:r>
              <a:rPr lang="en-US" dirty="0">
                <a:latin typeface="Liberation Sans" panose="020B0604020202020204" pitchFamily="34" charset="0"/>
                <a:ea typeface="Liberation Sans" panose="020B0604020202020204" pitchFamily="34" charset="0"/>
                <a:cs typeface="Liberation Sans" panose="020B0604020202020204" pitchFamily="34" charset="0"/>
              </a:rPr>
              <a:t>$21,000 ($700,000 </a:t>
            </a:r>
            <a:r>
              <a:rPr lang="en-US" dirty="0" smtClean="0">
                <a:latin typeface="Liberation Sans" panose="020B0604020202020204" pitchFamily="34" charset="0"/>
                <a:ea typeface="Liberation Sans" panose="020B0604020202020204" pitchFamily="34" charset="0"/>
                <a:cs typeface="Liberation Sans" panose="020B0604020202020204" pitchFamily="34" charset="0"/>
              </a:rPr>
              <a:t>x </a:t>
            </a:r>
            <a:r>
              <a:rPr lang="en-US" dirty="0">
                <a:latin typeface="Liberation Sans" panose="020B0604020202020204" pitchFamily="34" charset="0"/>
                <a:ea typeface="Liberation Sans" panose="020B0604020202020204" pitchFamily="34" charset="0"/>
                <a:cs typeface="Liberation Sans" panose="020B0604020202020204" pitchFamily="34" charset="0"/>
              </a:rPr>
              <a:t>3%)</a:t>
            </a:r>
            <a:r>
              <a:rPr lang="en-US" b="0" dirty="0">
                <a:latin typeface="Liberation Sans" panose="020B0604020202020204" pitchFamily="34" charset="0"/>
                <a:ea typeface="Liberation Sans" panose="020B0604020202020204" pitchFamily="34" charset="0"/>
                <a:cs typeface="Liberation Sans" panose="020B0604020202020204" pitchFamily="34" charset="0"/>
              </a:rPr>
              <a:t> because it is</a:t>
            </a:r>
          </a:p>
          <a:p>
            <a:pPr algn="l">
              <a:lnSpc>
                <a:spcPct val="110000"/>
              </a:lnSpc>
              <a:spcBef>
                <a:spcPts val="600"/>
              </a:spcBef>
              <a:tabLst>
                <a:tab pos="5881688" algn="r"/>
                <a:tab pos="7710488" algn="r"/>
              </a:tabLst>
            </a:pPr>
            <a:r>
              <a:rPr lang="en-US" b="0" dirty="0">
                <a:latin typeface="Liberation Sans" panose="020B0604020202020204" pitchFamily="34" charset="0"/>
                <a:ea typeface="Liberation Sans" panose="020B0604020202020204" pitchFamily="34" charset="0"/>
                <a:cs typeface="Liberation Sans" panose="020B0604020202020204" pitchFamily="34" charset="0"/>
              </a:rPr>
              <a:t>probable that it will provide this rebate.</a:t>
            </a:r>
          </a:p>
        </p:txBody>
      </p:sp>
      <p:sp>
        <p:nvSpPr>
          <p:cNvPr id="14" name="Rectangle 13"/>
          <p:cNvSpPr/>
          <p:nvPr/>
        </p:nvSpPr>
        <p:spPr>
          <a:xfrm>
            <a:off x="6781800" y="304800"/>
            <a:ext cx="1981200"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ILLUSTRATION </a:t>
            </a:r>
            <a:r>
              <a:rPr lang="en-US" sz="1200" dirty="0" smtClean="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18-13</a:t>
            </a:r>
            <a:endParaRPr lang="en-US" sz="12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endParaRPr>
          </a:p>
          <a:p>
            <a:pPr algn="l"/>
            <a:r>
              <a:rPr lang="en-US" sz="1200" b="0" dirty="0" smtClean="0">
                <a:latin typeface="Liberation Sans" panose="020B0604020202020204" pitchFamily="34" charset="0"/>
                <a:ea typeface="Liberation Sans" panose="020B0604020202020204" pitchFamily="34" charset="0"/>
                <a:cs typeface="Liberation Sans" panose="020B0604020202020204" pitchFamily="34" charset="0"/>
              </a:rPr>
              <a:t>Transaction Price – Volume Discount</a:t>
            </a:r>
            <a:endParaRPr lang="en-US" sz="1200" b="0" dirty="0">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20525130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500"/>
                                        <p:tgtEl>
                                          <p:spTgt spid="12">
                                            <p:txEl>
                                              <p:pRg st="1" end="1"/>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2"/>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6149"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5</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 name="Rectangle 8"/>
          <p:cNvSpPr/>
          <p:nvPr/>
        </p:nvSpPr>
        <p:spPr>
          <a:xfrm>
            <a:off x="381000" y="1295400"/>
            <a:ext cx="8382000" cy="674031"/>
          </a:xfrm>
          <a:prstGeom prst="rect">
            <a:avLst/>
          </a:prstGeom>
          <a:solidFill>
            <a:srgbClr val="0084DE"/>
          </a:solidFill>
          <a:ln>
            <a:noFill/>
          </a:ln>
        </p:spPr>
        <p:txBody>
          <a:bodyPr wrap="square" bIns="73152">
            <a:spAutoFit/>
          </a:bodyPr>
          <a:lstStyle/>
          <a:p>
            <a:pPr algn="l"/>
            <a:r>
              <a:rPr lang="en-US"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Questions</a:t>
            </a:r>
            <a:r>
              <a:rPr lang="en-US"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 </a:t>
            </a:r>
            <a:r>
              <a:rPr lang="en-US"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How </a:t>
            </a:r>
            <a:r>
              <a:rPr lang="en-US"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much revenue should </a:t>
            </a:r>
            <a:r>
              <a:rPr lang="en-US"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Sansung recognize for the first 3 months of 2014</a:t>
            </a:r>
            <a:r>
              <a:rPr lang="en-US"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a:t>
            </a:r>
          </a:p>
        </p:txBody>
      </p:sp>
      <p:sp>
        <p:nvSpPr>
          <p:cNvPr id="3" name="Rectangle 2"/>
          <p:cNvSpPr/>
          <p:nvPr/>
        </p:nvSpPr>
        <p:spPr>
          <a:xfrm>
            <a:off x="381000" y="2057400"/>
            <a:ext cx="8382000" cy="701731"/>
          </a:xfrm>
          <a:prstGeom prst="rect">
            <a:avLst/>
          </a:prstGeom>
        </p:spPr>
        <p:txBody>
          <a:bodyPr wrap="square">
            <a:spAutoFit/>
          </a:bodyPr>
          <a:lstStyle/>
          <a:p>
            <a:pPr algn="l">
              <a:lnSpc>
                <a:spcPct val="110000"/>
              </a:lnSpc>
              <a:spcBef>
                <a:spcPts val="600"/>
              </a:spcBef>
              <a:tabLst>
                <a:tab pos="5881688" algn="r"/>
                <a:tab pos="7710488" algn="r"/>
              </a:tabLst>
            </a:pP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Assuming Sansung’s customer meets the discount threshold, Sansung makes the following entry.</a:t>
            </a:r>
            <a:endParaRPr lang="en-US" b="0"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2" name="Rectangle 11"/>
          <p:cNvSpPr/>
          <p:nvPr/>
        </p:nvSpPr>
        <p:spPr>
          <a:xfrm>
            <a:off x="381000" y="2878925"/>
            <a:ext cx="8382000" cy="778675"/>
          </a:xfrm>
          <a:prstGeom prst="rect">
            <a:avLst/>
          </a:prstGeom>
        </p:spPr>
        <p:txBody>
          <a:bodyPr wrap="square">
            <a:spAutoFit/>
          </a:bodyPr>
          <a:lstStyle/>
          <a:p>
            <a:pPr marL="463550" algn="l">
              <a:lnSpc>
                <a:spcPct val="110000"/>
              </a:lnSpc>
              <a:spcBef>
                <a:spcPts val="600"/>
              </a:spcBef>
              <a:tabLst>
                <a:tab pos="6005513" algn="r"/>
                <a:tab pos="7315200" algn="r"/>
              </a:tabLst>
            </a:pPr>
            <a:r>
              <a:rPr lang="en-US" dirty="0" smtClean="0">
                <a:latin typeface="Liberation Sans" panose="020B0604020202020204" pitchFamily="34" charset="0"/>
                <a:ea typeface="Liberation Sans" panose="020B0604020202020204" pitchFamily="34" charset="0"/>
                <a:cs typeface="Liberation Sans" panose="020B0604020202020204" pitchFamily="34" charset="0"/>
              </a:rPr>
              <a:t>Cash	679,000</a:t>
            </a:r>
          </a:p>
          <a:p>
            <a:pPr marL="914400" indent="-450850" algn="l">
              <a:lnSpc>
                <a:spcPct val="110000"/>
              </a:lnSpc>
              <a:spcBef>
                <a:spcPts val="600"/>
              </a:spcBef>
              <a:tabLst>
                <a:tab pos="6005513" algn="r"/>
                <a:tab pos="7315200" algn="r"/>
              </a:tabLst>
            </a:pPr>
            <a:r>
              <a:rPr lang="en-US" dirty="0">
                <a:latin typeface="Liberation Sans" panose="020B0604020202020204" pitchFamily="34" charset="0"/>
                <a:ea typeface="Liberation Sans" panose="020B0604020202020204" pitchFamily="34" charset="0"/>
                <a:cs typeface="Liberation Sans" panose="020B0604020202020204" pitchFamily="34" charset="0"/>
              </a:rPr>
              <a:t>	</a:t>
            </a:r>
            <a:r>
              <a:rPr lang="en-US" dirty="0" smtClean="0">
                <a:latin typeface="Liberation Sans" panose="020B0604020202020204" pitchFamily="34" charset="0"/>
                <a:ea typeface="Liberation Sans" panose="020B0604020202020204" pitchFamily="34" charset="0"/>
                <a:cs typeface="Liberation Sans" panose="020B0604020202020204" pitchFamily="34" charset="0"/>
              </a:rPr>
              <a:t>Accounts Receivable		679,000</a:t>
            </a:r>
          </a:p>
        </p:txBody>
      </p:sp>
      <p:sp>
        <p:nvSpPr>
          <p:cNvPr id="14" name="Rectangle 13"/>
          <p:cNvSpPr/>
          <p:nvPr/>
        </p:nvSpPr>
        <p:spPr>
          <a:xfrm>
            <a:off x="381000" y="3886200"/>
            <a:ext cx="8382000" cy="701731"/>
          </a:xfrm>
          <a:prstGeom prst="rect">
            <a:avLst/>
          </a:prstGeom>
        </p:spPr>
        <p:txBody>
          <a:bodyPr wrap="square">
            <a:spAutoFit/>
          </a:bodyPr>
          <a:lstStyle/>
          <a:p>
            <a:pPr algn="l">
              <a:lnSpc>
                <a:spcPct val="110000"/>
              </a:lnSpc>
              <a:spcBef>
                <a:spcPts val="600"/>
              </a:spcBef>
              <a:tabLst>
                <a:tab pos="5881688" algn="r"/>
                <a:tab pos="7710488" algn="r"/>
              </a:tabLst>
            </a:pPr>
            <a:r>
              <a:rPr lang="en-US" b="0" dirty="0">
                <a:latin typeface="Liberation Sans" panose="020B0604020202020204" pitchFamily="34" charset="0"/>
                <a:ea typeface="Liberation Sans" panose="020B0604020202020204" pitchFamily="34" charset="0"/>
                <a:cs typeface="Liberation Sans" panose="020B0604020202020204" pitchFamily="34" charset="0"/>
              </a:rPr>
              <a:t>If Sansung’s customer fails to meet the discount threshold, Sansung makes the following </a:t>
            </a: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entry upon </a:t>
            </a:r>
            <a:r>
              <a:rPr lang="en-US" b="0" dirty="0">
                <a:latin typeface="Liberation Sans" panose="020B0604020202020204" pitchFamily="34" charset="0"/>
                <a:ea typeface="Liberation Sans" panose="020B0604020202020204" pitchFamily="34" charset="0"/>
                <a:cs typeface="Liberation Sans" panose="020B0604020202020204" pitchFamily="34" charset="0"/>
              </a:rPr>
              <a:t>payment.</a:t>
            </a:r>
          </a:p>
        </p:txBody>
      </p:sp>
      <p:sp>
        <p:nvSpPr>
          <p:cNvPr id="15" name="Rectangle 14"/>
          <p:cNvSpPr/>
          <p:nvPr/>
        </p:nvSpPr>
        <p:spPr>
          <a:xfrm>
            <a:off x="381000" y="4707725"/>
            <a:ext cx="8382000" cy="1160318"/>
          </a:xfrm>
          <a:prstGeom prst="rect">
            <a:avLst/>
          </a:prstGeom>
        </p:spPr>
        <p:txBody>
          <a:bodyPr wrap="square">
            <a:spAutoFit/>
          </a:bodyPr>
          <a:lstStyle/>
          <a:p>
            <a:pPr marL="463550" algn="l">
              <a:lnSpc>
                <a:spcPct val="110000"/>
              </a:lnSpc>
              <a:spcBef>
                <a:spcPts val="600"/>
              </a:spcBef>
              <a:tabLst>
                <a:tab pos="6005513" algn="r"/>
                <a:tab pos="7315200" algn="r"/>
              </a:tabLst>
            </a:pPr>
            <a:r>
              <a:rPr lang="en-US" dirty="0" smtClean="0">
                <a:latin typeface="Liberation Sans" panose="020B0604020202020204" pitchFamily="34" charset="0"/>
                <a:ea typeface="Liberation Sans" panose="020B0604020202020204" pitchFamily="34" charset="0"/>
                <a:cs typeface="Liberation Sans" panose="020B0604020202020204" pitchFamily="34" charset="0"/>
              </a:rPr>
              <a:t>Cash	700,000</a:t>
            </a:r>
          </a:p>
          <a:p>
            <a:pPr marL="914400" indent="-450850" algn="l">
              <a:lnSpc>
                <a:spcPct val="110000"/>
              </a:lnSpc>
              <a:spcBef>
                <a:spcPts val="600"/>
              </a:spcBef>
              <a:tabLst>
                <a:tab pos="6005513" algn="r"/>
                <a:tab pos="7315200" algn="r"/>
              </a:tabLst>
            </a:pPr>
            <a:r>
              <a:rPr lang="en-US" dirty="0">
                <a:latin typeface="Liberation Sans" panose="020B0604020202020204" pitchFamily="34" charset="0"/>
                <a:ea typeface="Liberation Sans" panose="020B0604020202020204" pitchFamily="34" charset="0"/>
                <a:cs typeface="Liberation Sans" panose="020B0604020202020204" pitchFamily="34" charset="0"/>
              </a:rPr>
              <a:t>	</a:t>
            </a:r>
            <a:r>
              <a:rPr lang="en-US" dirty="0" smtClean="0">
                <a:latin typeface="Liberation Sans" panose="020B0604020202020204" pitchFamily="34" charset="0"/>
                <a:ea typeface="Liberation Sans" panose="020B0604020202020204" pitchFamily="34" charset="0"/>
                <a:cs typeface="Liberation Sans" panose="020B0604020202020204" pitchFamily="34" charset="0"/>
              </a:rPr>
              <a:t>Accounts Receivable		679,000</a:t>
            </a:r>
          </a:p>
          <a:p>
            <a:pPr marL="914400" indent="-450850" algn="l">
              <a:lnSpc>
                <a:spcPct val="110000"/>
              </a:lnSpc>
              <a:spcBef>
                <a:spcPts val="600"/>
              </a:spcBef>
              <a:tabLst>
                <a:tab pos="6005513" algn="r"/>
                <a:tab pos="7315200" algn="r"/>
              </a:tabLst>
            </a:pPr>
            <a:r>
              <a:rPr lang="en-US" dirty="0">
                <a:latin typeface="Liberation Sans" panose="020B0604020202020204" pitchFamily="34" charset="0"/>
                <a:ea typeface="Liberation Sans" panose="020B0604020202020204" pitchFamily="34" charset="0"/>
                <a:cs typeface="Liberation Sans" panose="020B0604020202020204" pitchFamily="34" charset="0"/>
              </a:rPr>
              <a:t>	</a:t>
            </a:r>
            <a:r>
              <a:rPr lang="en-US" dirty="0" smtClean="0">
                <a:latin typeface="Liberation Sans" panose="020B0604020202020204" pitchFamily="34" charset="0"/>
                <a:ea typeface="Liberation Sans" panose="020B0604020202020204" pitchFamily="34" charset="0"/>
                <a:cs typeface="Liberation Sans" panose="020B0604020202020204" pitchFamily="34" charset="0"/>
              </a:rPr>
              <a:t>Sales Discounts Forfeited		21,000</a:t>
            </a:r>
          </a:p>
        </p:txBody>
      </p:sp>
      <p:sp>
        <p:nvSpPr>
          <p:cNvPr id="16" name="Rectangle 4"/>
          <p:cNvSpPr txBox="1">
            <a:spLocks noChangeArrowheads="1"/>
          </p:cNvSpPr>
          <p:nvPr/>
        </p:nvSpPr>
        <p:spPr bwMode="auto">
          <a:xfrm>
            <a:off x="567519" y="390743"/>
            <a:ext cx="61722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indent="0" algn="l"/>
            <a:r>
              <a:rPr lang="en-US" sz="3200" i="0" kern="1200" dirty="0" smtClean="0">
                <a:solidFill>
                  <a:schemeClr val="tx1"/>
                </a:solidFill>
                <a:effectLst/>
                <a:latin typeface="Liberation Sans" panose="020B0604020202020204" pitchFamily="34" charset="0"/>
                <a:ea typeface="Liberation Sans" panose="020B0604020202020204" pitchFamily="34" charset="0"/>
                <a:cs typeface="Liberation Sans" panose="020B0604020202020204" pitchFamily="34" charset="0"/>
              </a:rPr>
              <a:t>Consideration Paid or Payable</a:t>
            </a:r>
            <a:endParaRPr lang="en-US" sz="3200" i="0" kern="1200" dirty="0">
              <a:solidFill>
                <a:schemeClr val="tx1"/>
              </a:solidFill>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1" name="Rectangle 10"/>
          <p:cNvSpPr/>
          <p:nvPr/>
        </p:nvSpPr>
        <p:spPr>
          <a:xfrm>
            <a:off x="6781800" y="304800"/>
            <a:ext cx="1981200"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ILLUSTRATION </a:t>
            </a:r>
            <a:r>
              <a:rPr lang="en-US" sz="1200" dirty="0" smtClean="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18-13</a:t>
            </a:r>
            <a:endParaRPr lang="en-US" sz="12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endParaRPr>
          </a:p>
          <a:p>
            <a:pPr algn="l"/>
            <a:r>
              <a:rPr lang="en-US" sz="1200" b="0" dirty="0" smtClean="0">
                <a:latin typeface="Liberation Sans" panose="020B0604020202020204" pitchFamily="34" charset="0"/>
                <a:ea typeface="Liberation Sans" panose="020B0604020202020204" pitchFamily="34" charset="0"/>
                <a:cs typeface="Liberation Sans" panose="020B0604020202020204" pitchFamily="34" charset="0"/>
              </a:rPr>
              <a:t>Transaction Price – Volume Discount</a:t>
            </a:r>
            <a:endParaRPr lang="en-US" sz="1200" b="0" dirty="0">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12820036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wipe(left)">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wipe(left)">
                                      <p:cBhvr>
                                        <p:cTn id="22" dur="500"/>
                                        <p:tgtEl>
                                          <p:spTgt spid="1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wipe(left)">
                                      <p:cBhvr>
                                        <p:cTn id="27"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2"/>
      <p:bldP spid="15" grpId="0" build="p" bldLvl="2"/>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4648200" y="3429000"/>
            <a:ext cx="4189413" cy="609600"/>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6" name="Rectangle 18"/>
          <p:cNvSpPr>
            <a:spLocks noChangeArrowheads="1"/>
          </p:cNvSpPr>
          <p:nvPr/>
        </p:nvSpPr>
        <p:spPr bwMode="auto">
          <a:xfrm>
            <a:off x="4724400" y="3429000"/>
            <a:ext cx="4114800" cy="21149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spAutoFit/>
          </a:bodyPr>
          <a:lstStyle/>
          <a:p>
            <a:pPr marL="342900" indent="-342900" algn="l">
              <a:lnSpc>
                <a:spcPct val="115000"/>
              </a:lnSpc>
              <a:spcBef>
                <a:spcPct val="45000"/>
              </a:spcBef>
              <a:buClr>
                <a:srgbClr val="A50021"/>
              </a:buClr>
              <a:buSzPct val="100000"/>
              <a:buFont typeface="+mj-lt"/>
              <a:buAutoNum type="arabicPeriod" startAt="6"/>
              <a:defRPr/>
            </a:pP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Allocate </a:t>
            </a:r>
            <a:r>
              <a:rPr lang="en-US" sz="1400"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the transaction price to the </a:t>
            </a: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separate performance obligations.</a:t>
            </a:r>
          </a:p>
          <a:p>
            <a:pPr marL="342900" indent="-342900" algn="l">
              <a:lnSpc>
                <a:spcPct val="115000"/>
              </a:lnSpc>
              <a:spcBef>
                <a:spcPct val="45000"/>
              </a:spcBef>
              <a:buClr>
                <a:srgbClr val="A50021"/>
              </a:buClr>
              <a:buSzPct val="100000"/>
              <a:buFont typeface="+mj-lt"/>
              <a:buAutoNum type="arabicPeriod" startAt="6"/>
              <a:defRPr/>
            </a:pP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Recognize </a:t>
            </a:r>
            <a:r>
              <a:rPr lang="en-US" sz="1400"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revenue when the company satisfies </a:t>
            </a: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its performance obligation.</a:t>
            </a:r>
          </a:p>
          <a:p>
            <a:pPr marL="342900" indent="-342900" algn="l">
              <a:lnSpc>
                <a:spcPct val="115000"/>
              </a:lnSpc>
              <a:spcBef>
                <a:spcPct val="45000"/>
              </a:spcBef>
              <a:buClr>
                <a:srgbClr val="A50021"/>
              </a:buClr>
              <a:buSzPct val="100000"/>
              <a:buFont typeface="+mj-lt"/>
              <a:buAutoNum type="arabicPeriod" startAt="6"/>
              <a:defRPr/>
            </a:pP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Identify </a:t>
            </a:r>
            <a:r>
              <a:rPr lang="en-US" sz="1400"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other revenue recognition </a:t>
            </a: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issues.</a:t>
            </a:r>
          </a:p>
          <a:p>
            <a:pPr marL="342900" indent="-342900" algn="l">
              <a:lnSpc>
                <a:spcPct val="115000"/>
              </a:lnSpc>
              <a:spcBef>
                <a:spcPct val="45000"/>
              </a:spcBef>
              <a:buClr>
                <a:srgbClr val="A50021"/>
              </a:buClr>
              <a:buSzPct val="100000"/>
              <a:buFont typeface="+mj-lt"/>
              <a:buAutoNum type="arabicPeriod" startAt="6"/>
              <a:defRPr/>
            </a:pP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Describe </a:t>
            </a:r>
            <a:r>
              <a:rPr lang="en-US" sz="1400"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presentation and disclosure </a:t>
            </a: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regarding revenue</a:t>
            </a:r>
            <a:r>
              <a:rPr lang="en-US" sz="1400"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a:t>
            </a:r>
          </a:p>
        </p:txBody>
      </p:sp>
      <p:sp>
        <p:nvSpPr>
          <p:cNvPr id="4100" name="Rectangle 19"/>
          <p:cNvSpPr>
            <a:spLocks noChangeArrowheads="1"/>
          </p:cNvSpPr>
          <p:nvPr/>
        </p:nvSpPr>
        <p:spPr bwMode="auto">
          <a:xfrm>
            <a:off x="457200" y="3048000"/>
            <a:ext cx="5181600" cy="3375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4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After studying this chapter, you should be able to:</a:t>
            </a:r>
          </a:p>
        </p:txBody>
      </p:sp>
      <p:sp>
        <p:nvSpPr>
          <p:cNvPr id="4106" name="Rectangle 15"/>
          <p:cNvSpPr txBox="1">
            <a:spLocks noChangeArrowheads="1"/>
          </p:cNvSpPr>
          <p:nvPr/>
        </p:nvSpPr>
        <p:spPr bwMode="auto">
          <a:xfrm>
            <a:off x="381000" y="23622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defRPr/>
            </a:pPr>
            <a:r>
              <a:rPr lang="en-US" sz="24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LEARNING OBJECTIVES</a:t>
            </a:r>
          </a:p>
        </p:txBody>
      </p:sp>
      <p:sp>
        <p:nvSpPr>
          <p:cNvPr id="3074" name="Rectangle 2"/>
          <p:cNvSpPr>
            <a:spLocks noGrp="1" noChangeArrowheads="1"/>
          </p:cNvSpPr>
          <p:nvPr>
            <p:ph type="body" idx="1"/>
          </p:nvPr>
        </p:nvSpPr>
        <p:spPr>
          <a:xfrm>
            <a:off x="457200" y="3429000"/>
            <a:ext cx="4114800" cy="22118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spAutoFit/>
          </a:bodyPr>
          <a:lstStyle/>
          <a:p>
            <a:pPr>
              <a:lnSpc>
                <a:spcPct val="115000"/>
              </a:lnSpc>
              <a:spcBef>
                <a:spcPct val="45000"/>
              </a:spcBef>
              <a:buClr>
                <a:srgbClr val="A50021"/>
              </a:buClr>
              <a:buSzPct val="100000"/>
              <a:buFont typeface="+mj-lt"/>
              <a:buAutoNum type="arabicPeriod"/>
              <a:defRPr/>
            </a:pPr>
            <a:r>
              <a:rPr lang="en-US" sz="1400" kern="1200" dirty="0" smtClean="0">
                <a:effectLst/>
              </a:rPr>
              <a:t>Understand </a:t>
            </a:r>
            <a:r>
              <a:rPr lang="en-US" sz="1400" kern="1200" dirty="0">
                <a:effectLst/>
              </a:rPr>
              <a:t>revenue recognition </a:t>
            </a:r>
            <a:r>
              <a:rPr lang="en-US" sz="1400" kern="1200" dirty="0" smtClean="0">
                <a:effectLst/>
              </a:rPr>
              <a:t>issues.</a:t>
            </a:r>
          </a:p>
          <a:p>
            <a:pPr>
              <a:lnSpc>
                <a:spcPct val="115000"/>
              </a:lnSpc>
              <a:spcBef>
                <a:spcPct val="45000"/>
              </a:spcBef>
              <a:buClr>
                <a:srgbClr val="A50021"/>
              </a:buClr>
              <a:buSzPct val="100000"/>
              <a:buFont typeface="+mj-lt"/>
              <a:buAutoNum type="arabicPeriod"/>
              <a:defRPr/>
            </a:pPr>
            <a:r>
              <a:rPr lang="en-US" sz="1400" kern="1200" dirty="0" smtClean="0">
                <a:effectLst/>
              </a:rPr>
              <a:t>Identify </a:t>
            </a:r>
            <a:r>
              <a:rPr lang="en-US" sz="1400" kern="1200" dirty="0">
                <a:effectLst/>
              </a:rPr>
              <a:t>the five steps in the revenue </a:t>
            </a:r>
            <a:r>
              <a:rPr lang="en-US" sz="1400" kern="1200" dirty="0" smtClean="0">
                <a:effectLst/>
              </a:rPr>
              <a:t>recognition process.</a:t>
            </a:r>
          </a:p>
          <a:p>
            <a:pPr>
              <a:lnSpc>
                <a:spcPct val="115000"/>
              </a:lnSpc>
              <a:spcBef>
                <a:spcPct val="45000"/>
              </a:spcBef>
              <a:buClr>
                <a:srgbClr val="A50021"/>
              </a:buClr>
              <a:buSzPct val="100000"/>
              <a:buFont typeface="+mj-lt"/>
              <a:buAutoNum type="arabicPeriod"/>
              <a:defRPr/>
            </a:pPr>
            <a:r>
              <a:rPr lang="en-US" sz="1400" kern="1200" dirty="0" smtClean="0">
                <a:effectLst/>
              </a:rPr>
              <a:t>Identify </a:t>
            </a:r>
            <a:r>
              <a:rPr lang="en-US" sz="1400" kern="1200" dirty="0">
                <a:effectLst/>
              </a:rPr>
              <a:t>the contract with </a:t>
            </a:r>
            <a:r>
              <a:rPr lang="en-US" sz="1400" kern="1200" dirty="0" smtClean="0">
                <a:effectLst/>
              </a:rPr>
              <a:t>customers.</a:t>
            </a:r>
          </a:p>
          <a:p>
            <a:pPr>
              <a:lnSpc>
                <a:spcPct val="115000"/>
              </a:lnSpc>
              <a:spcBef>
                <a:spcPct val="45000"/>
              </a:spcBef>
              <a:buClr>
                <a:srgbClr val="A50021"/>
              </a:buClr>
              <a:buSzPct val="100000"/>
              <a:buFont typeface="+mj-lt"/>
              <a:buAutoNum type="arabicPeriod"/>
              <a:defRPr/>
            </a:pPr>
            <a:r>
              <a:rPr lang="en-US" sz="1400" kern="1200" dirty="0" smtClean="0">
                <a:effectLst/>
              </a:rPr>
              <a:t>Identify </a:t>
            </a:r>
            <a:r>
              <a:rPr lang="en-US" sz="1400" kern="1200" dirty="0">
                <a:effectLst/>
              </a:rPr>
              <a:t>the separate performance obligations in </a:t>
            </a:r>
            <a:r>
              <a:rPr lang="en-US" sz="1400" kern="1200" dirty="0" smtClean="0">
                <a:effectLst/>
              </a:rPr>
              <a:t>the contract.</a:t>
            </a:r>
          </a:p>
          <a:p>
            <a:pPr>
              <a:lnSpc>
                <a:spcPct val="115000"/>
              </a:lnSpc>
              <a:spcBef>
                <a:spcPct val="45000"/>
              </a:spcBef>
              <a:buClr>
                <a:srgbClr val="A50021"/>
              </a:buClr>
              <a:buSzPct val="100000"/>
              <a:buFont typeface="+mj-lt"/>
              <a:buAutoNum type="arabicPeriod"/>
              <a:defRPr/>
            </a:pPr>
            <a:r>
              <a:rPr lang="en-US" sz="1400" kern="1200" dirty="0" smtClean="0">
                <a:effectLst/>
              </a:rPr>
              <a:t>Determine </a:t>
            </a:r>
            <a:r>
              <a:rPr lang="en-US" sz="1400" kern="1200" dirty="0">
                <a:effectLst/>
              </a:rPr>
              <a:t>the transaction price.</a:t>
            </a:r>
          </a:p>
        </p:txBody>
      </p:sp>
      <p:pic>
        <p:nvPicPr>
          <p:cNvPr id="4103"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4770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4" name="Rectangle 24"/>
          <p:cNvSpPr>
            <a:spLocks noChangeArrowheads="1"/>
          </p:cNvSpPr>
          <p:nvPr/>
        </p:nvSpPr>
        <p:spPr bwMode="auto">
          <a:xfrm>
            <a:off x="2822575" y="533400"/>
            <a:ext cx="62452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defRPr/>
            </a:pPr>
            <a:r>
              <a:rPr lang="en-US" sz="44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Revenue Recognition</a:t>
            </a:r>
          </a:p>
        </p:txBody>
      </p:sp>
      <p:pic>
        <p:nvPicPr>
          <p:cNvPr id="4105"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26"/>
          <p:cNvSpPr txBox="1">
            <a:spLocks noChangeArrowheads="1"/>
          </p:cNvSpPr>
          <p:nvPr/>
        </p:nvSpPr>
        <p:spPr bwMode="auto">
          <a:xfrm>
            <a:off x="6858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defRPr/>
            </a:pPr>
            <a:r>
              <a:rPr lang="en-US" sz="10700" dirty="0" smtClean="0">
                <a:solidFill>
                  <a:srgbClr val="5F5F5F"/>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18</a:t>
            </a:r>
          </a:p>
        </p:txBody>
      </p:sp>
      <p:pic>
        <p:nvPicPr>
          <p:cNvPr id="4107"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29438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6"/>
          <p:cNvSpPr>
            <a:spLocks noChangeShapeType="1"/>
          </p:cNvSpPr>
          <p:nvPr/>
        </p:nvSpPr>
        <p:spPr bwMode="auto">
          <a:xfrm>
            <a:off x="381000" y="15240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8197"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6</a:t>
            </a:r>
          </a:p>
        </p:txBody>
      </p:sp>
      <p:sp>
        <p:nvSpPr>
          <p:cNvPr id="7" name="Rectangle 41"/>
          <p:cNvSpPr txBox="1">
            <a:spLocks noChangeArrowheads="1"/>
          </p:cNvSpPr>
          <p:nvPr/>
        </p:nvSpPr>
        <p:spPr bwMode="auto">
          <a:xfrm>
            <a:off x="304800" y="381000"/>
            <a:ext cx="84582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0" indent="0" algn="l">
              <a:defRPr sz="3200" i="0">
                <a:solidFill>
                  <a:schemeClr val="tx1"/>
                </a:solidFill>
                <a:effectLst/>
                <a:latin typeface="+mn-lt"/>
              </a:defRPr>
            </a:lvl1pPr>
            <a:lvl2pPr marL="109538" indent="-109538">
              <a:defRPr sz="3000" i="1">
                <a:solidFill>
                  <a:srgbClr val="FFFF00"/>
                </a:solidFill>
                <a:effectLst>
                  <a:outerShdw blurRad="38100" dist="38100" dir="2700000" algn="tl">
                    <a:srgbClr val="C0C0C0"/>
                  </a:outerShdw>
                </a:effectLst>
              </a:defRPr>
            </a:lvl2pPr>
            <a:lvl3pPr marL="109538" indent="-109538">
              <a:defRPr sz="3000" i="1">
                <a:solidFill>
                  <a:srgbClr val="FFFF00"/>
                </a:solidFill>
                <a:effectLst>
                  <a:outerShdw blurRad="38100" dist="38100" dir="2700000" algn="tl">
                    <a:srgbClr val="C0C0C0"/>
                  </a:outerShdw>
                </a:effectLst>
              </a:defRPr>
            </a:lvl3pPr>
            <a:lvl4pPr marL="109538" indent="-109538">
              <a:defRPr sz="3000" i="1">
                <a:solidFill>
                  <a:srgbClr val="FFFF00"/>
                </a:solidFill>
                <a:effectLst>
                  <a:outerShdw blurRad="38100" dist="38100" dir="2700000" algn="tl">
                    <a:srgbClr val="C0C0C0"/>
                  </a:outerShdw>
                </a:effectLst>
              </a:defRPr>
            </a:lvl4pPr>
            <a:lvl5pPr marL="109538" indent="-109538">
              <a:defRPr sz="3000" i="1">
                <a:solidFill>
                  <a:srgbClr val="FFFF00"/>
                </a:solidFill>
                <a:effectLst>
                  <a:outerShdw blurRad="38100" dist="38100" dir="2700000" algn="tl">
                    <a:srgbClr val="C0C0C0"/>
                  </a:outerShdw>
                </a:effectLst>
              </a:defRPr>
            </a:lvl5pPr>
            <a:lvl6pPr marL="5667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6pPr>
            <a:lvl7pPr marL="10239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7pPr>
            <a:lvl8pPr marL="14811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8pPr>
            <a:lvl9pPr marL="19383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9pPr>
          </a:lstStyle>
          <a:p>
            <a:r>
              <a:rPr lang="en-US"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Allocating </a:t>
            </a:r>
            <a:r>
              <a:rPr lang="en-US" dirty="0" smtClean="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Transaction </a:t>
            </a:r>
            <a:r>
              <a:rPr lang="en-US"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Price to </a:t>
            </a:r>
            <a:r>
              <a:rPr lang="en-US" dirty="0" smtClean="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Separate Performance </a:t>
            </a:r>
            <a:r>
              <a:rPr lang="en-US"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Obligations—Step 4</a:t>
            </a:r>
          </a:p>
        </p:txBody>
      </p:sp>
      <p:sp>
        <p:nvSpPr>
          <p:cNvPr id="8" name="Text Box 6"/>
          <p:cNvSpPr txBox="1">
            <a:spLocks noChangeArrowheads="1"/>
          </p:cNvSpPr>
          <p:nvPr/>
        </p:nvSpPr>
        <p:spPr bwMode="auto">
          <a:xfrm>
            <a:off x="609600" y="1705846"/>
            <a:ext cx="7962900" cy="30546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lvl="1" algn="l">
              <a:lnSpc>
                <a:spcPct val="125000"/>
              </a:lnSpc>
              <a:spcBef>
                <a:spcPts val="1200"/>
              </a:spcBef>
              <a:buClr>
                <a:srgbClr val="800000"/>
              </a:buClr>
              <a:buSzPct val="80000"/>
              <a:buFont typeface="Wingdings" pitchFamily="2" charset="2"/>
              <a:buChar char="u"/>
            </a:pPr>
            <a:r>
              <a:rPr lang="en-US" sz="23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Based </a:t>
            </a:r>
            <a:r>
              <a:rPr lang="en-US" sz="23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on their relative </a:t>
            </a:r>
            <a:r>
              <a:rPr lang="en-US" sz="23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fair values</a:t>
            </a:r>
            <a:r>
              <a:rPr lang="en-US" sz="23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 </a:t>
            </a:r>
            <a:endParaRPr lang="en-US" sz="23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endParaRPr>
          </a:p>
          <a:p>
            <a:pPr lvl="1" algn="l">
              <a:lnSpc>
                <a:spcPct val="125000"/>
              </a:lnSpc>
              <a:spcBef>
                <a:spcPts val="1200"/>
              </a:spcBef>
              <a:buClr>
                <a:srgbClr val="800000"/>
              </a:buClr>
              <a:buSzPct val="80000"/>
              <a:buFont typeface="Wingdings" pitchFamily="2" charset="2"/>
              <a:buChar char="u"/>
            </a:pPr>
            <a:r>
              <a:rPr lang="en-US" sz="23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Best </a:t>
            </a:r>
            <a:r>
              <a:rPr lang="en-US" sz="23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measure of fair value is what the company could sell the good </a:t>
            </a:r>
            <a:r>
              <a:rPr lang="en-US" sz="23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or service </a:t>
            </a:r>
            <a:r>
              <a:rPr lang="en-US" sz="23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for on a standalone </a:t>
            </a:r>
            <a:r>
              <a:rPr lang="en-US" sz="23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basis. </a:t>
            </a:r>
          </a:p>
          <a:p>
            <a:pPr lvl="1" algn="l">
              <a:lnSpc>
                <a:spcPct val="125000"/>
              </a:lnSpc>
              <a:spcBef>
                <a:spcPts val="1200"/>
              </a:spcBef>
              <a:buClr>
                <a:srgbClr val="800000"/>
              </a:buClr>
              <a:buSzPct val="80000"/>
              <a:buFont typeface="Wingdings" pitchFamily="2" charset="2"/>
              <a:buChar char="u"/>
            </a:pPr>
            <a:r>
              <a:rPr lang="en-US" sz="23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If not </a:t>
            </a:r>
            <a:r>
              <a:rPr lang="en-US" sz="23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available, companies should use their best estimate of what the good </a:t>
            </a:r>
            <a:r>
              <a:rPr lang="en-US" sz="23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or service </a:t>
            </a:r>
            <a:r>
              <a:rPr lang="en-US" sz="23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might sell for as a standalone unit.</a:t>
            </a:r>
          </a:p>
        </p:txBody>
      </p:sp>
    </p:spTree>
    <p:extLst>
      <p:ext uri="{BB962C8B-B14F-4D97-AF65-F5344CB8AC3E}">
        <p14:creationId xmlns:p14="http://schemas.microsoft.com/office/powerpoint/2010/main" val="1762694360"/>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6"/>
          <p:cNvSpPr>
            <a:spLocks noChangeShapeType="1"/>
          </p:cNvSpPr>
          <p:nvPr/>
        </p:nvSpPr>
        <p:spPr bwMode="auto">
          <a:xfrm>
            <a:off x="381000" y="15240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8197"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6</a:t>
            </a:r>
          </a:p>
        </p:txBody>
      </p:sp>
      <p:sp>
        <p:nvSpPr>
          <p:cNvPr id="7" name="Rectangle 41"/>
          <p:cNvSpPr txBox="1">
            <a:spLocks noChangeArrowheads="1"/>
          </p:cNvSpPr>
          <p:nvPr/>
        </p:nvSpPr>
        <p:spPr bwMode="auto">
          <a:xfrm>
            <a:off x="304800" y="381000"/>
            <a:ext cx="84582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0" indent="0" algn="l">
              <a:defRPr sz="3200" i="0">
                <a:solidFill>
                  <a:schemeClr val="tx1"/>
                </a:solidFill>
                <a:effectLst/>
                <a:latin typeface="+mn-lt"/>
              </a:defRPr>
            </a:lvl1pPr>
            <a:lvl2pPr marL="109538" indent="-109538">
              <a:defRPr sz="3000" i="1">
                <a:solidFill>
                  <a:srgbClr val="FFFF00"/>
                </a:solidFill>
                <a:effectLst>
                  <a:outerShdw blurRad="38100" dist="38100" dir="2700000" algn="tl">
                    <a:srgbClr val="C0C0C0"/>
                  </a:outerShdw>
                </a:effectLst>
              </a:defRPr>
            </a:lvl2pPr>
            <a:lvl3pPr marL="109538" indent="-109538">
              <a:defRPr sz="3000" i="1">
                <a:solidFill>
                  <a:srgbClr val="FFFF00"/>
                </a:solidFill>
                <a:effectLst>
                  <a:outerShdw blurRad="38100" dist="38100" dir="2700000" algn="tl">
                    <a:srgbClr val="C0C0C0"/>
                  </a:outerShdw>
                </a:effectLst>
              </a:defRPr>
            </a:lvl3pPr>
            <a:lvl4pPr marL="109538" indent="-109538">
              <a:defRPr sz="3000" i="1">
                <a:solidFill>
                  <a:srgbClr val="FFFF00"/>
                </a:solidFill>
                <a:effectLst>
                  <a:outerShdw blurRad="38100" dist="38100" dir="2700000" algn="tl">
                    <a:srgbClr val="C0C0C0"/>
                  </a:outerShdw>
                </a:effectLst>
              </a:defRPr>
            </a:lvl4pPr>
            <a:lvl5pPr marL="109538" indent="-109538">
              <a:defRPr sz="3000" i="1">
                <a:solidFill>
                  <a:srgbClr val="FFFF00"/>
                </a:solidFill>
                <a:effectLst>
                  <a:outerShdw blurRad="38100" dist="38100" dir="2700000" algn="tl">
                    <a:srgbClr val="C0C0C0"/>
                  </a:outerShdw>
                </a:effectLst>
              </a:defRPr>
            </a:lvl5pPr>
            <a:lvl6pPr marL="5667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6pPr>
            <a:lvl7pPr marL="10239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7pPr>
            <a:lvl8pPr marL="14811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8pPr>
            <a:lvl9pPr marL="19383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9pPr>
          </a:lstStyle>
          <a:p>
            <a:r>
              <a:rPr lang="en-US" dirty="0">
                <a:solidFill>
                  <a:schemeClr val="accent6">
                    <a:lumMod val="50000"/>
                  </a:schemeClr>
                </a:solidFill>
              </a:rPr>
              <a:t>Allocating </a:t>
            </a:r>
            <a:r>
              <a:rPr lang="en-US" dirty="0" smtClean="0">
                <a:solidFill>
                  <a:schemeClr val="accent6">
                    <a:lumMod val="50000"/>
                  </a:schemeClr>
                </a:solidFill>
              </a:rPr>
              <a:t>Transaction </a:t>
            </a:r>
            <a:r>
              <a:rPr lang="en-US" dirty="0">
                <a:solidFill>
                  <a:schemeClr val="accent6">
                    <a:lumMod val="50000"/>
                  </a:schemeClr>
                </a:solidFill>
              </a:rPr>
              <a:t>Price to </a:t>
            </a:r>
            <a:r>
              <a:rPr lang="en-US" dirty="0" smtClean="0">
                <a:solidFill>
                  <a:schemeClr val="accent6">
                    <a:lumMod val="50000"/>
                  </a:schemeClr>
                </a:solidFill>
              </a:rPr>
              <a:t>Separate </a:t>
            </a:r>
            <a:r>
              <a:rPr lang="en-US" dirty="0" smtClean="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Performance </a:t>
            </a:r>
            <a:r>
              <a:rPr lang="en-US"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Obligations—Step 4</a:t>
            </a:r>
          </a:p>
        </p:txBody>
      </p:sp>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606" y="1865943"/>
            <a:ext cx="8418394" cy="4382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162800" y="1143000"/>
            <a:ext cx="1752600" cy="646331"/>
          </a:xfrm>
          <a:prstGeom prst="rect">
            <a:avLst/>
          </a:prstGeom>
          <a:solidFill>
            <a:schemeClr val="bg1"/>
          </a:solidFill>
        </p:spPr>
        <p:txBody>
          <a:bodyPr wrap="square">
            <a:spAutoFit/>
          </a:bodyPr>
          <a:lstStyle/>
          <a:p>
            <a:pPr algn="l"/>
            <a:r>
              <a:rPr lang="en-US" sz="12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ILLUSTRATION 18-14</a:t>
            </a:r>
          </a:p>
          <a:p>
            <a:pPr algn="l"/>
            <a:r>
              <a:rPr lang="en-US" sz="1200" b="0" dirty="0">
                <a:latin typeface="Liberation Sans" panose="020B0604020202020204" pitchFamily="34" charset="0"/>
                <a:ea typeface="Liberation Sans" panose="020B0604020202020204" pitchFamily="34" charset="0"/>
                <a:cs typeface="Liberation Sans" panose="020B0604020202020204" pitchFamily="34" charset="0"/>
              </a:rPr>
              <a:t>Transaction Price</a:t>
            </a:r>
          </a:p>
          <a:p>
            <a:pPr algn="l"/>
            <a:r>
              <a:rPr lang="en-US" sz="1200" b="0" dirty="0">
                <a:latin typeface="Liberation Sans" panose="020B0604020202020204" pitchFamily="34" charset="0"/>
                <a:ea typeface="Liberation Sans" panose="020B0604020202020204" pitchFamily="34" charset="0"/>
                <a:cs typeface="Liberation Sans" panose="020B0604020202020204" pitchFamily="34" charset="0"/>
              </a:rPr>
              <a:t>Allocation</a:t>
            </a:r>
            <a:endParaRPr lang="en-US" sz="1200" dirty="0">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3897179947"/>
      </p:ext>
    </p:extLst>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4648200" y="4014216"/>
            <a:ext cx="4189413" cy="609600"/>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6" name="Rectangle 18"/>
          <p:cNvSpPr>
            <a:spLocks noChangeArrowheads="1"/>
          </p:cNvSpPr>
          <p:nvPr/>
        </p:nvSpPr>
        <p:spPr bwMode="auto">
          <a:xfrm>
            <a:off x="4724400" y="3429000"/>
            <a:ext cx="4114800" cy="21149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spAutoFit/>
          </a:bodyPr>
          <a:lstStyle/>
          <a:p>
            <a:pPr marL="342900" indent="-342900" algn="l">
              <a:lnSpc>
                <a:spcPct val="115000"/>
              </a:lnSpc>
              <a:spcBef>
                <a:spcPct val="45000"/>
              </a:spcBef>
              <a:buClr>
                <a:srgbClr val="A50021"/>
              </a:buClr>
              <a:buSzPct val="100000"/>
              <a:buFont typeface="+mj-lt"/>
              <a:buAutoNum type="arabicPeriod" startAt="6"/>
              <a:defRPr/>
            </a:pP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Allocate </a:t>
            </a:r>
            <a:r>
              <a:rPr lang="en-US" sz="1400"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the transaction price to the </a:t>
            </a: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separate performance obligations.</a:t>
            </a:r>
          </a:p>
          <a:p>
            <a:pPr marL="342900" indent="-342900" algn="l">
              <a:lnSpc>
                <a:spcPct val="115000"/>
              </a:lnSpc>
              <a:spcBef>
                <a:spcPct val="45000"/>
              </a:spcBef>
              <a:buClr>
                <a:srgbClr val="A50021"/>
              </a:buClr>
              <a:buSzPct val="100000"/>
              <a:buFont typeface="+mj-lt"/>
              <a:buAutoNum type="arabicPeriod" startAt="6"/>
              <a:defRPr/>
            </a:pP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Recognize </a:t>
            </a:r>
            <a:r>
              <a:rPr lang="en-US" sz="1400"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revenue when the company satisfies </a:t>
            </a: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its performance obligation.</a:t>
            </a:r>
          </a:p>
          <a:p>
            <a:pPr marL="342900" indent="-342900" algn="l">
              <a:lnSpc>
                <a:spcPct val="115000"/>
              </a:lnSpc>
              <a:spcBef>
                <a:spcPct val="45000"/>
              </a:spcBef>
              <a:buClr>
                <a:srgbClr val="A50021"/>
              </a:buClr>
              <a:buSzPct val="100000"/>
              <a:buFont typeface="+mj-lt"/>
              <a:buAutoNum type="arabicPeriod" startAt="6"/>
              <a:defRPr/>
            </a:pP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Identify </a:t>
            </a:r>
            <a:r>
              <a:rPr lang="en-US" sz="1400"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other revenue recognition </a:t>
            </a: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issues.</a:t>
            </a:r>
          </a:p>
          <a:p>
            <a:pPr marL="342900" indent="-342900" algn="l">
              <a:lnSpc>
                <a:spcPct val="115000"/>
              </a:lnSpc>
              <a:spcBef>
                <a:spcPct val="45000"/>
              </a:spcBef>
              <a:buClr>
                <a:srgbClr val="A50021"/>
              </a:buClr>
              <a:buSzPct val="100000"/>
              <a:buFont typeface="+mj-lt"/>
              <a:buAutoNum type="arabicPeriod" startAt="6"/>
              <a:defRPr/>
            </a:pP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Describe </a:t>
            </a:r>
            <a:r>
              <a:rPr lang="en-US" sz="1400"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presentation and disclosure </a:t>
            </a: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regarding revenue</a:t>
            </a:r>
            <a:r>
              <a:rPr lang="en-US" sz="1400"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a:t>
            </a:r>
          </a:p>
        </p:txBody>
      </p:sp>
      <p:sp>
        <p:nvSpPr>
          <p:cNvPr id="4100" name="Rectangle 19"/>
          <p:cNvSpPr>
            <a:spLocks noChangeArrowheads="1"/>
          </p:cNvSpPr>
          <p:nvPr/>
        </p:nvSpPr>
        <p:spPr bwMode="auto">
          <a:xfrm>
            <a:off x="457200" y="3048000"/>
            <a:ext cx="5181600" cy="3375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4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After studying this chapter, you should be able to:</a:t>
            </a:r>
          </a:p>
        </p:txBody>
      </p:sp>
      <p:sp>
        <p:nvSpPr>
          <p:cNvPr id="4106" name="Rectangle 15"/>
          <p:cNvSpPr txBox="1">
            <a:spLocks noChangeArrowheads="1"/>
          </p:cNvSpPr>
          <p:nvPr/>
        </p:nvSpPr>
        <p:spPr bwMode="auto">
          <a:xfrm>
            <a:off x="381000" y="23622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defRPr/>
            </a:pPr>
            <a:r>
              <a:rPr lang="en-US" sz="24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LEARNING OBJECTIVES</a:t>
            </a:r>
          </a:p>
        </p:txBody>
      </p:sp>
      <p:sp>
        <p:nvSpPr>
          <p:cNvPr id="3074" name="Rectangle 2"/>
          <p:cNvSpPr>
            <a:spLocks noGrp="1" noChangeArrowheads="1"/>
          </p:cNvSpPr>
          <p:nvPr>
            <p:ph type="body" idx="1"/>
          </p:nvPr>
        </p:nvSpPr>
        <p:spPr>
          <a:xfrm>
            <a:off x="457200" y="3429000"/>
            <a:ext cx="4114800" cy="22118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spAutoFit/>
          </a:bodyPr>
          <a:lstStyle/>
          <a:p>
            <a:pPr>
              <a:lnSpc>
                <a:spcPct val="115000"/>
              </a:lnSpc>
              <a:spcBef>
                <a:spcPct val="45000"/>
              </a:spcBef>
              <a:buClr>
                <a:srgbClr val="A50021"/>
              </a:buClr>
              <a:buSzPct val="100000"/>
              <a:buFont typeface="+mj-lt"/>
              <a:buAutoNum type="arabicPeriod"/>
              <a:defRPr/>
            </a:pPr>
            <a:r>
              <a:rPr lang="en-US" sz="1400" kern="1200" dirty="0" smtClean="0">
                <a:effectLst/>
              </a:rPr>
              <a:t>Understand </a:t>
            </a:r>
            <a:r>
              <a:rPr lang="en-US" sz="1400" kern="1200" dirty="0">
                <a:effectLst/>
              </a:rPr>
              <a:t>revenue recognition </a:t>
            </a:r>
            <a:r>
              <a:rPr lang="en-US" sz="1400" kern="1200" dirty="0" smtClean="0">
                <a:effectLst/>
              </a:rPr>
              <a:t>issues.</a:t>
            </a:r>
          </a:p>
          <a:p>
            <a:pPr>
              <a:lnSpc>
                <a:spcPct val="115000"/>
              </a:lnSpc>
              <a:spcBef>
                <a:spcPct val="45000"/>
              </a:spcBef>
              <a:buClr>
                <a:srgbClr val="A50021"/>
              </a:buClr>
              <a:buSzPct val="100000"/>
              <a:buFont typeface="+mj-lt"/>
              <a:buAutoNum type="arabicPeriod"/>
              <a:defRPr/>
            </a:pPr>
            <a:r>
              <a:rPr lang="en-US" sz="1400" kern="1200" dirty="0" smtClean="0">
                <a:effectLst/>
              </a:rPr>
              <a:t>Identify </a:t>
            </a:r>
            <a:r>
              <a:rPr lang="en-US" sz="1400" kern="1200" dirty="0">
                <a:effectLst/>
              </a:rPr>
              <a:t>the five steps in the revenue </a:t>
            </a:r>
            <a:r>
              <a:rPr lang="en-US" sz="1400" kern="1200" dirty="0" smtClean="0">
                <a:effectLst/>
              </a:rPr>
              <a:t>recognition process.</a:t>
            </a:r>
          </a:p>
          <a:p>
            <a:pPr>
              <a:lnSpc>
                <a:spcPct val="115000"/>
              </a:lnSpc>
              <a:spcBef>
                <a:spcPct val="45000"/>
              </a:spcBef>
              <a:buClr>
                <a:srgbClr val="A50021"/>
              </a:buClr>
              <a:buSzPct val="100000"/>
              <a:buFont typeface="+mj-lt"/>
              <a:buAutoNum type="arabicPeriod"/>
              <a:defRPr/>
            </a:pPr>
            <a:r>
              <a:rPr lang="en-US" sz="1400" kern="1200" dirty="0" smtClean="0">
                <a:effectLst/>
              </a:rPr>
              <a:t>Identify </a:t>
            </a:r>
            <a:r>
              <a:rPr lang="en-US" sz="1400" kern="1200" dirty="0">
                <a:effectLst/>
              </a:rPr>
              <a:t>the contract with </a:t>
            </a:r>
            <a:r>
              <a:rPr lang="en-US" sz="1400" kern="1200" dirty="0" smtClean="0">
                <a:effectLst/>
              </a:rPr>
              <a:t>customers.</a:t>
            </a:r>
          </a:p>
          <a:p>
            <a:pPr>
              <a:lnSpc>
                <a:spcPct val="115000"/>
              </a:lnSpc>
              <a:spcBef>
                <a:spcPct val="45000"/>
              </a:spcBef>
              <a:buClr>
                <a:srgbClr val="A50021"/>
              </a:buClr>
              <a:buSzPct val="100000"/>
              <a:buFont typeface="+mj-lt"/>
              <a:buAutoNum type="arabicPeriod"/>
              <a:defRPr/>
            </a:pPr>
            <a:r>
              <a:rPr lang="en-US" sz="1400" kern="1200" dirty="0" smtClean="0">
                <a:effectLst/>
              </a:rPr>
              <a:t>Identify </a:t>
            </a:r>
            <a:r>
              <a:rPr lang="en-US" sz="1400" kern="1200" dirty="0">
                <a:effectLst/>
              </a:rPr>
              <a:t>the separate performance obligations in </a:t>
            </a:r>
            <a:r>
              <a:rPr lang="en-US" sz="1400" kern="1200" dirty="0" smtClean="0">
                <a:effectLst/>
              </a:rPr>
              <a:t>the contract.</a:t>
            </a:r>
          </a:p>
          <a:p>
            <a:pPr>
              <a:lnSpc>
                <a:spcPct val="115000"/>
              </a:lnSpc>
              <a:spcBef>
                <a:spcPct val="45000"/>
              </a:spcBef>
              <a:buClr>
                <a:srgbClr val="A50021"/>
              </a:buClr>
              <a:buSzPct val="100000"/>
              <a:buFont typeface="+mj-lt"/>
              <a:buAutoNum type="arabicPeriod"/>
              <a:defRPr/>
            </a:pPr>
            <a:r>
              <a:rPr lang="en-US" sz="1400" kern="1200" dirty="0" smtClean="0">
                <a:effectLst/>
              </a:rPr>
              <a:t>Determine </a:t>
            </a:r>
            <a:r>
              <a:rPr lang="en-US" sz="1400" kern="1200" dirty="0">
                <a:effectLst/>
              </a:rPr>
              <a:t>the transaction price.</a:t>
            </a:r>
          </a:p>
        </p:txBody>
      </p:sp>
      <p:pic>
        <p:nvPicPr>
          <p:cNvPr id="4103"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4770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4" name="Rectangle 24"/>
          <p:cNvSpPr>
            <a:spLocks noChangeArrowheads="1"/>
          </p:cNvSpPr>
          <p:nvPr/>
        </p:nvSpPr>
        <p:spPr bwMode="auto">
          <a:xfrm>
            <a:off x="2822575" y="533400"/>
            <a:ext cx="62452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defRPr/>
            </a:pPr>
            <a:r>
              <a:rPr lang="en-US" sz="44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Revenue Recognition</a:t>
            </a:r>
          </a:p>
        </p:txBody>
      </p:sp>
      <p:pic>
        <p:nvPicPr>
          <p:cNvPr id="4105"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26"/>
          <p:cNvSpPr txBox="1">
            <a:spLocks noChangeArrowheads="1"/>
          </p:cNvSpPr>
          <p:nvPr/>
        </p:nvSpPr>
        <p:spPr bwMode="auto">
          <a:xfrm>
            <a:off x="6858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defRPr/>
            </a:pPr>
            <a:r>
              <a:rPr lang="en-US" sz="10700" dirty="0" smtClean="0">
                <a:solidFill>
                  <a:srgbClr val="5F5F5F"/>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18</a:t>
            </a:r>
          </a:p>
        </p:txBody>
      </p:sp>
      <p:pic>
        <p:nvPicPr>
          <p:cNvPr id="4107"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08211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6"/>
          <p:cNvSpPr>
            <a:spLocks noChangeShapeType="1"/>
          </p:cNvSpPr>
          <p:nvPr/>
        </p:nvSpPr>
        <p:spPr bwMode="auto">
          <a:xfrm>
            <a:off x="381000" y="15240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8197"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7</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7" name="Rectangle 41"/>
          <p:cNvSpPr txBox="1">
            <a:spLocks noChangeArrowheads="1"/>
          </p:cNvSpPr>
          <p:nvPr/>
        </p:nvSpPr>
        <p:spPr bwMode="auto">
          <a:xfrm>
            <a:off x="304800" y="381000"/>
            <a:ext cx="84582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0" indent="0" algn="l">
              <a:defRPr sz="3200" i="0">
                <a:solidFill>
                  <a:schemeClr val="tx1"/>
                </a:solidFill>
                <a:effectLst/>
                <a:latin typeface="+mn-lt"/>
              </a:defRPr>
            </a:lvl1pPr>
            <a:lvl2pPr marL="109538" indent="-109538">
              <a:defRPr sz="3000" i="1">
                <a:solidFill>
                  <a:srgbClr val="FFFF00"/>
                </a:solidFill>
                <a:effectLst>
                  <a:outerShdw blurRad="38100" dist="38100" dir="2700000" algn="tl">
                    <a:srgbClr val="C0C0C0"/>
                  </a:outerShdw>
                </a:effectLst>
              </a:defRPr>
            </a:lvl2pPr>
            <a:lvl3pPr marL="109538" indent="-109538">
              <a:defRPr sz="3000" i="1">
                <a:solidFill>
                  <a:srgbClr val="FFFF00"/>
                </a:solidFill>
                <a:effectLst>
                  <a:outerShdw blurRad="38100" dist="38100" dir="2700000" algn="tl">
                    <a:srgbClr val="C0C0C0"/>
                  </a:outerShdw>
                </a:effectLst>
              </a:defRPr>
            </a:lvl3pPr>
            <a:lvl4pPr marL="109538" indent="-109538">
              <a:defRPr sz="3000" i="1">
                <a:solidFill>
                  <a:srgbClr val="FFFF00"/>
                </a:solidFill>
                <a:effectLst>
                  <a:outerShdw blurRad="38100" dist="38100" dir="2700000" algn="tl">
                    <a:srgbClr val="C0C0C0"/>
                  </a:outerShdw>
                </a:effectLst>
              </a:defRPr>
            </a:lvl4pPr>
            <a:lvl5pPr marL="109538" indent="-109538">
              <a:defRPr sz="3000" i="1">
                <a:solidFill>
                  <a:srgbClr val="FFFF00"/>
                </a:solidFill>
                <a:effectLst>
                  <a:outerShdw blurRad="38100" dist="38100" dir="2700000" algn="tl">
                    <a:srgbClr val="C0C0C0"/>
                  </a:outerShdw>
                </a:effectLst>
              </a:defRPr>
            </a:lvl5pPr>
            <a:lvl6pPr marL="5667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6pPr>
            <a:lvl7pPr marL="10239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7pPr>
            <a:lvl8pPr marL="14811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8pPr>
            <a:lvl9pPr marL="19383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9pPr>
          </a:lstStyle>
          <a:p>
            <a:r>
              <a:rPr lang="en-US" dirty="0" smtClean="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Recognizing </a:t>
            </a:r>
            <a:r>
              <a:rPr lang="en-US"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Revenue When (or as) Each</a:t>
            </a:r>
          </a:p>
          <a:p>
            <a:r>
              <a:rPr lang="en-US"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Performance Obligation Is </a:t>
            </a:r>
            <a:r>
              <a:rPr lang="en-US" dirty="0" smtClean="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Satisfied-Step </a:t>
            </a:r>
            <a:r>
              <a:rPr lang="en-US"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5</a:t>
            </a:r>
          </a:p>
        </p:txBody>
      </p:sp>
      <p:sp>
        <p:nvSpPr>
          <p:cNvPr id="8" name="Text Box 6"/>
          <p:cNvSpPr txBox="1">
            <a:spLocks noChangeArrowheads="1"/>
          </p:cNvSpPr>
          <p:nvPr/>
        </p:nvSpPr>
        <p:spPr bwMode="auto">
          <a:xfrm>
            <a:off x="609600" y="1705846"/>
            <a:ext cx="7962900" cy="3989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lvl="1" indent="0" algn="l">
              <a:lnSpc>
                <a:spcPct val="125000"/>
              </a:lnSpc>
              <a:spcBef>
                <a:spcPts val="1200"/>
              </a:spcBef>
              <a:buClr>
                <a:srgbClr val="800000"/>
              </a:buClr>
              <a:buSzPct val="80000"/>
            </a:pPr>
            <a:r>
              <a:rPr lang="en-US" sz="23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Company </a:t>
            </a:r>
            <a:r>
              <a:rPr lang="en-US" sz="23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satisfies its performance obligation when the customer </a:t>
            </a:r>
            <a:r>
              <a:rPr lang="en-US" sz="23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obtains control </a:t>
            </a:r>
            <a:r>
              <a:rPr lang="en-US" sz="23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of the good or </a:t>
            </a:r>
            <a:r>
              <a:rPr lang="en-US" sz="23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service.</a:t>
            </a:r>
          </a:p>
          <a:p>
            <a:pPr marL="0" lvl="1" indent="0" algn="l">
              <a:lnSpc>
                <a:spcPct val="125000"/>
              </a:lnSpc>
              <a:spcBef>
                <a:spcPts val="1200"/>
              </a:spcBef>
              <a:buClr>
                <a:srgbClr val="800000"/>
              </a:buClr>
              <a:buSzPct val="80000"/>
            </a:pPr>
            <a:r>
              <a:rPr lang="en-US" sz="230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Change </a:t>
            </a:r>
            <a:r>
              <a:rPr lang="en-US" sz="230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in </a:t>
            </a:r>
            <a:r>
              <a:rPr lang="en-US" sz="230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Control Indicators</a:t>
            </a:r>
          </a:p>
          <a:p>
            <a:pPr marL="688975" lvl="1" algn="l">
              <a:lnSpc>
                <a:spcPct val="120000"/>
              </a:lnSpc>
              <a:spcBef>
                <a:spcPts val="600"/>
              </a:spcBef>
              <a:buSzPct val="100000"/>
              <a:buFont typeface="+mj-lt"/>
              <a:buAutoNum type="arabicPeriod"/>
            </a:pP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Company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has a right to payment for </a:t>
            </a: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asset.</a:t>
            </a:r>
          </a:p>
          <a:p>
            <a:pPr marL="688975" lvl="1" algn="l">
              <a:lnSpc>
                <a:spcPct val="120000"/>
              </a:lnSpc>
              <a:spcBef>
                <a:spcPts val="600"/>
              </a:spcBef>
              <a:buSzPct val="100000"/>
              <a:buFont typeface="+mj-lt"/>
              <a:buAutoNum type="arabicPeriod"/>
            </a:pP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Company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has transferred legal title to </a:t>
            </a: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asset.</a:t>
            </a:r>
          </a:p>
          <a:p>
            <a:pPr marL="688975" lvl="1" algn="l">
              <a:lnSpc>
                <a:spcPct val="120000"/>
              </a:lnSpc>
              <a:spcBef>
                <a:spcPts val="600"/>
              </a:spcBef>
              <a:buSzPct val="100000"/>
              <a:buFont typeface="+mj-lt"/>
              <a:buAutoNum type="arabicPeriod"/>
            </a:pP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Company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has transferred physical possession of </a:t>
            </a: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asset.</a:t>
            </a:r>
          </a:p>
          <a:p>
            <a:pPr marL="688975" lvl="1" algn="l">
              <a:lnSpc>
                <a:spcPct val="120000"/>
              </a:lnSpc>
              <a:spcBef>
                <a:spcPts val="600"/>
              </a:spcBef>
              <a:buSzPct val="100000"/>
              <a:buFont typeface="+mj-lt"/>
              <a:buAutoNum type="arabicPeriod"/>
            </a:pP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Customer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has significant risks and rewards of </a:t>
            </a: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ownership.</a:t>
            </a:r>
          </a:p>
          <a:p>
            <a:pPr marL="688975" lvl="1" algn="l">
              <a:lnSpc>
                <a:spcPct val="120000"/>
              </a:lnSpc>
              <a:spcBef>
                <a:spcPts val="600"/>
              </a:spcBef>
              <a:buSzPct val="100000"/>
              <a:buFont typeface="+mj-lt"/>
              <a:buAutoNum type="arabicPeriod"/>
            </a:pP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Customer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has accepted the asset.</a:t>
            </a:r>
          </a:p>
        </p:txBody>
      </p:sp>
    </p:spTree>
    <p:extLst>
      <p:ext uri="{BB962C8B-B14F-4D97-AF65-F5344CB8AC3E}">
        <p14:creationId xmlns:p14="http://schemas.microsoft.com/office/powerpoint/2010/main" val="437116685"/>
      </p:ext>
    </p:extLst>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6"/>
          <p:cNvSpPr>
            <a:spLocks noChangeShapeType="1"/>
          </p:cNvSpPr>
          <p:nvPr/>
        </p:nvSpPr>
        <p:spPr bwMode="auto">
          <a:xfrm>
            <a:off x="381000" y="15240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8197"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7</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7" name="Rectangle 41"/>
          <p:cNvSpPr txBox="1">
            <a:spLocks noChangeArrowheads="1"/>
          </p:cNvSpPr>
          <p:nvPr/>
        </p:nvSpPr>
        <p:spPr bwMode="auto">
          <a:xfrm>
            <a:off x="304800" y="381000"/>
            <a:ext cx="84582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0" indent="0" algn="l">
              <a:defRPr sz="3200" i="0">
                <a:solidFill>
                  <a:schemeClr val="tx1"/>
                </a:solidFill>
                <a:effectLst/>
                <a:latin typeface="+mn-lt"/>
              </a:defRPr>
            </a:lvl1pPr>
            <a:lvl2pPr marL="109538" indent="-109538">
              <a:defRPr sz="3000" i="1">
                <a:solidFill>
                  <a:srgbClr val="FFFF00"/>
                </a:solidFill>
                <a:effectLst>
                  <a:outerShdw blurRad="38100" dist="38100" dir="2700000" algn="tl">
                    <a:srgbClr val="C0C0C0"/>
                  </a:outerShdw>
                </a:effectLst>
              </a:defRPr>
            </a:lvl2pPr>
            <a:lvl3pPr marL="109538" indent="-109538">
              <a:defRPr sz="3000" i="1">
                <a:solidFill>
                  <a:srgbClr val="FFFF00"/>
                </a:solidFill>
                <a:effectLst>
                  <a:outerShdw blurRad="38100" dist="38100" dir="2700000" algn="tl">
                    <a:srgbClr val="C0C0C0"/>
                  </a:outerShdw>
                </a:effectLst>
              </a:defRPr>
            </a:lvl3pPr>
            <a:lvl4pPr marL="109538" indent="-109538">
              <a:defRPr sz="3000" i="1">
                <a:solidFill>
                  <a:srgbClr val="FFFF00"/>
                </a:solidFill>
                <a:effectLst>
                  <a:outerShdw blurRad="38100" dist="38100" dir="2700000" algn="tl">
                    <a:srgbClr val="C0C0C0"/>
                  </a:outerShdw>
                </a:effectLst>
              </a:defRPr>
            </a:lvl4pPr>
            <a:lvl5pPr marL="109538" indent="-109538">
              <a:defRPr sz="3000" i="1">
                <a:solidFill>
                  <a:srgbClr val="FFFF00"/>
                </a:solidFill>
                <a:effectLst>
                  <a:outerShdw blurRad="38100" dist="38100" dir="2700000" algn="tl">
                    <a:srgbClr val="C0C0C0"/>
                  </a:outerShdw>
                </a:effectLst>
              </a:defRPr>
            </a:lvl5pPr>
            <a:lvl6pPr marL="5667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6pPr>
            <a:lvl7pPr marL="10239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7pPr>
            <a:lvl8pPr marL="14811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8pPr>
            <a:lvl9pPr marL="19383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9pPr>
          </a:lstStyle>
          <a:p>
            <a:r>
              <a:rPr lang="en-US" dirty="0" smtClean="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Recognizing </a:t>
            </a:r>
            <a:r>
              <a:rPr lang="en-US"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Revenue When (or as) Each</a:t>
            </a:r>
          </a:p>
          <a:p>
            <a:r>
              <a:rPr lang="en-US"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Performance Obligation Is </a:t>
            </a:r>
            <a:r>
              <a:rPr lang="en-US" dirty="0" smtClean="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Satisfied-Step </a:t>
            </a:r>
            <a:r>
              <a:rPr lang="en-US"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5</a:t>
            </a:r>
          </a:p>
        </p:txBody>
      </p:sp>
      <p:sp>
        <p:nvSpPr>
          <p:cNvPr id="8" name="Text Box 6"/>
          <p:cNvSpPr txBox="1">
            <a:spLocks noChangeArrowheads="1"/>
          </p:cNvSpPr>
          <p:nvPr/>
        </p:nvSpPr>
        <p:spPr bwMode="auto">
          <a:xfrm>
            <a:off x="609600" y="1705846"/>
            <a:ext cx="7962900" cy="44396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lvl="1" indent="0" algn="l">
              <a:lnSpc>
                <a:spcPct val="125000"/>
              </a:lnSpc>
              <a:spcBef>
                <a:spcPts val="1200"/>
              </a:spcBef>
              <a:buClr>
                <a:srgbClr val="800000"/>
              </a:buClr>
              <a:buSzPct val="80000"/>
            </a:pPr>
            <a:r>
              <a:rPr lang="en-US" sz="23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Recognizing </a:t>
            </a:r>
            <a:r>
              <a:rPr lang="en-US" sz="23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revenue from a performance obligation over </a:t>
            </a:r>
            <a:r>
              <a:rPr lang="en-US" sz="23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time</a:t>
            </a:r>
          </a:p>
          <a:p>
            <a:pPr marL="682625" lvl="2" indent="-450850" algn="l">
              <a:lnSpc>
                <a:spcPct val="125000"/>
              </a:lnSpc>
              <a:spcBef>
                <a:spcPts val="1200"/>
              </a:spcBef>
              <a:buClr>
                <a:srgbClr val="800000"/>
              </a:buClr>
              <a:buSzPct val="80000"/>
              <a:buFont typeface="Arial" panose="020B0604020202020204" pitchFamily="34" charset="0"/>
              <a:buChar char="►"/>
            </a:pP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Measure progress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toward </a:t>
            </a: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completion</a:t>
            </a:r>
          </a:p>
          <a:p>
            <a:pPr marL="1384300" lvl="3" indent="-450850" algn="l">
              <a:lnSpc>
                <a:spcPct val="125000"/>
              </a:lnSpc>
              <a:spcBef>
                <a:spcPts val="1200"/>
              </a:spcBef>
              <a:buClr>
                <a:srgbClr val="800000"/>
              </a:buClr>
              <a:buSzPct val="80000"/>
              <a:buFont typeface="Wingdings" panose="05000000000000000000" pitchFamily="2" charset="2"/>
              <a:buChar char="Ø"/>
            </a:pP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Method for measuring progress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should depict </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transfer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of control from </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company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to </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customer.</a:t>
            </a:r>
          </a:p>
          <a:p>
            <a:pPr marL="1384300" lvl="3" indent="-450850" algn="l">
              <a:lnSpc>
                <a:spcPct val="125000"/>
              </a:lnSpc>
              <a:spcBef>
                <a:spcPts val="1200"/>
              </a:spcBef>
              <a:buClr>
                <a:srgbClr val="800000"/>
              </a:buClr>
              <a:buSzPct val="80000"/>
              <a:buFont typeface="Wingdings" panose="05000000000000000000" pitchFamily="2" charset="2"/>
              <a:buChar char="Ø"/>
            </a:pP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Most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common are </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cost-to-cost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and units-of-delivery methods. </a:t>
            </a:r>
            <a:endPar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endParaRPr>
          </a:p>
          <a:p>
            <a:pPr marL="1384300" lvl="3" indent="-450850" algn="l">
              <a:lnSpc>
                <a:spcPct val="125000"/>
              </a:lnSpc>
              <a:spcBef>
                <a:spcPts val="1200"/>
              </a:spcBef>
              <a:buClr>
                <a:srgbClr val="800000"/>
              </a:buClr>
              <a:buSzPct val="80000"/>
              <a:buFont typeface="Wingdings" panose="05000000000000000000" pitchFamily="2" charset="2"/>
              <a:buChar char="Ø"/>
            </a:pP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Objective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of </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methods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is to measure </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extent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of progress in terms of costs</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 units</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 or value added. </a:t>
            </a:r>
          </a:p>
        </p:txBody>
      </p:sp>
    </p:spTree>
    <p:extLst>
      <p:ext uri="{BB962C8B-B14F-4D97-AF65-F5344CB8AC3E}">
        <p14:creationId xmlns:p14="http://schemas.microsoft.com/office/powerpoint/2010/main" val="1474945690"/>
      </p:ext>
    </p:extLst>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6"/>
          <p:cNvSpPr>
            <a:spLocks noChangeShapeType="1"/>
          </p:cNvSpPr>
          <p:nvPr/>
        </p:nvSpPr>
        <p:spPr bwMode="auto">
          <a:xfrm>
            <a:off x="381000" y="15240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8197"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Arial" charset="0"/>
              </a:rPr>
              <a:t>LO </a:t>
            </a:r>
            <a:r>
              <a:rPr lang="en-US" altLang="en-US" sz="1600" i="1" dirty="0" smtClean="0">
                <a:solidFill>
                  <a:schemeClr val="bg2"/>
                </a:solidFill>
                <a:latin typeface="Arial" charset="0"/>
              </a:rPr>
              <a:t>7</a:t>
            </a:r>
            <a:endParaRPr lang="en-US" altLang="en-US" sz="1600" i="1" dirty="0">
              <a:solidFill>
                <a:schemeClr val="bg2"/>
              </a:solidFill>
              <a:latin typeface="Arial" charset="0"/>
            </a:endParaRPr>
          </a:p>
        </p:txBody>
      </p:sp>
      <p:sp>
        <p:nvSpPr>
          <p:cNvPr id="7" name="Rectangle 41"/>
          <p:cNvSpPr txBox="1">
            <a:spLocks noChangeArrowheads="1"/>
          </p:cNvSpPr>
          <p:nvPr/>
        </p:nvSpPr>
        <p:spPr bwMode="auto">
          <a:xfrm>
            <a:off x="304800" y="381000"/>
            <a:ext cx="84582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0" indent="0" algn="l">
              <a:defRPr sz="3200" i="0">
                <a:solidFill>
                  <a:schemeClr val="tx1"/>
                </a:solidFill>
                <a:effectLst/>
                <a:latin typeface="+mn-lt"/>
              </a:defRPr>
            </a:lvl1pPr>
            <a:lvl2pPr marL="109538" indent="-109538">
              <a:defRPr sz="3000" i="1">
                <a:solidFill>
                  <a:srgbClr val="FFFF00"/>
                </a:solidFill>
                <a:effectLst>
                  <a:outerShdw blurRad="38100" dist="38100" dir="2700000" algn="tl">
                    <a:srgbClr val="C0C0C0"/>
                  </a:outerShdw>
                </a:effectLst>
              </a:defRPr>
            </a:lvl2pPr>
            <a:lvl3pPr marL="109538" indent="-109538">
              <a:defRPr sz="3000" i="1">
                <a:solidFill>
                  <a:srgbClr val="FFFF00"/>
                </a:solidFill>
                <a:effectLst>
                  <a:outerShdw blurRad="38100" dist="38100" dir="2700000" algn="tl">
                    <a:srgbClr val="C0C0C0"/>
                  </a:outerShdw>
                </a:effectLst>
              </a:defRPr>
            </a:lvl3pPr>
            <a:lvl4pPr marL="109538" indent="-109538">
              <a:defRPr sz="3000" i="1">
                <a:solidFill>
                  <a:srgbClr val="FFFF00"/>
                </a:solidFill>
                <a:effectLst>
                  <a:outerShdw blurRad="38100" dist="38100" dir="2700000" algn="tl">
                    <a:srgbClr val="C0C0C0"/>
                  </a:outerShdw>
                </a:effectLst>
              </a:defRPr>
            </a:lvl4pPr>
            <a:lvl5pPr marL="109538" indent="-109538">
              <a:defRPr sz="3000" i="1">
                <a:solidFill>
                  <a:srgbClr val="FFFF00"/>
                </a:solidFill>
                <a:effectLst>
                  <a:outerShdw blurRad="38100" dist="38100" dir="2700000" algn="tl">
                    <a:srgbClr val="C0C0C0"/>
                  </a:outerShdw>
                </a:effectLst>
              </a:defRPr>
            </a:lvl5pPr>
            <a:lvl6pPr marL="5667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6pPr>
            <a:lvl7pPr marL="10239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7pPr>
            <a:lvl8pPr marL="14811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8pPr>
            <a:lvl9pPr marL="19383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9pPr>
          </a:lstStyle>
          <a:p>
            <a:r>
              <a:rPr lang="en-US" dirty="0" smtClean="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Recognizing </a:t>
            </a:r>
            <a:r>
              <a:rPr lang="en-US"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Revenue When (or as) Each</a:t>
            </a:r>
          </a:p>
          <a:p>
            <a:r>
              <a:rPr lang="en-US"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Performance Obligation Is </a:t>
            </a:r>
            <a:r>
              <a:rPr lang="en-US" dirty="0" smtClean="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Satisfied-Step </a:t>
            </a:r>
            <a:r>
              <a:rPr lang="en-US"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5</a:t>
            </a:r>
          </a:p>
        </p:txBody>
      </p:sp>
      <p:sp>
        <p:nvSpPr>
          <p:cNvPr id="2" name="Rectangle 1"/>
          <p:cNvSpPr/>
          <p:nvPr/>
        </p:nvSpPr>
        <p:spPr bwMode="auto">
          <a:xfrm>
            <a:off x="381000" y="1676400"/>
            <a:ext cx="1981200" cy="4572000"/>
          </a:xfrm>
          <a:prstGeom prst="rect">
            <a:avLst/>
          </a:prstGeom>
          <a:solidFill>
            <a:schemeClr val="bg1"/>
          </a:solidFill>
          <a:ln w="28575"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ts val="1800"/>
              </a:spcAft>
              <a:buClrTx/>
              <a:buSzTx/>
              <a:buFontTx/>
              <a:buNone/>
              <a:tabLst/>
            </a:pPr>
            <a:r>
              <a:rPr kumimoji="0" lang="en-US" sz="1800" b="1" i="0" u="none" strike="noStrike" cap="none" normalizeH="0" baseline="0" dirty="0" smtClean="0">
                <a:ln>
                  <a:noFill/>
                </a:ln>
                <a:solidFill>
                  <a:schemeClr val="folHlink"/>
                </a:solidFill>
                <a:latin typeface="Liberation Sans" panose="020B0604020202020204" pitchFamily="34" charset="0"/>
                <a:ea typeface="Liberation Sans" panose="020B0604020202020204" pitchFamily="34" charset="0"/>
                <a:cs typeface="Liberation Sans" panose="020B0604020202020204" pitchFamily="34" charset="0"/>
              </a:rPr>
              <a:t>Step</a:t>
            </a:r>
            <a:r>
              <a:rPr kumimoji="0" lang="en-US" sz="1800" b="1" i="0" u="none" strike="noStrike" cap="none" normalizeH="0" dirty="0" smtClean="0">
                <a:ln>
                  <a:noFill/>
                </a:ln>
                <a:solidFill>
                  <a:schemeClr val="folHlink"/>
                </a:solidFill>
                <a:latin typeface="Liberation Sans" panose="020B0604020202020204" pitchFamily="34" charset="0"/>
                <a:ea typeface="Liberation Sans" panose="020B0604020202020204" pitchFamily="34" charset="0"/>
                <a:cs typeface="Liberation Sans" panose="020B0604020202020204" pitchFamily="34" charset="0"/>
              </a:rPr>
              <a:t> in Process</a:t>
            </a:r>
          </a:p>
          <a:p>
            <a:pPr marL="342900" marR="0" indent="-342900" algn="l" defTabSz="914400" rtl="0" eaLnBrk="0" fontAlgn="base" latinLnBrk="0" hangingPunct="0">
              <a:lnSpc>
                <a:spcPct val="100000"/>
              </a:lnSpc>
              <a:spcBef>
                <a:spcPct val="0"/>
              </a:spcBef>
              <a:spcAft>
                <a:spcPct val="0"/>
              </a:spcAft>
              <a:buClrTx/>
              <a:buSzTx/>
              <a:buFont typeface="+mj-lt"/>
              <a:buAutoNum type="arabicPeriod"/>
              <a:tabLst/>
            </a:pPr>
            <a:r>
              <a:rPr lang="en-US" baseline="0" dirty="0" smtClean="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Identify the contract with customers.</a:t>
            </a:r>
          </a:p>
          <a:p>
            <a:pPr marL="342900" marR="0"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en-US" sz="1800" i="0" u="none" strike="noStrike" cap="none" normalizeH="0" dirty="0">
              <a:ln>
                <a:noFill/>
              </a:ln>
              <a:solidFill>
                <a:schemeClr val="accent6">
                  <a:lumMod val="50000"/>
                </a:schemeClr>
              </a:solidFill>
              <a:latin typeface="+mn-lt"/>
            </a:endParaRPr>
          </a:p>
          <a:p>
            <a:pPr marL="342900" marR="0" indent="-342900" algn="l" defTabSz="914400" rtl="0" eaLnBrk="0" fontAlgn="base" latinLnBrk="0" hangingPunct="0">
              <a:lnSpc>
                <a:spcPct val="100000"/>
              </a:lnSpc>
              <a:spcBef>
                <a:spcPct val="0"/>
              </a:spcBef>
              <a:spcAft>
                <a:spcPct val="0"/>
              </a:spcAft>
              <a:buClrTx/>
              <a:buSzTx/>
              <a:buFont typeface="+mj-lt"/>
              <a:buAutoNum type="arabicPeriod"/>
              <a:tabLst/>
            </a:pPr>
            <a:endParaRPr lang="en-US" baseline="0" dirty="0" smtClean="0">
              <a:solidFill>
                <a:schemeClr val="accent6">
                  <a:lumMod val="50000"/>
                </a:schemeClr>
              </a:solidFill>
              <a:latin typeface="+mn-lt"/>
            </a:endParaRPr>
          </a:p>
          <a:p>
            <a:pPr marL="342900" marR="0"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en-US" sz="1800" i="0" u="none" strike="noStrike" cap="none" normalizeH="0" dirty="0">
              <a:ln>
                <a:noFill/>
              </a:ln>
              <a:solidFill>
                <a:schemeClr val="accent6">
                  <a:lumMod val="50000"/>
                </a:schemeClr>
              </a:solidFill>
              <a:latin typeface="+mn-lt"/>
            </a:endParaRPr>
          </a:p>
        </p:txBody>
      </p:sp>
      <p:sp>
        <p:nvSpPr>
          <p:cNvPr id="9" name="Rectangle 8"/>
          <p:cNvSpPr/>
          <p:nvPr/>
        </p:nvSpPr>
        <p:spPr bwMode="auto">
          <a:xfrm>
            <a:off x="2362200" y="1676400"/>
            <a:ext cx="2895600" cy="4572000"/>
          </a:xfrm>
          <a:prstGeom prst="rect">
            <a:avLst/>
          </a:prstGeom>
          <a:solidFill>
            <a:schemeClr val="bg1"/>
          </a:solidFill>
          <a:ln w="28575"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9144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ts val="1800"/>
              </a:spcAft>
              <a:buClrTx/>
              <a:buSzTx/>
              <a:buFontTx/>
              <a:buNone/>
              <a:tabLst/>
            </a:pPr>
            <a:r>
              <a:rPr lang="en-US" dirty="0">
                <a:latin typeface="Liberation Sans" panose="020B0604020202020204" pitchFamily="34" charset="0"/>
                <a:ea typeface="Liberation Sans" panose="020B0604020202020204" pitchFamily="34" charset="0"/>
                <a:cs typeface="Liberation Sans" panose="020B0604020202020204" pitchFamily="34" charset="0"/>
              </a:rPr>
              <a:t>Description</a:t>
            </a:r>
          </a:p>
          <a:p>
            <a:pPr algn="l"/>
            <a:r>
              <a:rPr lang="en-US" b="0" dirty="0">
                <a:latin typeface="Liberation Sans" panose="020B0604020202020204" pitchFamily="34" charset="0"/>
                <a:ea typeface="Liberation Sans" panose="020B0604020202020204" pitchFamily="34" charset="0"/>
                <a:cs typeface="Liberation Sans" panose="020B0604020202020204" pitchFamily="34" charset="0"/>
              </a:rPr>
              <a:t>A contract is an agreement that creates enforceable rights or obligations</a:t>
            </a: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a:t>
            </a:r>
          </a:p>
          <a:p>
            <a:pPr algn="l"/>
            <a:endParaRPr lang="en-US" b="0" dirty="0">
              <a:latin typeface="+mn-lt"/>
            </a:endParaRPr>
          </a:p>
          <a:p>
            <a:pPr algn="l"/>
            <a:endParaRPr lang="en-US" b="0" dirty="0" smtClean="0">
              <a:latin typeface="+mn-lt"/>
            </a:endParaRPr>
          </a:p>
        </p:txBody>
      </p:sp>
      <p:sp>
        <p:nvSpPr>
          <p:cNvPr id="10" name="Rectangle 9"/>
          <p:cNvSpPr/>
          <p:nvPr/>
        </p:nvSpPr>
        <p:spPr bwMode="auto">
          <a:xfrm>
            <a:off x="5257800" y="1676400"/>
            <a:ext cx="3505200" cy="4572000"/>
          </a:xfrm>
          <a:prstGeom prst="rect">
            <a:avLst/>
          </a:prstGeom>
          <a:solidFill>
            <a:srgbClr val="D2E6FE"/>
          </a:solidFill>
          <a:ln w="28575" cap="sq" cmpd="sng" algn="ctr">
            <a:solidFill>
              <a:schemeClr val="tx1"/>
            </a:solidFill>
            <a:prstDash val="solid"/>
            <a:round/>
            <a:headEnd type="none" w="med" len="med"/>
            <a:tailEnd type="none" w="med" len="med"/>
          </a:ln>
          <a:effectLst/>
          <a:extLst/>
        </p:spPr>
        <p:txBody>
          <a:bodyPr vert="horz" wrap="square" lIns="137160" tIns="9144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ts val="1800"/>
              </a:spcAft>
              <a:buClrTx/>
              <a:buSzTx/>
              <a:buFontTx/>
              <a:buNone/>
              <a:tabLst/>
            </a:pPr>
            <a:r>
              <a:rPr lang="en-US" dirty="0" smtClean="0">
                <a:latin typeface="Liberation Sans" panose="020B0604020202020204" pitchFamily="34" charset="0"/>
                <a:ea typeface="Liberation Sans" panose="020B0604020202020204" pitchFamily="34" charset="0"/>
                <a:cs typeface="Liberation Sans" panose="020B0604020202020204" pitchFamily="34" charset="0"/>
              </a:rPr>
              <a:t>Implementation</a:t>
            </a:r>
          </a:p>
          <a:p>
            <a:pPr algn="l"/>
            <a:r>
              <a:rPr lang="en-US" b="0" dirty="0">
                <a:latin typeface="Liberation Sans" panose="020B0604020202020204" pitchFamily="34" charset="0"/>
                <a:ea typeface="Liberation Sans" panose="020B0604020202020204" pitchFamily="34" charset="0"/>
                <a:cs typeface="Liberation Sans" panose="020B0604020202020204" pitchFamily="34" charset="0"/>
              </a:rPr>
              <a:t>A company applies the revenue guidance </a:t>
            </a: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to </a:t>
            </a:r>
            <a:r>
              <a:rPr lang="en-US" b="0" dirty="0">
                <a:latin typeface="Liberation Sans" panose="020B0604020202020204" pitchFamily="34" charset="0"/>
                <a:ea typeface="Liberation Sans" panose="020B0604020202020204" pitchFamily="34" charset="0"/>
                <a:cs typeface="Liberation Sans" panose="020B0604020202020204" pitchFamily="34" charset="0"/>
              </a:rPr>
              <a:t>contracts with customers and must </a:t>
            </a: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determine if </a:t>
            </a:r>
            <a:r>
              <a:rPr lang="en-US" b="0" dirty="0">
                <a:latin typeface="Liberation Sans" panose="020B0604020202020204" pitchFamily="34" charset="0"/>
                <a:ea typeface="Liberation Sans" panose="020B0604020202020204" pitchFamily="34" charset="0"/>
                <a:cs typeface="Liberation Sans" panose="020B0604020202020204" pitchFamily="34" charset="0"/>
              </a:rPr>
              <a:t>new performance obligations are created </a:t>
            </a: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by a </a:t>
            </a:r>
            <a:r>
              <a:rPr lang="en-US" b="0" dirty="0">
                <a:latin typeface="Liberation Sans" panose="020B0604020202020204" pitchFamily="34" charset="0"/>
                <a:ea typeface="Liberation Sans" panose="020B0604020202020204" pitchFamily="34" charset="0"/>
                <a:cs typeface="Liberation Sans" panose="020B0604020202020204" pitchFamily="34" charset="0"/>
              </a:rPr>
              <a:t>contract modification.</a:t>
            </a:r>
          </a:p>
        </p:txBody>
      </p:sp>
      <p:cxnSp>
        <p:nvCxnSpPr>
          <p:cNvPr id="4" name="Straight Connector 3"/>
          <p:cNvCxnSpPr/>
          <p:nvPr/>
        </p:nvCxnSpPr>
        <p:spPr bwMode="auto">
          <a:xfrm>
            <a:off x="457200" y="2133600"/>
            <a:ext cx="1709928"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2438400" y="2133600"/>
            <a:ext cx="27432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5372100" y="2133600"/>
            <a:ext cx="32385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Rectangle 22"/>
          <p:cNvSpPr/>
          <p:nvPr/>
        </p:nvSpPr>
        <p:spPr>
          <a:xfrm>
            <a:off x="495869" y="5334000"/>
            <a:ext cx="1942531" cy="830997"/>
          </a:xfrm>
          <a:prstGeom prst="rect">
            <a:avLst/>
          </a:prstGeom>
        </p:spPr>
        <p:txBody>
          <a:bodyPr wrap="square">
            <a:spAutoFit/>
          </a:bodyPr>
          <a:lstStyle/>
          <a:p>
            <a:pPr algn="l"/>
            <a:r>
              <a:rPr lang="en-US" sz="12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ILLUSTRATION 18-20</a:t>
            </a:r>
          </a:p>
          <a:p>
            <a:pPr algn="l"/>
            <a:r>
              <a:rPr lang="en-US" sz="1200" b="0" dirty="0">
                <a:latin typeface="Liberation Sans" panose="020B0604020202020204" pitchFamily="34" charset="0"/>
                <a:ea typeface="Liberation Sans" panose="020B0604020202020204" pitchFamily="34" charset="0"/>
                <a:cs typeface="Liberation Sans" panose="020B0604020202020204" pitchFamily="34" charset="0"/>
              </a:rPr>
              <a:t>Summary of the</a:t>
            </a:r>
          </a:p>
          <a:p>
            <a:pPr algn="l"/>
            <a:r>
              <a:rPr lang="en-US" sz="1200" b="0" dirty="0">
                <a:latin typeface="Liberation Sans" panose="020B0604020202020204" pitchFamily="34" charset="0"/>
                <a:ea typeface="Liberation Sans" panose="020B0604020202020204" pitchFamily="34" charset="0"/>
                <a:cs typeface="Liberation Sans" panose="020B0604020202020204" pitchFamily="34" charset="0"/>
              </a:rPr>
              <a:t>Five-Step Revenue</a:t>
            </a:r>
          </a:p>
          <a:p>
            <a:pPr algn="l"/>
            <a:r>
              <a:rPr lang="en-US" sz="1200" b="0" dirty="0">
                <a:latin typeface="Liberation Sans" panose="020B0604020202020204" pitchFamily="34" charset="0"/>
                <a:ea typeface="Liberation Sans" panose="020B0604020202020204" pitchFamily="34" charset="0"/>
                <a:cs typeface="Liberation Sans" panose="020B0604020202020204" pitchFamily="34" charset="0"/>
              </a:rPr>
              <a:t>Recognition Process</a:t>
            </a:r>
            <a:endParaRPr lang="en-US" sz="1200" dirty="0">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2793282907"/>
      </p:ext>
    </p:extLst>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6"/>
          <p:cNvSpPr>
            <a:spLocks noChangeShapeType="1"/>
          </p:cNvSpPr>
          <p:nvPr/>
        </p:nvSpPr>
        <p:spPr bwMode="auto">
          <a:xfrm>
            <a:off x="381000" y="15240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8197"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7</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7" name="Rectangle 41"/>
          <p:cNvSpPr txBox="1">
            <a:spLocks noChangeArrowheads="1"/>
          </p:cNvSpPr>
          <p:nvPr/>
        </p:nvSpPr>
        <p:spPr bwMode="auto">
          <a:xfrm>
            <a:off x="304800" y="381000"/>
            <a:ext cx="84582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0" indent="0" algn="l">
              <a:defRPr sz="3200" i="0">
                <a:solidFill>
                  <a:schemeClr val="tx1"/>
                </a:solidFill>
                <a:effectLst/>
                <a:latin typeface="+mn-lt"/>
              </a:defRPr>
            </a:lvl1pPr>
            <a:lvl2pPr marL="109538" indent="-109538">
              <a:defRPr sz="3000" i="1">
                <a:solidFill>
                  <a:srgbClr val="FFFF00"/>
                </a:solidFill>
                <a:effectLst>
                  <a:outerShdw blurRad="38100" dist="38100" dir="2700000" algn="tl">
                    <a:srgbClr val="C0C0C0"/>
                  </a:outerShdw>
                </a:effectLst>
              </a:defRPr>
            </a:lvl2pPr>
            <a:lvl3pPr marL="109538" indent="-109538">
              <a:defRPr sz="3000" i="1">
                <a:solidFill>
                  <a:srgbClr val="FFFF00"/>
                </a:solidFill>
                <a:effectLst>
                  <a:outerShdw blurRad="38100" dist="38100" dir="2700000" algn="tl">
                    <a:srgbClr val="C0C0C0"/>
                  </a:outerShdw>
                </a:effectLst>
              </a:defRPr>
            </a:lvl3pPr>
            <a:lvl4pPr marL="109538" indent="-109538">
              <a:defRPr sz="3000" i="1">
                <a:solidFill>
                  <a:srgbClr val="FFFF00"/>
                </a:solidFill>
                <a:effectLst>
                  <a:outerShdw blurRad="38100" dist="38100" dir="2700000" algn="tl">
                    <a:srgbClr val="C0C0C0"/>
                  </a:outerShdw>
                </a:effectLst>
              </a:defRPr>
            </a:lvl4pPr>
            <a:lvl5pPr marL="109538" indent="-109538">
              <a:defRPr sz="3000" i="1">
                <a:solidFill>
                  <a:srgbClr val="FFFF00"/>
                </a:solidFill>
                <a:effectLst>
                  <a:outerShdw blurRad="38100" dist="38100" dir="2700000" algn="tl">
                    <a:srgbClr val="C0C0C0"/>
                  </a:outerShdw>
                </a:effectLst>
              </a:defRPr>
            </a:lvl5pPr>
            <a:lvl6pPr marL="5667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6pPr>
            <a:lvl7pPr marL="10239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7pPr>
            <a:lvl8pPr marL="14811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8pPr>
            <a:lvl9pPr marL="19383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9pPr>
          </a:lstStyle>
          <a:p>
            <a:r>
              <a:rPr lang="en-US" dirty="0" smtClean="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Recognizing </a:t>
            </a:r>
            <a:r>
              <a:rPr lang="en-US"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Revenue When (or as) Each</a:t>
            </a:r>
          </a:p>
          <a:p>
            <a:r>
              <a:rPr lang="en-US"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Performance Obligation Is </a:t>
            </a:r>
            <a:r>
              <a:rPr lang="en-US" dirty="0" smtClean="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Satisfied-Step </a:t>
            </a:r>
            <a:r>
              <a:rPr lang="en-US"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5</a:t>
            </a:r>
          </a:p>
        </p:txBody>
      </p:sp>
      <p:sp>
        <p:nvSpPr>
          <p:cNvPr id="2" name="Rectangle 1"/>
          <p:cNvSpPr/>
          <p:nvPr/>
        </p:nvSpPr>
        <p:spPr bwMode="auto">
          <a:xfrm>
            <a:off x="381000" y="1676400"/>
            <a:ext cx="1981200" cy="4572000"/>
          </a:xfrm>
          <a:prstGeom prst="rect">
            <a:avLst/>
          </a:prstGeom>
          <a:solidFill>
            <a:schemeClr val="bg1"/>
          </a:solidFill>
          <a:ln w="28575"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ts val="1800"/>
              </a:spcAft>
              <a:buClrTx/>
              <a:buSzTx/>
              <a:buFontTx/>
              <a:buNone/>
              <a:tabLst/>
            </a:pPr>
            <a:r>
              <a:rPr kumimoji="0" lang="en-US" sz="1800" b="1" i="0" u="none" strike="noStrike" cap="none" normalizeH="0" baseline="0" dirty="0" smtClean="0">
                <a:ln>
                  <a:noFill/>
                </a:ln>
                <a:solidFill>
                  <a:schemeClr val="folHlink"/>
                </a:solidFill>
                <a:latin typeface="Liberation Sans" panose="020B0604020202020204" pitchFamily="34" charset="0"/>
                <a:ea typeface="Liberation Sans" panose="020B0604020202020204" pitchFamily="34" charset="0"/>
                <a:cs typeface="Liberation Sans" panose="020B0604020202020204" pitchFamily="34" charset="0"/>
              </a:rPr>
              <a:t>Step</a:t>
            </a:r>
            <a:r>
              <a:rPr kumimoji="0" lang="en-US" sz="1800" b="1" i="0" u="none" strike="noStrike" cap="none" normalizeH="0" dirty="0" smtClean="0">
                <a:ln>
                  <a:noFill/>
                </a:ln>
                <a:solidFill>
                  <a:schemeClr val="folHlink"/>
                </a:solidFill>
                <a:latin typeface="Liberation Sans" panose="020B0604020202020204" pitchFamily="34" charset="0"/>
                <a:ea typeface="Liberation Sans" panose="020B0604020202020204" pitchFamily="34" charset="0"/>
                <a:cs typeface="Liberation Sans" panose="020B0604020202020204" pitchFamily="34" charset="0"/>
              </a:rPr>
              <a:t> in Process</a:t>
            </a:r>
          </a:p>
          <a:p>
            <a:pPr marL="342900" marR="0" indent="-342900" algn="l" defTabSz="914400" rtl="0" eaLnBrk="0" fontAlgn="base" latinLnBrk="0" hangingPunct="0">
              <a:lnSpc>
                <a:spcPct val="100000"/>
              </a:lnSpc>
              <a:spcBef>
                <a:spcPct val="0"/>
              </a:spcBef>
              <a:spcAft>
                <a:spcPct val="0"/>
              </a:spcAft>
              <a:buClrTx/>
              <a:buSzTx/>
              <a:buFont typeface="+mj-lt"/>
              <a:buAutoNum type="arabicPeriod" startAt="2"/>
              <a:tabLst/>
            </a:pPr>
            <a:r>
              <a:rPr lang="en-US" baseline="0" dirty="0" smtClean="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Identify the separate performance obligations in the contract</a:t>
            </a:r>
            <a:endParaRPr kumimoji="0" lang="en-US" sz="1800" i="0" u="none" strike="noStrike" cap="none" normalizeH="0" baseline="0" dirty="0" smtClean="0">
              <a:ln>
                <a:noFill/>
              </a:ln>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 name="Rectangle 8"/>
          <p:cNvSpPr/>
          <p:nvPr/>
        </p:nvSpPr>
        <p:spPr bwMode="auto">
          <a:xfrm>
            <a:off x="2362200" y="1676400"/>
            <a:ext cx="2895600" cy="4572000"/>
          </a:xfrm>
          <a:prstGeom prst="rect">
            <a:avLst/>
          </a:prstGeom>
          <a:solidFill>
            <a:schemeClr val="bg1"/>
          </a:solidFill>
          <a:ln w="28575"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9144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ts val="1800"/>
              </a:spcAft>
              <a:buClrTx/>
              <a:buSzTx/>
              <a:buFontTx/>
              <a:buNone/>
              <a:tabLst/>
            </a:pPr>
            <a:r>
              <a:rPr lang="en-US" dirty="0">
                <a:latin typeface="Liberation Sans" panose="020B0604020202020204" pitchFamily="34" charset="0"/>
                <a:ea typeface="Liberation Sans" panose="020B0604020202020204" pitchFamily="34" charset="0"/>
                <a:cs typeface="Liberation Sans" panose="020B0604020202020204" pitchFamily="34" charset="0"/>
              </a:rPr>
              <a:t>Description</a:t>
            </a:r>
          </a:p>
          <a:p>
            <a:pPr algn="l"/>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A performance obligation is a promise in a contract to provide a product or service to a customer. </a:t>
            </a:r>
          </a:p>
          <a:p>
            <a:pPr algn="l">
              <a:spcBef>
                <a:spcPts val="600"/>
              </a:spcBef>
            </a:pP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A performance obligation exists if the customer can benefit from the good or service on its own or together with other readily available resources.</a:t>
            </a:r>
            <a:endParaRPr lang="en-US" b="0"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0" name="Rectangle 9"/>
          <p:cNvSpPr/>
          <p:nvPr/>
        </p:nvSpPr>
        <p:spPr bwMode="auto">
          <a:xfrm>
            <a:off x="5257800" y="1676400"/>
            <a:ext cx="3505200" cy="4572000"/>
          </a:xfrm>
          <a:prstGeom prst="rect">
            <a:avLst/>
          </a:prstGeom>
          <a:solidFill>
            <a:srgbClr val="D2E6FE"/>
          </a:solidFill>
          <a:ln w="28575" cap="sq" cmpd="sng" algn="ctr">
            <a:solidFill>
              <a:schemeClr val="tx1"/>
            </a:solidFill>
            <a:prstDash val="solid"/>
            <a:round/>
            <a:headEnd type="none" w="med" len="med"/>
            <a:tailEnd type="none" w="med" len="med"/>
          </a:ln>
          <a:effectLst/>
          <a:extLst/>
        </p:spPr>
        <p:txBody>
          <a:bodyPr vert="horz" wrap="square" lIns="137160" tIns="9144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ts val="1800"/>
              </a:spcAft>
              <a:buClrTx/>
              <a:buSzTx/>
              <a:buFontTx/>
              <a:buNone/>
              <a:tabLst/>
            </a:pPr>
            <a:r>
              <a:rPr lang="en-US" dirty="0" smtClean="0">
                <a:latin typeface="Liberation Sans" panose="020B0604020202020204" pitchFamily="34" charset="0"/>
                <a:ea typeface="Liberation Sans" panose="020B0604020202020204" pitchFamily="34" charset="0"/>
                <a:cs typeface="Liberation Sans" panose="020B0604020202020204" pitchFamily="34" charset="0"/>
              </a:rPr>
              <a:t>Implementation</a:t>
            </a:r>
          </a:p>
          <a:p>
            <a:pPr algn="l"/>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A </a:t>
            </a:r>
            <a:r>
              <a:rPr lang="en-US" b="0" dirty="0">
                <a:latin typeface="Liberation Sans" panose="020B0604020202020204" pitchFamily="34" charset="0"/>
                <a:ea typeface="Liberation Sans" panose="020B0604020202020204" pitchFamily="34" charset="0"/>
                <a:cs typeface="Liberation Sans" panose="020B0604020202020204" pitchFamily="34" charset="0"/>
              </a:rPr>
              <a:t>contract may be comprised of </a:t>
            </a: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multiple performance </a:t>
            </a:r>
            <a:r>
              <a:rPr lang="en-US" b="0" dirty="0">
                <a:latin typeface="Liberation Sans" panose="020B0604020202020204" pitchFamily="34" charset="0"/>
                <a:ea typeface="Liberation Sans" panose="020B0604020202020204" pitchFamily="34" charset="0"/>
                <a:cs typeface="Liberation Sans" panose="020B0604020202020204" pitchFamily="34" charset="0"/>
              </a:rPr>
              <a:t>obligations. </a:t>
            </a:r>
            <a:endParaRPr lang="en-US" b="0" dirty="0" smtClean="0">
              <a:latin typeface="Liberation Sans" panose="020B0604020202020204" pitchFamily="34" charset="0"/>
              <a:ea typeface="Liberation Sans" panose="020B0604020202020204" pitchFamily="34" charset="0"/>
              <a:cs typeface="Liberation Sans" panose="020B0604020202020204" pitchFamily="34" charset="0"/>
            </a:endParaRPr>
          </a:p>
          <a:p>
            <a:pPr algn="l">
              <a:spcBef>
                <a:spcPts val="600"/>
              </a:spcBef>
            </a:pP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Accounting is </a:t>
            </a:r>
            <a:r>
              <a:rPr lang="en-US" b="0" dirty="0">
                <a:latin typeface="Liberation Sans" panose="020B0604020202020204" pitchFamily="34" charset="0"/>
                <a:ea typeface="Liberation Sans" panose="020B0604020202020204" pitchFamily="34" charset="0"/>
                <a:cs typeface="Liberation Sans" panose="020B0604020202020204" pitchFamily="34" charset="0"/>
              </a:rPr>
              <a:t>based </a:t>
            </a: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on evaluation </a:t>
            </a:r>
            <a:r>
              <a:rPr lang="en-US" b="0" dirty="0">
                <a:latin typeface="Liberation Sans" panose="020B0604020202020204" pitchFamily="34" charset="0"/>
                <a:ea typeface="Liberation Sans" panose="020B0604020202020204" pitchFamily="34" charset="0"/>
                <a:cs typeface="Liberation Sans" panose="020B0604020202020204" pitchFamily="34" charset="0"/>
              </a:rPr>
              <a:t>of whether </a:t>
            </a: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the product </a:t>
            </a:r>
            <a:r>
              <a:rPr lang="en-US" b="0" dirty="0">
                <a:latin typeface="Liberation Sans" panose="020B0604020202020204" pitchFamily="34" charset="0"/>
                <a:ea typeface="Liberation Sans" panose="020B0604020202020204" pitchFamily="34" charset="0"/>
                <a:cs typeface="Liberation Sans" panose="020B0604020202020204" pitchFamily="34" charset="0"/>
              </a:rPr>
              <a:t>or service </a:t>
            </a: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is distinct </a:t>
            </a:r>
            <a:r>
              <a:rPr lang="en-US" b="0" dirty="0">
                <a:latin typeface="Liberation Sans" panose="020B0604020202020204" pitchFamily="34" charset="0"/>
                <a:ea typeface="Liberation Sans" panose="020B0604020202020204" pitchFamily="34" charset="0"/>
                <a:cs typeface="Liberation Sans" panose="020B0604020202020204" pitchFamily="34" charset="0"/>
              </a:rPr>
              <a:t>within the contract. </a:t>
            </a:r>
            <a:endParaRPr lang="en-US" b="0" dirty="0" smtClean="0">
              <a:latin typeface="Liberation Sans" panose="020B0604020202020204" pitchFamily="34" charset="0"/>
              <a:ea typeface="Liberation Sans" panose="020B0604020202020204" pitchFamily="34" charset="0"/>
              <a:cs typeface="Liberation Sans" panose="020B0604020202020204" pitchFamily="34" charset="0"/>
            </a:endParaRPr>
          </a:p>
          <a:p>
            <a:pPr algn="l">
              <a:spcBef>
                <a:spcPts val="600"/>
              </a:spcBef>
            </a:pP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If </a:t>
            </a:r>
            <a:r>
              <a:rPr lang="en-US" b="0" dirty="0">
                <a:latin typeface="Liberation Sans" panose="020B0604020202020204" pitchFamily="34" charset="0"/>
                <a:ea typeface="Liberation Sans" panose="020B0604020202020204" pitchFamily="34" charset="0"/>
                <a:cs typeface="Liberation Sans" panose="020B0604020202020204" pitchFamily="34" charset="0"/>
              </a:rPr>
              <a:t>each of the </a:t>
            </a: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goods or </a:t>
            </a:r>
            <a:r>
              <a:rPr lang="en-US" b="0" dirty="0">
                <a:latin typeface="Liberation Sans" panose="020B0604020202020204" pitchFamily="34" charset="0"/>
                <a:ea typeface="Liberation Sans" panose="020B0604020202020204" pitchFamily="34" charset="0"/>
                <a:cs typeface="Liberation Sans" panose="020B0604020202020204" pitchFamily="34" charset="0"/>
              </a:rPr>
              <a:t>services is distinct, but is interdependent </a:t>
            </a: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and interrelated</a:t>
            </a:r>
            <a:r>
              <a:rPr lang="en-US" b="0" dirty="0">
                <a:latin typeface="Liberation Sans" panose="020B0604020202020204" pitchFamily="34" charset="0"/>
                <a:ea typeface="Liberation Sans" panose="020B0604020202020204" pitchFamily="34" charset="0"/>
                <a:cs typeface="Liberation Sans" panose="020B0604020202020204" pitchFamily="34" charset="0"/>
              </a:rPr>
              <a:t>, these goods and services are </a:t>
            </a: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combined and </a:t>
            </a:r>
            <a:r>
              <a:rPr lang="en-US" b="0" dirty="0">
                <a:latin typeface="Liberation Sans" panose="020B0604020202020204" pitchFamily="34" charset="0"/>
                <a:ea typeface="Liberation Sans" panose="020B0604020202020204" pitchFamily="34" charset="0"/>
                <a:cs typeface="Liberation Sans" panose="020B0604020202020204" pitchFamily="34" charset="0"/>
              </a:rPr>
              <a:t>reported as one performance obligation.</a:t>
            </a:r>
          </a:p>
        </p:txBody>
      </p:sp>
      <p:cxnSp>
        <p:nvCxnSpPr>
          <p:cNvPr id="4" name="Straight Connector 3"/>
          <p:cNvCxnSpPr/>
          <p:nvPr/>
        </p:nvCxnSpPr>
        <p:spPr bwMode="auto">
          <a:xfrm>
            <a:off x="457200" y="2133600"/>
            <a:ext cx="1709928"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2438400" y="2133600"/>
            <a:ext cx="27432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5372100" y="2133600"/>
            <a:ext cx="32385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1"/>
          <p:cNvSpPr/>
          <p:nvPr/>
        </p:nvSpPr>
        <p:spPr>
          <a:xfrm>
            <a:off x="495869" y="5334000"/>
            <a:ext cx="1942531" cy="830997"/>
          </a:xfrm>
          <a:prstGeom prst="rect">
            <a:avLst/>
          </a:prstGeom>
        </p:spPr>
        <p:txBody>
          <a:bodyPr wrap="square">
            <a:spAutoFit/>
          </a:bodyPr>
          <a:lstStyle/>
          <a:p>
            <a:pPr algn="l"/>
            <a:r>
              <a:rPr lang="en-US" sz="12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ILLUSTRATION 18-20</a:t>
            </a:r>
          </a:p>
          <a:p>
            <a:pPr algn="l"/>
            <a:r>
              <a:rPr lang="en-US" sz="1200" b="0" dirty="0">
                <a:latin typeface="Liberation Sans" panose="020B0604020202020204" pitchFamily="34" charset="0"/>
                <a:ea typeface="Liberation Sans" panose="020B0604020202020204" pitchFamily="34" charset="0"/>
                <a:cs typeface="Liberation Sans" panose="020B0604020202020204" pitchFamily="34" charset="0"/>
              </a:rPr>
              <a:t>Summary of the</a:t>
            </a:r>
          </a:p>
          <a:p>
            <a:pPr algn="l"/>
            <a:r>
              <a:rPr lang="en-US" sz="1200" b="0" dirty="0">
                <a:latin typeface="Liberation Sans" panose="020B0604020202020204" pitchFamily="34" charset="0"/>
                <a:ea typeface="Liberation Sans" panose="020B0604020202020204" pitchFamily="34" charset="0"/>
                <a:cs typeface="Liberation Sans" panose="020B0604020202020204" pitchFamily="34" charset="0"/>
              </a:rPr>
              <a:t>Five-Step Revenue</a:t>
            </a:r>
          </a:p>
          <a:p>
            <a:pPr algn="l"/>
            <a:r>
              <a:rPr lang="en-US" sz="1200" b="0" dirty="0">
                <a:latin typeface="Liberation Sans" panose="020B0604020202020204" pitchFamily="34" charset="0"/>
                <a:ea typeface="Liberation Sans" panose="020B0604020202020204" pitchFamily="34" charset="0"/>
                <a:cs typeface="Liberation Sans" panose="020B0604020202020204" pitchFamily="34" charset="0"/>
              </a:rPr>
              <a:t>Recognition Process</a:t>
            </a:r>
            <a:endParaRPr lang="en-US" sz="1200" dirty="0">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3131213489"/>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609600" y="1295400"/>
            <a:ext cx="73152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45000"/>
              </a:spcBef>
              <a:buSzPct val="80000"/>
            </a:pPr>
            <a:r>
              <a:rPr lang="en-US" altLang="en-US" sz="2800" dirty="0" smtClean="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rPr>
              <a:t>New Revenue Recognition Standard</a:t>
            </a:r>
            <a:endParaRPr lang="en-US" altLang="en-US" sz="2800" dirty="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6149"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1</a:t>
            </a:r>
          </a:p>
        </p:txBody>
      </p:sp>
      <p:sp>
        <p:nvSpPr>
          <p:cNvPr id="10" name="Rectangle 4"/>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Overview of Revenue Recognition</a:t>
            </a:r>
          </a:p>
        </p:txBody>
      </p:sp>
      <p:sp>
        <p:nvSpPr>
          <p:cNvPr id="8" name="Text Box 6"/>
          <p:cNvSpPr txBox="1">
            <a:spLocks noChangeArrowheads="1"/>
          </p:cNvSpPr>
          <p:nvPr/>
        </p:nvSpPr>
        <p:spPr bwMode="auto">
          <a:xfrm>
            <a:off x="609600" y="1905000"/>
            <a:ext cx="7962900" cy="44781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lvl="1" indent="0" algn="l">
              <a:lnSpc>
                <a:spcPct val="125000"/>
              </a:lnSpc>
              <a:spcBef>
                <a:spcPts val="1200"/>
              </a:spcBef>
              <a:buClr>
                <a:srgbClr val="800000"/>
              </a:buClr>
              <a:buSzPct val="80000"/>
            </a:pPr>
            <a:r>
              <a:rPr lang="en-US" sz="2300" i="1"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Revenue </a:t>
            </a:r>
            <a:r>
              <a:rPr lang="en-US" sz="2300" i="1"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from Contracts with Customers</a:t>
            </a:r>
            <a:r>
              <a:rPr lang="en-US" sz="23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 adopts an </a:t>
            </a:r>
            <a:r>
              <a:rPr lang="en-US" sz="23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asset-liability approach. Companies:</a:t>
            </a:r>
          </a:p>
          <a:p>
            <a:pPr lvl="1" algn="l">
              <a:lnSpc>
                <a:spcPct val="125000"/>
              </a:lnSpc>
              <a:spcBef>
                <a:spcPts val="1200"/>
              </a:spcBef>
              <a:buClr>
                <a:srgbClr val="800000"/>
              </a:buClr>
              <a:buSzPct val="80000"/>
              <a:buFont typeface="Wingdings" pitchFamily="2" charset="2"/>
              <a:buChar char="u"/>
            </a:pP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Account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for revenue </a:t>
            </a: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based on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the asset or liability arising from contracts with customers. </a:t>
            </a:r>
            <a:endPar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endParaRPr>
          </a:p>
          <a:p>
            <a:pPr lvl="1" algn="l">
              <a:lnSpc>
                <a:spcPct val="125000"/>
              </a:lnSpc>
              <a:spcBef>
                <a:spcPts val="1200"/>
              </a:spcBef>
              <a:buClr>
                <a:srgbClr val="800000"/>
              </a:buClr>
              <a:buSzPct val="80000"/>
              <a:buFont typeface="Wingdings" pitchFamily="2" charset="2"/>
              <a:buChar char="u"/>
            </a:pP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Are required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to analyze contracts with </a:t>
            </a: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customers</a:t>
            </a:r>
          </a:p>
          <a:p>
            <a:pPr marL="1377950" lvl="2" indent="-463550" algn="l">
              <a:lnSpc>
                <a:spcPct val="125000"/>
              </a:lnSpc>
              <a:spcBef>
                <a:spcPts val="1200"/>
              </a:spcBef>
              <a:buClr>
                <a:srgbClr val="800000"/>
              </a:buClr>
              <a:buSzPct val="80000"/>
              <a:buFont typeface="Wingdings" panose="05000000000000000000" pitchFamily="2" charset="2"/>
              <a:buChar char="Ø"/>
            </a:pP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Contracts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indicate </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terms and measurement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of </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consideration</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 </a:t>
            </a:r>
            <a:endPar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endParaRPr>
          </a:p>
          <a:p>
            <a:pPr marL="1377950" lvl="2" indent="-463550" algn="l">
              <a:lnSpc>
                <a:spcPct val="125000"/>
              </a:lnSpc>
              <a:spcBef>
                <a:spcPts val="1200"/>
              </a:spcBef>
              <a:buClr>
                <a:srgbClr val="800000"/>
              </a:buClr>
              <a:buSzPct val="80000"/>
              <a:buFont typeface="Wingdings" panose="05000000000000000000" pitchFamily="2" charset="2"/>
              <a:buChar char="Ø"/>
            </a:pP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Without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contracts, </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companies cannot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know whether promises will be met.</a:t>
            </a:r>
            <a:endParaRPr lang="en-US" alt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6"/>
          <p:cNvSpPr>
            <a:spLocks noChangeShapeType="1"/>
          </p:cNvSpPr>
          <p:nvPr/>
        </p:nvSpPr>
        <p:spPr bwMode="auto">
          <a:xfrm>
            <a:off x="381000" y="15240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8197"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7</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7" name="Rectangle 41"/>
          <p:cNvSpPr txBox="1">
            <a:spLocks noChangeArrowheads="1"/>
          </p:cNvSpPr>
          <p:nvPr/>
        </p:nvSpPr>
        <p:spPr bwMode="auto">
          <a:xfrm>
            <a:off x="304800" y="381000"/>
            <a:ext cx="84582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0" indent="0" algn="l">
              <a:defRPr sz="3200" i="0">
                <a:solidFill>
                  <a:schemeClr val="tx1"/>
                </a:solidFill>
                <a:effectLst/>
                <a:latin typeface="+mn-lt"/>
              </a:defRPr>
            </a:lvl1pPr>
            <a:lvl2pPr marL="109538" indent="-109538">
              <a:defRPr sz="3000" i="1">
                <a:solidFill>
                  <a:srgbClr val="FFFF00"/>
                </a:solidFill>
                <a:effectLst>
                  <a:outerShdw blurRad="38100" dist="38100" dir="2700000" algn="tl">
                    <a:srgbClr val="C0C0C0"/>
                  </a:outerShdw>
                </a:effectLst>
              </a:defRPr>
            </a:lvl2pPr>
            <a:lvl3pPr marL="109538" indent="-109538">
              <a:defRPr sz="3000" i="1">
                <a:solidFill>
                  <a:srgbClr val="FFFF00"/>
                </a:solidFill>
                <a:effectLst>
                  <a:outerShdw blurRad="38100" dist="38100" dir="2700000" algn="tl">
                    <a:srgbClr val="C0C0C0"/>
                  </a:outerShdw>
                </a:effectLst>
              </a:defRPr>
            </a:lvl3pPr>
            <a:lvl4pPr marL="109538" indent="-109538">
              <a:defRPr sz="3000" i="1">
                <a:solidFill>
                  <a:srgbClr val="FFFF00"/>
                </a:solidFill>
                <a:effectLst>
                  <a:outerShdw blurRad="38100" dist="38100" dir="2700000" algn="tl">
                    <a:srgbClr val="C0C0C0"/>
                  </a:outerShdw>
                </a:effectLst>
              </a:defRPr>
            </a:lvl4pPr>
            <a:lvl5pPr marL="109538" indent="-109538">
              <a:defRPr sz="3000" i="1">
                <a:solidFill>
                  <a:srgbClr val="FFFF00"/>
                </a:solidFill>
                <a:effectLst>
                  <a:outerShdw blurRad="38100" dist="38100" dir="2700000" algn="tl">
                    <a:srgbClr val="C0C0C0"/>
                  </a:outerShdw>
                </a:effectLst>
              </a:defRPr>
            </a:lvl5pPr>
            <a:lvl6pPr marL="5667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6pPr>
            <a:lvl7pPr marL="10239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7pPr>
            <a:lvl8pPr marL="14811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8pPr>
            <a:lvl9pPr marL="19383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9pPr>
          </a:lstStyle>
          <a:p>
            <a:r>
              <a:rPr lang="en-US" dirty="0" smtClean="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Recognizing </a:t>
            </a:r>
            <a:r>
              <a:rPr lang="en-US"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Revenue When (or as) Each</a:t>
            </a:r>
          </a:p>
          <a:p>
            <a:r>
              <a:rPr lang="en-US"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Performance Obligation Is </a:t>
            </a:r>
            <a:r>
              <a:rPr lang="en-US" dirty="0" smtClean="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Satisfied-Step </a:t>
            </a:r>
            <a:r>
              <a:rPr lang="en-US"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5</a:t>
            </a:r>
          </a:p>
        </p:txBody>
      </p:sp>
      <p:sp>
        <p:nvSpPr>
          <p:cNvPr id="2" name="Rectangle 1"/>
          <p:cNvSpPr/>
          <p:nvPr/>
        </p:nvSpPr>
        <p:spPr bwMode="auto">
          <a:xfrm>
            <a:off x="388961" y="1676400"/>
            <a:ext cx="1981200" cy="4572000"/>
          </a:xfrm>
          <a:prstGeom prst="rect">
            <a:avLst/>
          </a:prstGeom>
          <a:solidFill>
            <a:schemeClr val="bg1"/>
          </a:solidFill>
          <a:ln w="28575"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ts val="1800"/>
              </a:spcAft>
              <a:buClrTx/>
              <a:buSzTx/>
              <a:buFontTx/>
              <a:buNone/>
              <a:tabLst/>
            </a:pPr>
            <a:r>
              <a:rPr kumimoji="0" lang="en-US" sz="1800" b="1" i="0" u="none" strike="noStrike" cap="none" normalizeH="0" baseline="0" dirty="0" smtClean="0">
                <a:ln>
                  <a:noFill/>
                </a:ln>
                <a:solidFill>
                  <a:schemeClr val="folHlink"/>
                </a:solidFill>
                <a:latin typeface="Liberation Sans" panose="020B0604020202020204" pitchFamily="34" charset="0"/>
                <a:ea typeface="Liberation Sans" panose="020B0604020202020204" pitchFamily="34" charset="0"/>
                <a:cs typeface="Liberation Sans" panose="020B0604020202020204" pitchFamily="34" charset="0"/>
              </a:rPr>
              <a:t>Step</a:t>
            </a:r>
            <a:r>
              <a:rPr kumimoji="0" lang="en-US" sz="1800" b="1" i="0" u="none" strike="noStrike" cap="none" normalizeH="0" dirty="0" smtClean="0">
                <a:ln>
                  <a:noFill/>
                </a:ln>
                <a:solidFill>
                  <a:schemeClr val="folHlink"/>
                </a:solidFill>
                <a:latin typeface="Liberation Sans" panose="020B0604020202020204" pitchFamily="34" charset="0"/>
                <a:ea typeface="Liberation Sans" panose="020B0604020202020204" pitchFamily="34" charset="0"/>
                <a:cs typeface="Liberation Sans" panose="020B0604020202020204" pitchFamily="34" charset="0"/>
              </a:rPr>
              <a:t> in Process</a:t>
            </a:r>
          </a:p>
          <a:p>
            <a:pPr marL="342900" marR="0" indent="-342900" algn="l" defTabSz="914400" rtl="0" eaLnBrk="0" fontAlgn="base" latinLnBrk="0" hangingPunct="0">
              <a:lnSpc>
                <a:spcPct val="100000"/>
              </a:lnSpc>
              <a:spcBef>
                <a:spcPct val="0"/>
              </a:spcBef>
              <a:spcAft>
                <a:spcPct val="0"/>
              </a:spcAft>
              <a:buClrTx/>
              <a:buSzTx/>
              <a:buFont typeface="+mj-lt"/>
              <a:buAutoNum type="arabicPeriod" startAt="3"/>
              <a:tabLst/>
            </a:pPr>
            <a:r>
              <a:rPr lang="en-US" baseline="0" dirty="0" smtClean="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Determine the transaction price.</a:t>
            </a:r>
            <a:endParaRPr kumimoji="0" lang="en-US" sz="1800" i="0" u="none" strike="noStrike" cap="none" normalizeH="0" baseline="0" dirty="0" smtClean="0">
              <a:ln>
                <a:noFill/>
              </a:ln>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 name="Rectangle 8"/>
          <p:cNvSpPr/>
          <p:nvPr/>
        </p:nvSpPr>
        <p:spPr bwMode="auto">
          <a:xfrm>
            <a:off x="2362200" y="1676400"/>
            <a:ext cx="2895600" cy="4572000"/>
          </a:xfrm>
          <a:prstGeom prst="rect">
            <a:avLst/>
          </a:prstGeom>
          <a:solidFill>
            <a:schemeClr val="bg1"/>
          </a:solidFill>
          <a:ln w="28575"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9144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ts val="1800"/>
              </a:spcAft>
              <a:buClrTx/>
              <a:buSzTx/>
              <a:buFontTx/>
              <a:buNone/>
              <a:tabLst/>
            </a:pPr>
            <a:r>
              <a:rPr lang="en-US" dirty="0">
                <a:latin typeface="Liberation Sans" panose="020B0604020202020204" pitchFamily="34" charset="0"/>
                <a:ea typeface="Liberation Sans" panose="020B0604020202020204" pitchFamily="34" charset="0"/>
                <a:cs typeface="Liberation Sans" panose="020B0604020202020204" pitchFamily="34" charset="0"/>
              </a:rPr>
              <a:t>Description</a:t>
            </a:r>
          </a:p>
          <a:p>
            <a:pPr algn="l"/>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Transaction price is the amount of consideration that a company expects to receive from a customer in exchange for transferring goods and services.</a:t>
            </a:r>
            <a:endParaRPr lang="en-US" b="0"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0" name="Rectangle 9"/>
          <p:cNvSpPr/>
          <p:nvPr/>
        </p:nvSpPr>
        <p:spPr bwMode="auto">
          <a:xfrm>
            <a:off x="5257800" y="1676400"/>
            <a:ext cx="3505200" cy="4572000"/>
          </a:xfrm>
          <a:prstGeom prst="rect">
            <a:avLst/>
          </a:prstGeom>
          <a:solidFill>
            <a:srgbClr val="D2E6FE"/>
          </a:solidFill>
          <a:ln w="28575" cap="sq" cmpd="sng" algn="ctr">
            <a:solidFill>
              <a:schemeClr val="tx1"/>
            </a:solidFill>
            <a:prstDash val="solid"/>
            <a:round/>
            <a:headEnd type="none" w="med" len="med"/>
            <a:tailEnd type="none" w="med" len="med"/>
          </a:ln>
          <a:effectLst/>
          <a:extLst/>
        </p:spPr>
        <p:txBody>
          <a:bodyPr vert="horz" wrap="square" lIns="137160" tIns="9144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ts val="1800"/>
              </a:spcAft>
              <a:buClrTx/>
              <a:buSzTx/>
              <a:buFontTx/>
              <a:buNone/>
              <a:tabLst/>
            </a:pPr>
            <a:r>
              <a:rPr lang="en-US" dirty="0" smtClean="0">
                <a:latin typeface="Liberation Sans" panose="020B0604020202020204" pitchFamily="34" charset="0"/>
                <a:ea typeface="Liberation Sans" panose="020B0604020202020204" pitchFamily="34" charset="0"/>
                <a:cs typeface="Liberation Sans" panose="020B0604020202020204" pitchFamily="34" charset="0"/>
              </a:rPr>
              <a:t>Implementation</a:t>
            </a:r>
          </a:p>
          <a:p>
            <a:pPr algn="l"/>
            <a:r>
              <a:rPr lang="en-US" b="0" dirty="0">
                <a:latin typeface="Liberation Sans" panose="020B0604020202020204" pitchFamily="34" charset="0"/>
                <a:ea typeface="Liberation Sans" panose="020B0604020202020204" pitchFamily="34" charset="0"/>
                <a:cs typeface="Liberation Sans" panose="020B0604020202020204" pitchFamily="34" charset="0"/>
              </a:rPr>
              <a:t>In determining the transaction price, </a:t>
            </a: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companies must </a:t>
            </a:r>
            <a:r>
              <a:rPr lang="en-US" b="0" dirty="0">
                <a:latin typeface="Liberation Sans" panose="020B0604020202020204" pitchFamily="34" charset="0"/>
                <a:ea typeface="Liberation Sans" panose="020B0604020202020204" pitchFamily="34" charset="0"/>
                <a:cs typeface="Liberation Sans" panose="020B0604020202020204" pitchFamily="34" charset="0"/>
              </a:rPr>
              <a:t>consider the following factors: </a:t>
            </a:r>
            <a:endParaRPr lang="en-US" b="0" dirty="0" smtClean="0">
              <a:latin typeface="Liberation Sans" panose="020B0604020202020204" pitchFamily="34" charset="0"/>
              <a:ea typeface="Liberation Sans" panose="020B0604020202020204" pitchFamily="34" charset="0"/>
              <a:cs typeface="Liberation Sans" panose="020B0604020202020204" pitchFamily="34" charset="0"/>
            </a:endParaRPr>
          </a:p>
          <a:p>
            <a:pPr marL="342900" indent="-342900" algn="l">
              <a:spcBef>
                <a:spcPts val="600"/>
              </a:spcBef>
              <a:buFont typeface="+mj-lt"/>
              <a:buAutoNum type="arabicPeriod"/>
            </a:pP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variable </a:t>
            </a:r>
            <a:r>
              <a:rPr lang="en-US" b="0" dirty="0">
                <a:latin typeface="Liberation Sans" panose="020B0604020202020204" pitchFamily="34" charset="0"/>
                <a:ea typeface="Liberation Sans" panose="020B0604020202020204" pitchFamily="34" charset="0"/>
                <a:cs typeface="Liberation Sans" panose="020B0604020202020204" pitchFamily="34" charset="0"/>
              </a:rPr>
              <a:t>consideration, </a:t>
            </a:r>
            <a:endParaRPr lang="en-US" b="0" dirty="0" smtClean="0">
              <a:latin typeface="Liberation Sans" panose="020B0604020202020204" pitchFamily="34" charset="0"/>
              <a:ea typeface="Liberation Sans" panose="020B0604020202020204" pitchFamily="34" charset="0"/>
              <a:cs typeface="Liberation Sans" panose="020B0604020202020204" pitchFamily="34" charset="0"/>
            </a:endParaRPr>
          </a:p>
          <a:p>
            <a:pPr marL="342900" indent="-342900" algn="l">
              <a:spcBef>
                <a:spcPts val="600"/>
              </a:spcBef>
              <a:buFont typeface="+mj-lt"/>
              <a:buAutoNum type="arabicPeriod"/>
            </a:pP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time </a:t>
            </a:r>
            <a:r>
              <a:rPr lang="en-US" b="0" dirty="0">
                <a:latin typeface="Liberation Sans" panose="020B0604020202020204" pitchFamily="34" charset="0"/>
                <a:ea typeface="Liberation Sans" panose="020B0604020202020204" pitchFamily="34" charset="0"/>
                <a:cs typeface="Liberation Sans" panose="020B0604020202020204" pitchFamily="34" charset="0"/>
              </a:rPr>
              <a:t>value of money</a:t>
            </a: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 </a:t>
            </a:r>
          </a:p>
          <a:p>
            <a:pPr marL="342900" indent="-342900" algn="l">
              <a:spcBef>
                <a:spcPts val="600"/>
              </a:spcBef>
              <a:buFont typeface="+mj-lt"/>
              <a:buAutoNum type="arabicPeriod"/>
            </a:pP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noncash </a:t>
            </a:r>
            <a:r>
              <a:rPr lang="en-US" b="0" dirty="0">
                <a:latin typeface="Liberation Sans" panose="020B0604020202020204" pitchFamily="34" charset="0"/>
                <a:ea typeface="Liberation Sans" panose="020B0604020202020204" pitchFamily="34" charset="0"/>
                <a:cs typeface="Liberation Sans" panose="020B0604020202020204" pitchFamily="34" charset="0"/>
              </a:rPr>
              <a:t>consideration, and </a:t>
            </a:r>
            <a:endParaRPr lang="en-US" b="0" dirty="0" smtClean="0">
              <a:latin typeface="Liberation Sans" panose="020B0604020202020204" pitchFamily="34" charset="0"/>
              <a:ea typeface="Liberation Sans" panose="020B0604020202020204" pitchFamily="34" charset="0"/>
              <a:cs typeface="Liberation Sans" panose="020B0604020202020204" pitchFamily="34" charset="0"/>
            </a:endParaRPr>
          </a:p>
          <a:p>
            <a:pPr marL="342900" indent="-342900" algn="l">
              <a:spcBef>
                <a:spcPts val="600"/>
              </a:spcBef>
              <a:buFont typeface="+mj-lt"/>
              <a:buAutoNum type="arabicPeriod"/>
            </a:pP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consideration paid </a:t>
            </a:r>
            <a:r>
              <a:rPr lang="en-US" b="0" dirty="0">
                <a:latin typeface="Liberation Sans" panose="020B0604020202020204" pitchFamily="34" charset="0"/>
                <a:ea typeface="Liberation Sans" panose="020B0604020202020204" pitchFamily="34" charset="0"/>
                <a:cs typeface="Liberation Sans" panose="020B0604020202020204" pitchFamily="34" charset="0"/>
              </a:rPr>
              <a:t>or payable to customer.</a:t>
            </a:r>
          </a:p>
        </p:txBody>
      </p:sp>
      <p:cxnSp>
        <p:nvCxnSpPr>
          <p:cNvPr id="4" name="Straight Connector 3"/>
          <p:cNvCxnSpPr/>
          <p:nvPr/>
        </p:nvCxnSpPr>
        <p:spPr bwMode="auto">
          <a:xfrm>
            <a:off x="457200" y="2133600"/>
            <a:ext cx="1709928"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2438400" y="2133600"/>
            <a:ext cx="27432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5372100" y="2133600"/>
            <a:ext cx="32385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1"/>
          <p:cNvSpPr/>
          <p:nvPr/>
        </p:nvSpPr>
        <p:spPr>
          <a:xfrm>
            <a:off x="495869" y="5334000"/>
            <a:ext cx="1942531" cy="830997"/>
          </a:xfrm>
          <a:prstGeom prst="rect">
            <a:avLst/>
          </a:prstGeom>
        </p:spPr>
        <p:txBody>
          <a:bodyPr wrap="square">
            <a:spAutoFit/>
          </a:bodyPr>
          <a:lstStyle/>
          <a:p>
            <a:pPr algn="l"/>
            <a:r>
              <a:rPr lang="en-US" sz="12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ILLUSTRATION 18-20</a:t>
            </a:r>
          </a:p>
          <a:p>
            <a:pPr algn="l"/>
            <a:r>
              <a:rPr lang="en-US" sz="1200" b="0" dirty="0">
                <a:latin typeface="Liberation Sans" panose="020B0604020202020204" pitchFamily="34" charset="0"/>
                <a:ea typeface="Liberation Sans" panose="020B0604020202020204" pitchFamily="34" charset="0"/>
                <a:cs typeface="Liberation Sans" panose="020B0604020202020204" pitchFamily="34" charset="0"/>
              </a:rPr>
              <a:t>Summary of the</a:t>
            </a:r>
          </a:p>
          <a:p>
            <a:pPr algn="l"/>
            <a:r>
              <a:rPr lang="en-US" sz="1200" b="0" dirty="0">
                <a:latin typeface="Liberation Sans" panose="020B0604020202020204" pitchFamily="34" charset="0"/>
                <a:ea typeface="Liberation Sans" panose="020B0604020202020204" pitchFamily="34" charset="0"/>
                <a:cs typeface="Liberation Sans" panose="020B0604020202020204" pitchFamily="34" charset="0"/>
              </a:rPr>
              <a:t>Five-Step Revenue</a:t>
            </a:r>
          </a:p>
          <a:p>
            <a:pPr algn="l"/>
            <a:r>
              <a:rPr lang="en-US" sz="1200" b="0" dirty="0">
                <a:latin typeface="Liberation Sans" panose="020B0604020202020204" pitchFamily="34" charset="0"/>
                <a:ea typeface="Liberation Sans" panose="020B0604020202020204" pitchFamily="34" charset="0"/>
                <a:cs typeface="Liberation Sans" panose="020B0604020202020204" pitchFamily="34" charset="0"/>
              </a:rPr>
              <a:t>Recognition Process</a:t>
            </a:r>
            <a:endParaRPr lang="en-US" sz="1200" dirty="0">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2714668302"/>
      </p:ext>
    </p:extLst>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6"/>
          <p:cNvSpPr>
            <a:spLocks noChangeShapeType="1"/>
          </p:cNvSpPr>
          <p:nvPr/>
        </p:nvSpPr>
        <p:spPr bwMode="auto">
          <a:xfrm>
            <a:off x="381000" y="15240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8197"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7</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7" name="Rectangle 41"/>
          <p:cNvSpPr txBox="1">
            <a:spLocks noChangeArrowheads="1"/>
          </p:cNvSpPr>
          <p:nvPr/>
        </p:nvSpPr>
        <p:spPr bwMode="auto">
          <a:xfrm>
            <a:off x="304800" y="381000"/>
            <a:ext cx="84582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0" indent="0" algn="l">
              <a:defRPr sz="3200" i="0">
                <a:solidFill>
                  <a:schemeClr val="tx1"/>
                </a:solidFill>
                <a:effectLst/>
                <a:latin typeface="+mn-lt"/>
              </a:defRPr>
            </a:lvl1pPr>
            <a:lvl2pPr marL="109538" indent="-109538">
              <a:defRPr sz="3000" i="1">
                <a:solidFill>
                  <a:srgbClr val="FFFF00"/>
                </a:solidFill>
                <a:effectLst>
                  <a:outerShdw blurRad="38100" dist="38100" dir="2700000" algn="tl">
                    <a:srgbClr val="C0C0C0"/>
                  </a:outerShdw>
                </a:effectLst>
              </a:defRPr>
            </a:lvl2pPr>
            <a:lvl3pPr marL="109538" indent="-109538">
              <a:defRPr sz="3000" i="1">
                <a:solidFill>
                  <a:srgbClr val="FFFF00"/>
                </a:solidFill>
                <a:effectLst>
                  <a:outerShdw blurRad="38100" dist="38100" dir="2700000" algn="tl">
                    <a:srgbClr val="C0C0C0"/>
                  </a:outerShdw>
                </a:effectLst>
              </a:defRPr>
            </a:lvl3pPr>
            <a:lvl4pPr marL="109538" indent="-109538">
              <a:defRPr sz="3000" i="1">
                <a:solidFill>
                  <a:srgbClr val="FFFF00"/>
                </a:solidFill>
                <a:effectLst>
                  <a:outerShdw blurRad="38100" dist="38100" dir="2700000" algn="tl">
                    <a:srgbClr val="C0C0C0"/>
                  </a:outerShdw>
                </a:effectLst>
              </a:defRPr>
            </a:lvl4pPr>
            <a:lvl5pPr marL="109538" indent="-109538">
              <a:defRPr sz="3000" i="1">
                <a:solidFill>
                  <a:srgbClr val="FFFF00"/>
                </a:solidFill>
                <a:effectLst>
                  <a:outerShdw blurRad="38100" dist="38100" dir="2700000" algn="tl">
                    <a:srgbClr val="C0C0C0"/>
                  </a:outerShdw>
                </a:effectLst>
              </a:defRPr>
            </a:lvl5pPr>
            <a:lvl6pPr marL="5667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6pPr>
            <a:lvl7pPr marL="10239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7pPr>
            <a:lvl8pPr marL="14811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8pPr>
            <a:lvl9pPr marL="19383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9pPr>
          </a:lstStyle>
          <a:p>
            <a:r>
              <a:rPr lang="en-US" dirty="0" smtClean="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Recognizing </a:t>
            </a:r>
            <a:r>
              <a:rPr lang="en-US"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Revenue When (or as) Each</a:t>
            </a:r>
          </a:p>
          <a:p>
            <a:r>
              <a:rPr lang="en-US"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Performance Obligation Is </a:t>
            </a:r>
            <a:r>
              <a:rPr lang="en-US" dirty="0" smtClean="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Satisfied-Step </a:t>
            </a:r>
            <a:r>
              <a:rPr lang="en-US"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5</a:t>
            </a:r>
          </a:p>
        </p:txBody>
      </p:sp>
      <p:sp>
        <p:nvSpPr>
          <p:cNvPr id="2" name="Rectangle 1"/>
          <p:cNvSpPr/>
          <p:nvPr/>
        </p:nvSpPr>
        <p:spPr bwMode="auto">
          <a:xfrm>
            <a:off x="381000" y="1676400"/>
            <a:ext cx="1981200" cy="4572000"/>
          </a:xfrm>
          <a:prstGeom prst="rect">
            <a:avLst/>
          </a:prstGeom>
          <a:solidFill>
            <a:schemeClr val="bg1"/>
          </a:solidFill>
          <a:ln w="28575"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ts val="1800"/>
              </a:spcAft>
              <a:buClrTx/>
              <a:buSzTx/>
              <a:buFontTx/>
              <a:buNone/>
              <a:tabLst/>
            </a:pPr>
            <a:r>
              <a:rPr kumimoji="0" lang="en-US" sz="1800" b="1" i="0" u="none" strike="noStrike" cap="none" normalizeH="0" baseline="0" dirty="0" smtClean="0">
                <a:ln>
                  <a:noFill/>
                </a:ln>
                <a:solidFill>
                  <a:schemeClr val="folHlink"/>
                </a:solidFill>
                <a:latin typeface="Liberation Sans" panose="020B0604020202020204" pitchFamily="34" charset="0"/>
                <a:ea typeface="Liberation Sans" panose="020B0604020202020204" pitchFamily="34" charset="0"/>
                <a:cs typeface="Liberation Sans" panose="020B0604020202020204" pitchFamily="34" charset="0"/>
              </a:rPr>
              <a:t>Step</a:t>
            </a:r>
            <a:r>
              <a:rPr kumimoji="0" lang="en-US" sz="1800" b="1" i="0" u="none" strike="noStrike" cap="none" normalizeH="0" dirty="0" smtClean="0">
                <a:ln>
                  <a:noFill/>
                </a:ln>
                <a:solidFill>
                  <a:schemeClr val="folHlink"/>
                </a:solidFill>
                <a:latin typeface="Liberation Sans" panose="020B0604020202020204" pitchFamily="34" charset="0"/>
                <a:ea typeface="Liberation Sans" panose="020B0604020202020204" pitchFamily="34" charset="0"/>
                <a:cs typeface="Liberation Sans" panose="020B0604020202020204" pitchFamily="34" charset="0"/>
              </a:rPr>
              <a:t> in Process</a:t>
            </a:r>
          </a:p>
          <a:p>
            <a:pPr marL="342900" marR="0" indent="-342900" algn="l" defTabSz="914400" rtl="0" eaLnBrk="0" fontAlgn="base" latinLnBrk="0" hangingPunct="0">
              <a:lnSpc>
                <a:spcPct val="100000"/>
              </a:lnSpc>
              <a:spcBef>
                <a:spcPct val="0"/>
              </a:spcBef>
              <a:spcAft>
                <a:spcPct val="0"/>
              </a:spcAft>
              <a:buClrTx/>
              <a:buSzTx/>
              <a:buFont typeface="+mj-lt"/>
              <a:buAutoNum type="arabicPeriod" startAt="4"/>
              <a:tabLst/>
            </a:pPr>
            <a:r>
              <a:rPr lang="en-US" baseline="0" dirty="0" smtClean="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Allocate the transaction price to the separate performance obligation.</a:t>
            </a:r>
          </a:p>
        </p:txBody>
      </p:sp>
      <p:sp>
        <p:nvSpPr>
          <p:cNvPr id="9" name="Rectangle 8"/>
          <p:cNvSpPr/>
          <p:nvPr/>
        </p:nvSpPr>
        <p:spPr bwMode="auto">
          <a:xfrm>
            <a:off x="2362200" y="1676400"/>
            <a:ext cx="2895600" cy="4572000"/>
          </a:xfrm>
          <a:prstGeom prst="rect">
            <a:avLst/>
          </a:prstGeom>
          <a:solidFill>
            <a:schemeClr val="bg1"/>
          </a:solidFill>
          <a:ln w="28575"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9144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ts val="1800"/>
              </a:spcAft>
              <a:buClrTx/>
              <a:buSzTx/>
              <a:buFontTx/>
              <a:buNone/>
              <a:tabLst/>
            </a:pPr>
            <a:r>
              <a:rPr lang="en-US" dirty="0">
                <a:latin typeface="Liberation Sans" panose="020B0604020202020204" pitchFamily="34" charset="0"/>
                <a:ea typeface="Liberation Sans" panose="020B0604020202020204" pitchFamily="34" charset="0"/>
                <a:cs typeface="Liberation Sans" panose="020B0604020202020204" pitchFamily="34" charset="0"/>
              </a:rPr>
              <a:t>Description</a:t>
            </a:r>
          </a:p>
          <a:p>
            <a:pPr algn="l"/>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If more than one performance obligation exists, allocate the transaction price based on relative fair values.</a:t>
            </a:r>
            <a:endParaRPr lang="en-US" b="0"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0" name="Rectangle 9"/>
          <p:cNvSpPr/>
          <p:nvPr/>
        </p:nvSpPr>
        <p:spPr bwMode="auto">
          <a:xfrm>
            <a:off x="5257800" y="1676400"/>
            <a:ext cx="3505200" cy="4572000"/>
          </a:xfrm>
          <a:prstGeom prst="rect">
            <a:avLst/>
          </a:prstGeom>
          <a:solidFill>
            <a:srgbClr val="D2E6FE"/>
          </a:solidFill>
          <a:ln w="28575" cap="sq" cmpd="sng" algn="ctr">
            <a:solidFill>
              <a:schemeClr val="tx1"/>
            </a:solidFill>
            <a:prstDash val="solid"/>
            <a:round/>
            <a:headEnd type="none" w="med" len="med"/>
            <a:tailEnd type="none" w="med" len="med"/>
          </a:ln>
          <a:effectLst/>
          <a:extLst/>
        </p:spPr>
        <p:txBody>
          <a:bodyPr vert="horz" wrap="square" lIns="137160" tIns="9144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ts val="1800"/>
              </a:spcAft>
              <a:buClrTx/>
              <a:buSzTx/>
              <a:buFontTx/>
              <a:buNone/>
              <a:tabLst/>
            </a:pPr>
            <a:r>
              <a:rPr lang="en-US" dirty="0" smtClean="0">
                <a:latin typeface="Liberation Sans" panose="020B0604020202020204" pitchFamily="34" charset="0"/>
                <a:ea typeface="Liberation Sans" panose="020B0604020202020204" pitchFamily="34" charset="0"/>
                <a:cs typeface="Liberation Sans" panose="020B0604020202020204" pitchFamily="34" charset="0"/>
              </a:rPr>
              <a:t>Implementation</a:t>
            </a:r>
          </a:p>
          <a:p>
            <a:pPr algn="l"/>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The </a:t>
            </a:r>
            <a:r>
              <a:rPr lang="en-US" b="0" dirty="0">
                <a:latin typeface="Liberation Sans" panose="020B0604020202020204" pitchFamily="34" charset="0"/>
                <a:ea typeface="Liberation Sans" panose="020B0604020202020204" pitchFamily="34" charset="0"/>
                <a:cs typeface="Liberation Sans" panose="020B0604020202020204" pitchFamily="34" charset="0"/>
              </a:rPr>
              <a:t>best measure of fair value is what the </a:t>
            </a: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good </a:t>
            </a:r>
            <a:r>
              <a:rPr lang="en-US" b="0" dirty="0">
                <a:latin typeface="Liberation Sans" panose="020B0604020202020204" pitchFamily="34" charset="0"/>
                <a:ea typeface="Liberation Sans" panose="020B0604020202020204" pitchFamily="34" charset="0"/>
                <a:cs typeface="Liberation Sans" panose="020B0604020202020204" pitchFamily="34" charset="0"/>
              </a:rPr>
              <a:t>service could be sold for on a standalone </a:t>
            </a: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basis (</a:t>
            </a:r>
            <a:r>
              <a:rPr lang="en-US" b="0" dirty="0">
                <a:latin typeface="Liberation Sans" panose="020B0604020202020204" pitchFamily="34" charset="0"/>
                <a:ea typeface="Liberation Sans" panose="020B0604020202020204" pitchFamily="34" charset="0"/>
                <a:cs typeface="Liberation Sans" panose="020B0604020202020204" pitchFamily="34" charset="0"/>
              </a:rPr>
              <a:t>standalone selling price). Estimates of </a:t>
            </a: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standalone selling </a:t>
            </a:r>
            <a:r>
              <a:rPr lang="en-US" b="0" dirty="0">
                <a:latin typeface="Liberation Sans" panose="020B0604020202020204" pitchFamily="34" charset="0"/>
                <a:ea typeface="Liberation Sans" panose="020B0604020202020204" pitchFamily="34" charset="0"/>
                <a:cs typeface="Liberation Sans" panose="020B0604020202020204" pitchFamily="34" charset="0"/>
              </a:rPr>
              <a:t>price can be based on </a:t>
            </a:r>
            <a:endParaRPr lang="en-US" b="0" dirty="0" smtClean="0">
              <a:latin typeface="Liberation Sans" panose="020B0604020202020204" pitchFamily="34" charset="0"/>
              <a:ea typeface="Liberation Sans" panose="020B0604020202020204" pitchFamily="34" charset="0"/>
              <a:cs typeface="Liberation Sans" panose="020B0604020202020204" pitchFamily="34" charset="0"/>
            </a:endParaRPr>
          </a:p>
          <a:p>
            <a:pPr marL="342900" indent="-342900" algn="l">
              <a:spcBef>
                <a:spcPts val="600"/>
              </a:spcBef>
              <a:buFont typeface="+mj-lt"/>
              <a:buAutoNum type="arabicPeriod"/>
            </a:pP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adjusted market assessment</a:t>
            </a:r>
            <a:r>
              <a:rPr lang="en-US" b="0" dirty="0">
                <a:latin typeface="Liberation Sans" panose="020B0604020202020204" pitchFamily="34" charset="0"/>
                <a:ea typeface="Liberation Sans" panose="020B0604020202020204" pitchFamily="34" charset="0"/>
                <a:cs typeface="Liberation Sans" panose="020B0604020202020204" pitchFamily="34" charset="0"/>
              </a:rPr>
              <a:t>, </a:t>
            </a:r>
            <a:endParaRPr lang="en-US" b="0" dirty="0" smtClean="0">
              <a:latin typeface="Liberation Sans" panose="020B0604020202020204" pitchFamily="34" charset="0"/>
              <a:ea typeface="Liberation Sans" panose="020B0604020202020204" pitchFamily="34" charset="0"/>
              <a:cs typeface="Liberation Sans" panose="020B0604020202020204" pitchFamily="34" charset="0"/>
            </a:endParaRPr>
          </a:p>
          <a:p>
            <a:pPr marL="342900" indent="-342900" algn="l">
              <a:spcBef>
                <a:spcPts val="600"/>
              </a:spcBef>
              <a:buFont typeface="+mj-lt"/>
              <a:buAutoNum type="arabicPeriod"/>
            </a:pP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expected </a:t>
            </a:r>
            <a:r>
              <a:rPr lang="en-US" b="0" dirty="0">
                <a:latin typeface="Liberation Sans" panose="020B0604020202020204" pitchFamily="34" charset="0"/>
                <a:ea typeface="Liberation Sans" panose="020B0604020202020204" pitchFamily="34" charset="0"/>
                <a:cs typeface="Liberation Sans" panose="020B0604020202020204" pitchFamily="34" charset="0"/>
              </a:rPr>
              <a:t>cost plus a </a:t>
            </a: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margin approach</a:t>
            </a:r>
            <a:r>
              <a:rPr lang="en-US" b="0" dirty="0">
                <a:latin typeface="Liberation Sans" panose="020B0604020202020204" pitchFamily="34" charset="0"/>
                <a:ea typeface="Liberation Sans" panose="020B0604020202020204" pitchFamily="34" charset="0"/>
                <a:cs typeface="Liberation Sans" panose="020B0604020202020204" pitchFamily="34" charset="0"/>
              </a:rPr>
              <a:t>, or </a:t>
            </a:r>
            <a:endParaRPr lang="en-US" b="0" dirty="0" smtClean="0">
              <a:latin typeface="Liberation Sans" panose="020B0604020202020204" pitchFamily="34" charset="0"/>
              <a:ea typeface="Liberation Sans" panose="020B0604020202020204" pitchFamily="34" charset="0"/>
              <a:cs typeface="Liberation Sans" panose="020B0604020202020204" pitchFamily="34" charset="0"/>
            </a:endParaRPr>
          </a:p>
          <a:p>
            <a:pPr marL="342900" indent="-342900" algn="l">
              <a:spcBef>
                <a:spcPts val="600"/>
              </a:spcBef>
              <a:buFont typeface="+mj-lt"/>
              <a:buAutoNum type="arabicPeriod"/>
            </a:pP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a </a:t>
            </a:r>
            <a:r>
              <a:rPr lang="en-US" b="0" dirty="0">
                <a:latin typeface="Liberation Sans" panose="020B0604020202020204" pitchFamily="34" charset="0"/>
                <a:ea typeface="Liberation Sans" panose="020B0604020202020204" pitchFamily="34" charset="0"/>
                <a:cs typeface="Liberation Sans" panose="020B0604020202020204" pitchFamily="34" charset="0"/>
              </a:rPr>
              <a:t>residual approach.</a:t>
            </a:r>
          </a:p>
        </p:txBody>
      </p:sp>
      <p:cxnSp>
        <p:nvCxnSpPr>
          <p:cNvPr id="4" name="Straight Connector 3"/>
          <p:cNvCxnSpPr/>
          <p:nvPr/>
        </p:nvCxnSpPr>
        <p:spPr bwMode="auto">
          <a:xfrm>
            <a:off x="457200" y="2133600"/>
            <a:ext cx="1709928"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2438400" y="2133600"/>
            <a:ext cx="27432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5372100" y="2133600"/>
            <a:ext cx="32385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1"/>
          <p:cNvSpPr/>
          <p:nvPr/>
        </p:nvSpPr>
        <p:spPr>
          <a:xfrm>
            <a:off x="495869" y="5334000"/>
            <a:ext cx="1942531" cy="830997"/>
          </a:xfrm>
          <a:prstGeom prst="rect">
            <a:avLst/>
          </a:prstGeom>
        </p:spPr>
        <p:txBody>
          <a:bodyPr wrap="square">
            <a:spAutoFit/>
          </a:bodyPr>
          <a:lstStyle/>
          <a:p>
            <a:pPr algn="l"/>
            <a:r>
              <a:rPr lang="en-US" sz="12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ILLUSTRATION 18-20</a:t>
            </a:r>
          </a:p>
          <a:p>
            <a:pPr algn="l"/>
            <a:r>
              <a:rPr lang="en-US" sz="1200" b="0" dirty="0">
                <a:latin typeface="Liberation Sans" panose="020B0604020202020204" pitchFamily="34" charset="0"/>
                <a:ea typeface="Liberation Sans" panose="020B0604020202020204" pitchFamily="34" charset="0"/>
                <a:cs typeface="Liberation Sans" panose="020B0604020202020204" pitchFamily="34" charset="0"/>
              </a:rPr>
              <a:t>Summary of the</a:t>
            </a:r>
          </a:p>
          <a:p>
            <a:pPr algn="l"/>
            <a:r>
              <a:rPr lang="en-US" sz="1200" b="0" dirty="0">
                <a:latin typeface="Liberation Sans" panose="020B0604020202020204" pitchFamily="34" charset="0"/>
                <a:ea typeface="Liberation Sans" panose="020B0604020202020204" pitchFamily="34" charset="0"/>
                <a:cs typeface="Liberation Sans" panose="020B0604020202020204" pitchFamily="34" charset="0"/>
              </a:rPr>
              <a:t>Five-Step Revenue</a:t>
            </a:r>
          </a:p>
          <a:p>
            <a:pPr algn="l"/>
            <a:r>
              <a:rPr lang="en-US" sz="1200" b="0" dirty="0">
                <a:latin typeface="Liberation Sans" panose="020B0604020202020204" pitchFamily="34" charset="0"/>
                <a:ea typeface="Liberation Sans" panose="020B0604020202020204" pitchFamily="34" charset="0"/>
                <a:cs typeface="Liberation Sans" panose="020B0604020202020204" pitchFamily="34" charset="0"/>
              </a:rPr>
              <a:t>Recognition Process</a:t>
            </a:r>
            <a:endParaRPr lang="en-US" sz="1200" dirty="0">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1084112688"/>
      </p:ext>
    </p:extLst>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6"/>
          <p:cNvSpPr>
            <a:spLocks noChangeShapeType="1"/>
          </p:cNvSpPr>
          <p:nvPr/>
        </p:nvSpPr>
        <p:spPr bwMode="auto">
          <a:xfrm>
            <a:off x="381000" y="15240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8197"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7</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7" name="Rectangle 41"/>
          <p:cNvSpPr txBox="1">
            <a:spLocks noChangeArrowheads="1"/>
          </p:cNvSpPr>
          <p:nvPr/>
        </p:nvSpPr>
        <p:spPr bwMode="auto">
          <a:xfrm>
            <a:off x="304800" y="381000"/>
            <a:ext cx="84582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0" indent="0" algn="l">
              <a:defRPr sz="3200" i="0">
                <a:solidFill>
                  <a:schemeClr val="tx1"/>
                </a:solidFill>
                <a:effectLst/>
                <a:latin typeface="+mn-lt"/>
              </a:defRPr>
            </a:lvl1pPr>
            <a:lvl2pPr marL="109538" indent="-109538">
              <a:defRPr sz="3000" i="1">
                <a:solidFill>
                  <a:srgbClr val="FFFF00"/>
                </a:solidFill>
                <a:effectLst>
                  <a:outerShdw blurRad="38100" dist="38100" dir="2700000" algn="tl">
                    <a:srgbClr val="C0C0C0"/>
                  </a:outerShdw>
                </a:effectLst>
              </a:defRPr>
            </a:lvl2pPr>
            <a:lvl3pPr marL="109538" indent="-109538">
              <a:defRPr sz="3000" i="1">
                <a:solidFill>
                  <a:srgbClr val="FFFF00"/>
                </a:solidFill>
                <a:effectLst>
                  <a:outerShdw blurRad="38100" dist="38100" dir="2700000" algn="tl">
                    <a:srgbClr val="C0C0C0"/>
                  </a:outerShdw>
                </a:effectLst>
              </a:defRPr>
            </a:lvl3pPr>
            <a:lvl4pPr marL="109538" indent="-109538">
              <a:defRPr sz="3000" i="1">
                <a:solidFill>
                  <a:srgbClr val="FFFF00"/>
                </a:solidFill>
                <a:effectLst>
                  <a:outerShdw blurRad="38100" dist="38100" dir="2700000" algn="tl">
                    <a:srgbClr val="C0C0C0"/>
                  </a:outerShdw>
                </a:effectLst>
              </a:defRPr>
            </a:lvl4pPr>
            <a:lvl5pPr marL="109538" indent="-109538">
              <a:defRPr sz="3000" i="1">
                <a:solidFill>
                  <a:srgbClr val="FFFF00"/>
                </a:solidFill>
                <a:effectLst>
                  <a:outerShdw blurRad="38100" dist="38100" dir="2700000" algn="tl">
                    <a:srgbClr val="C0C0C0"/>
                  </a:outerShdw>
                </a:effectLst>
              </a:defRPr>
            </a:lvl5pPr>
            <a:lvl6pPr marL="5667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6pPr>
            <a:lvl7pPr marL="10239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7pPr>
            <a:lvl8pPr marL="14811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8pPr>
            <a:lvl9pPr marL="19383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9pPr>
          </a:lstStyle>
          <a:p>
            <a:r>
              <a:rPr lang="en-US" dirty="0" smtClean="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Recognizing </a:t>
            </a:r>
            <a:r>
              <a:rPr lang="en-US"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Revenue When (or as) Each</a:t>
            </a:r>
          </a:p>
          <a:p>
            <a:r>
              <a:rPr lang="en-US"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Performance Obligation Is </a:t>
            </a:r>
            <a:r>
              <a:rPr lang="en-US" dirty="0" smtClean="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Satisfied-Step </a:t>
            </a:r>
            <a:r>
              <a:rPr lang="en-US"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5</a:t>
            </a:r>
          </a:p>
        </p:txBody>
      </p:sp>
      <p:sp>
        <p:nvSpPr>
          <p:cNvPr id="2" name="Rectangle 1"/>
          <p:cNvSpPr/>
          <p:nvPr/>
        </p:nvSpPr>
        <p:spPr bwMode="auto">
          <a:xfrm>
            <a:off x="381000" y="1676400"/>
            <a:ext cx="1981200" cy="4572000"/>
          </a:xfrm>
          <a:prstGeom prst="rect">
            <a:avLst/>
          </a:prstGeom>
          <a:solidFill>
            <a:schemeClr val="bg1"/>
          </a:solidFill>
          <a:ln w="28575"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ts val="1800"/>
              </a:spcAft>
              <a:buClrTx/>
              <a:buSzTx/>
              <a:buFontTx/>
              <a:buNone/>
              <a:tabLst/>
            </a:pPr>
            <a:r>
              <a:rPr kumimoji="0" lang="en-US" sz="1800" b="1" i="0" u="none" strike="noStrike" cap="none" normalizeH="0" baseline="0" dirty="0" smtClean="0">
                <a:ln>
                  <a:noFill/>
                </a:ln>
                <a:solidFill>
                  <a:schemeClr val="folHlink"/>
                </a:solidFill>
                <a:latin typeface="Liberation Sans" panose="020B0604020202020204" pitchFamily="34" charset="0"/>
                <a:ea typeface="Liberation Sans" panose="020B0604020202020204" pitchFamily="34" charset="0"/>
                <a:cs typeface="Liberation Sans" panose="020B0604020202020204" pitchFamily="34" charset="0"/>
              </a:rPr>
              <a:t>Step</a:t>
            </a:r>
            <a:r>
              <a:rPr kumimoji="0" lang="en-US" sz="1800" b="1" i="0" u="none" strike="noStrike" cap="none" normalizeH="0" dirty="0" smtClean="0">
                <a:ln>
                  <a:noFill/>
                </a:ln>
                <a:solidFill>
                  <a:schemeClr val="folHlink"/>
                </a:solidFill>
                <a:latin typeface="Liberation Sans" panose="020B0604020202020204" pitchFamily="34" charset="0"/>
                <a:ea typeface="Liberation Sans" panose="020B0604020202020204" pitchFamily="34" charset="0"/>
                <a:cs typeface="Liberation Sans" panose="020B0604020202020204" pitchFamily="34" charset="0"/>
              </a:rPr>
              <a:t> in Process</a:t>
            </a:r>
          </a:p>
          <a:p>
            <a:pPr marL="342900" marR="0" indent="-342900" algn="l" defTabSz="914400" rtl="0" eaLnBrk="0" fontAlgn="base" latinLnBrk="0" hangingPunct="0">
              <a:lnSpc>
                <a:spcPct val="100000"/>
              </a:lnSpc>
              <a:spcBef>
                <a:spcPct val="0"/>
              </a:spcBef>
              <a:spcAft>
                <a:spcPct val="0"/>
              </a:spcAft>
              <a:buClrTx/>
              <a:buSzTx/>
              <a:buFont typeface="+mj-lt"/>
              <a:buAutoNum type="arabicPeriod" startAt="5"/>
              <a:tabLst/>
            </a:pPr>
            <a:r>
              <a:rPr lang="en-US" baseline="0" dirty="0" smtClean="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Recognize revenue when</a:t>
            </a:r>
            <a:r>
              <a:rPr lang="en-US" dirty="0" smtClean="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 each performance obligation is satisfied.</a:t>
            </a:r>
          </a:p>
        </p:txBody>
      </p:sp>
      <p:sp>
        <p:nvSpPr>
          <p:cNvPr id="9" name="Rectangle 8"/>
          <p:cNvSpPr/>
          <p:nvPr/>
        </p:nvSpPr>
        <p:spPr bwMode="auto">
          <a:xfrm>
            <a:off x="2362200" y="1676400"/>
            <a:ext cx="2895600" cy="4572000"/>
          </a:xfrm>
          <a:prstGeom prst="rect">
            <a:avLst/>
          </a:prstGeom>
          <a:solidFill>
            <a:schemeClr val="bg1"/>
          </a:solidFill>
          <a:ln w="28575"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9144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ts val="1800"/>
              </a:spcAft>
              <a:buClrTx/>
              <a:buSzTx/>
              <a:buFontTx/>
              <a:buNone/>
              <a:tabLst/>
            </a:pPr>
            <a:r>
              <a:rPr lang="en-US" dirty="0">
                <a:latin typeface="Liberation Sans" panose="020B0604020202020204" pitchFamily="34" charset="0"/>
                <a:ea typeface="Liberation Sans" panose="020B0604020202020204" pitchFamily="34" charset="0"/>
                <a:cs typeface="Liberation Sans" panose="020B0604020202020204" pitchFamily="34" charset="0"/>
              </a:rPr>
              <a:t>Description</a:t>
            </a:r>
          </a:p>
          <a:p>
            <a:pPr algn="l"/>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A company satisfies its performance obligation when the customer obtains control of the good or service.</a:t>
            </a:r>
            <a:endParaRPr lang="en-US" b="0"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0" name="Rectangle 9"/>
          <p:cNvSpPr/>
          <p:nvPr/>
        </p:nvSpPr>
        <p:spPr bwMode="auto">
          <a:xfrm>
            <a:off x="5257800" y="1676400"/>
            <a:ext cx="3505200" cy="4572000"/>
          </a:xfrm>
          <a:prstGeom prst="rect">
            <a:avLst/>
          </a:prstGeom>
          <a:solidFill>
            <a:srgbClr val="D2E6FE"/>
          </a:solidFill>
          <a:ln w="28575" cap="sq" cmpd="sng" algn="ctr">
            <a:solidFill>
              <a:schemeClr val="tx1"/>
            </a:solidFill>
            <a:prstDash val="solid"/>
            <a:round/>
            <a:headEnd type="none" w="med" len="med"/>
            <a:tailEnd type="none" w="med" len="med"/>
          </a:ln>
          <a:effectLst/>
          <a:extLst/>
        </p:spPr>
        <p:txBody>
          <a:bodyPr vert="horz" wrap="square" lIns="137160" tIns="9144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ts val="1800"/>
              </a:spcAft>
              <a:buClrTx/>
              <a:buSzTx/>
              <a:buFontTx/>
              <a:buNone/>
              <a:tabLst/>
            </a:pPr>
            <a:r>
              <a:rPr lang="en-US" dirty="0" smtClean="0">
                <a:latin typeface="Liberation Sans" panose="020B0604020202020204" pitchFamily="34" charset="0"/>
                <a:ea typeface="Liberation Sans" panose="020B0604020202020204" pitchFamily="34" charset="0"/>
                <a:cs typeface="Liberation Sans" panose="020B0604020202020204" pitchFamily="34" charset="0"/>
              </a:rPr>
              <a:t>Implementation</a:t>
            </a:r>
          </a:p>
          <a:p>
            <a:pPr algn="l"/>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Companies </a:t>
            </a:r>
            <a:r>
              <a:rPr lang="en-US" b="0" dirty="0">
                <a:latin typeface="Liberation Sans" panose="020B0604020202020204" pitchFamily="34" charset="0"/>
                <a:ea typeface="Liberation Sans" panose="020B0604020202020204" pitchFamily="34" charset="0"/>
                <a:cs typeface="Liberation Sans" panose="020B0604020202020204" pitchFamily="34" charset="0"/>
              </a:rPr>
              <a:t>satisfy performance obligations </a:t>
            </a: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either </a:t>
            </a:r>
            <a:r>
              <a:rPr lang="en-US" b="0" dirty="0">
                <a:latin typeface="Liberation Sans" panose="020B0604020202020204" pitchFamily="34" charset="0"/>
                <a:ea typeface="Liberation Sans" panose="020B0604020202020204" pitchFamily="34" charset="0"/>
                <a:cs typeface="Liberation Sans" panose="020B0604020202020204" pitchFamily="34" charset="0"/>
              </a:rPr>
              <a:t>at a point in time or over a period of time. </a:t>
            </a: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Companies recognize </a:t>
            </a:r>
            <a:r>
              <a:rPr lang="en-US" b="0" dirty="0">
                <a:latin typeface="Liberation Sans" panose="020B0604020202020204" pitchFamily="34" charset="0"/>
                <a:ea typeface="Liberation Sans" panose="020B0604020202020204" pitchFamily="34" charset="0"/>
                <a:cs typeface="Liberation Sans" panose="020B0604020202020204" pitchFamily="34" charset="0"/>
              </a:rPr>
              <a:t>revenue over a period of time if </a:t>
            </a:r>
            <a:endParaRPr lang="en-US" b="0" dirty="0" smtClean="0">
              <a:latin typeface="Liberation Sans" panose="020B0604020202020204" pitchFamily="34" charset="0"/>
              <a:ea typeface="Liberation Sans" panose="020B0604020202020204" pitchFamily="34" charset="0"/>
              <a:cs typeface="Liberation Sans" panose="020B0604020202020204" pitchFamily="34" charset="0"/>
            </a:endParaRPr>
          </a:p>
          <a:p>
            <a:pPr marL="342900" indent="-342900" algn="l">
              <a:spcBef>
                <a:spcPts val="600"/>
              </a:spcBef>
              <a:buFont typeface="+mj-lt"/>
              <a:buAutoNum type="arabicPeriod"/>
            </a:pP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the customer </a:t>
            </a:r>
            <a:r>
              <a:rPr lang="en-US" b="0" dirty="0">
                <a:latin typeface="Liberation Sans" panose="020B0604020202020204" pitchFamily="34" charset="0"/>
                <a:ea typeface="Liberation Sans" panose="020B0604020202020204" pitchFamily="34" charset="0"/>
                <a:cs typeface="Liberation Sans" panose="020B0604020202020204" pitchFamily="34" charset="0"/>
              </a:rPr>
              <a:t>controls the asset as it is created or </a:t>
            </a: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the company </a:t>
            </a:r>
            <a:r>
              <a:rPr lang="en-US" b="0" dirty="0">
                <a:latin typeface="Liberation Sans" panose="020B0604020202020204" pitchFamily="34" charset="0"/>
                <a:ea typeface="Liberation Sans" panose="020B0604020202020204" pitchFamily="34" charset="0"/>
                <a:cs typeface="Liberation Sans" panose="020B0604020202020204" pitchFamily="34" charset="0"/>
              </a:rPr>
              <a:t>does not have an alternative use for </a:t>
            </a: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the asset</a:t>
            </a:r>
            <a:r>
              <a:rPr lang="en-US" b="0" dirty="0">
                <a:latin typeface="Liberation Sans" panose="020B0604020202020204" pitchFamily="34" charset="0"/>
                <a:ea typeface="Liberation Sans" panose="020B0604020202020204" pitchFamily="34" charset="0"/>
                <a:cs typeface="Liberation Sans" panose="020B0604020202020204" pitchFamily="34" charset="0"/>
              </a:rPr>
              <a:t>, and </a:t>
            </a:r>
            <a:endParaRPr lang="en-US" b="0" dirty="0" smtClean="0">
              <a:latin typeface="Liberation Sans" panose="020B0604020202020204" pitchFamily="34" charset="0"/>
              <a:ea typeface="Liberation Sans" panose="020B0604020202020204" pitchFamily="34" charset="0"/>
              <a:cs typeface="Liberation Sans" panose="020B0604020202020204" pitchFamily="34" charset="0"/>
            </a:endParaRPr>
          </a:p>
          <a:p>
            <a:pPr marL="342900" indent="-342900" algn="l">
              <a:spcBef>
                <a:spcPts val="600"/>
              </a:spcBef>
              <a:buFont typeface="+mj-lt"/>
              <a:buAutoNum type="arabicPeriod"/>
            </a:pPr>
            <a:r>
              <a:rPr lang="en-US" b="0" dirty="0" smtClean="0">
                <a:latin typeface="Liberation Sans" panose="020B0604020202020204" pitchFamily="34" charset="0"/>
                <a:ea typeface="Liberation Sans" panose="020B0604020202020204" pitchFamily="34" charset="0"/>
                <a:cs typeface="Liberation Sans" panose="020B0604020202020204" pitchFamily="34" charset="0"/>
              </a:rPr>
              <a:t>the </a:t>
            </a:r>
            <a:r>
              <a:rPr lang="en-US" b="0" dirty="0">
                <a:latin typeface="Liberation Sans" panose="020B0604020202020204" pitchFamily="34" charset="0"/>
                <a:ea typeface="Liberation Sans" panose="020B0604020202020204" pitchFamily="34" charset="0"/>
                <a:cs typeface="Liberation Sans" panose="020B0604020202020204" pitchFamily="34" charset="0"/>
              </a:rPr>
              <a:t>company has a right to payment.</a:t>
            </a:r>
          </a:p>
        </p:txBody>
      </p:sp>
      <p:cxnSp>
        <p:nvCxnSpPr>
          <p:cNvPr id="4" name="Straight Connector 3"/>
          <p:cNvCxnSpPr/>
          <p:nvPr/>
        </p:nvCxnSpPr>
        <p:spPr bwMode="auto">
          <a:xfrm>
            <a:off x="457200" y="2133600"/>
            <a:ext cx="1709928"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2438400" y="2133600"/>
            <a:ext cx="27432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5372100" y="2133600"/>
            <a:ext cx="32385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1"/>
          <p:cNvSpPr/>
          <p:nvPr/>
        </p:nvSpPr>
        <p:spPr>
          <a:xfrm>
            <a:off x="495869" y="5334000"/>
            <a:ext cx="1942531" cy="830997"/>
          </a:xfrm>
          <a:prstGeom prst="rect">
            <a:avLst/>
          </a:prstGeom>
        </p:spPr>
        <p:txBody>
          <a:bodyPr wrap="square">
            <a:spAutoFit/>
          </a:bodyPr>
          <a:lstStyle/>
          <a:p>
            <a:pPr algn="l"/>
            <a:r>
              <a:rPr lang="en-US" sz="1200" dirty="0">
                <a:solidFill>
                  <a:schemeClr val="accent6">
                    <a:lumMod val="50000"/>
                  </a:schemeClr>
                </a:solidFill>
                <a:latin typeface="+mn-lt"/>
              </a:rPr>
              <a:t>ILLUSTRATION 18-20</a:t>
            </a:r>
          </a:p>
          <a:p>
            <a:pPr algn="l"/>
            <a:r>
              <a:rPr lang="en-US" sz="1200" b="0" dirty="0">
                <a:latin typeface="+mn-lt"/>
              </a:rPr>
              <a:t>Summary of the</a:t>
            </a:r>
          </a:p>
          <a:p>
            <a:pPr algn="l"/>
            <a:r>
              <a:rPr lang="en-US" sz="1200" b="0" dirty="0">
                <a:latin typeface="+mn-lt"/>
              </a:rPr>
              <a:t>Five-Step Revenue</a:t>
            </a:r>
          </a:p>
          <a:p>
            <a:pPr algn="l"/>
            <a:r>
              <a:rPr lang="en-US" sz="1200" b="0" dirty="0">
                <a:latin typeface="+mn-lt"/>
              </a:rPr>
              <a:t>Recognition Process</a:t>
            </a:r>
            <a:endParaRPr lang="en-US" sz="1200" dirty="0">
              <a:latin typeface="+mn-lt"/>
            </a:endParaRPr>
          </a:p>
        </p:txBody>
      </p:sp>
    </p:spTree>
    <p:extLst>
      <p:ext uri="{BB962C8B-B14F-4D97-AF65-F5344CB8AC3E}">
        <p14:creationId xmlns:p14="http://schemas.microsoft.com/office/powerpoint/2010/main" val="4238038855"/>
      </p:ext>
    </p:extLst>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4649787" y="4608576"/>
            <a:ext cx="4189413" cy="331788"/>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6" name="Rectangle 18"/>
          <p:cNvSpPr>
            <a:spLocks noChangeArrowheads="1"/>
          </p:cNvSpPr>
          <p:nvPr/>
        </p:nvSpPr>
        <p:spPr bwMode="auto">
          <a:xfrm>
            <a:off x="4724400" y="3429000"/>
            <a:ext cx="4114800" cy="21149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spAutoFit/>
          </a:bodyPr>
          <a:lstStyle/>
          <a:p>
            <a:pPr marL="342900" indent="-342900" algn="l">
              <a:lnSpc>
                <a:spcPct val="115000"/>
              </a:lnSpc>
              <a:spcBef>
                <a:spcPct val="45000"/>
              </a:spcBef>
              <a:buClr>
                <a:srgbClr val="A50021"/>
              </a:buClr>
              <a:buSzPct val="100000"/>
              <a:buFont typeface="+mj-lt"/>
              <a:buAutoNum type="arabicPeriod" startAt="6"/>
              <a:defRPr/>
            </a:pP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Allocate </a:t>
            </a:r>
            <a:r>
              <a:rPr lang="en-US" sz="1400"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the transaction price to the </a:t>
            </a: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separate performance obligations.</a:t>
            </a:r>
          </a:p>
          <a:p>
            <a:pPr marL="342900" indent="-342900" algn="l">
              <a:lnSpc>
                <a:spcPct val="115000"/>
              </a:lnSpc>
              <a:spcBef>
                <a:spcPct val="45000"/>
              </a:spcBef>
              <a:buClr>
                <a:srgbClr val="A50021"/>
              </a:buClr>
              <a:buSzPct val="100000"/>
              <a:buFont typeface="+mj-lt"/>
              <a:buAutoNum type="arabicPeriod" startAt="6"/>
              <a:defRPr/>
            </a:pP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Recognize </a:t>
            </a:r>
            <a:r>
              <a:rPr lang="en-US" sz="1400"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revenue when the company satisfies </a:t>
            </a: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its performance obligation.</a:t>
            </a:r>
          </a:p>
          <a:p>
            <a:pPr marL="342900" indent="-342900" algn="l">
              <a:lnSpc>
                <a:spcPct val="115000"/>
              </a:lnSpc>
              <a:spcBef>
                <a:spcPct val="45000"/>
              </a:spcBef>
              <a:buClr>
                <a:srgbClr val="A50021"/>
              </a:buClr>
              <a:buSzPct val="100000"/>
              <a:buFont typeface="+mj-lt"/>
              <a:buAutoNum type="arabicPeriod" startAt="6"/>
              <a:defRPr/>
            </a:pP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Identify </a:t>
            </a:r>
            <a:r>
              <a:rPr lang="en-US" sz="1400"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other revenue recognition </a:t>
            </a: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issues.</a:t>
            </a:r>
          </a:p>
          <a:p>
            <a:pPr marL="342900" indent="-342900" algn="l">
              <a:lnSpc>
                <a:spcPct val="115000"/>
              </a:lnSpc>
              <a:spcBef>
                <a:spcPct val="45000"/>
              </a:spcBef>
              <a:buClr>
                <a:srgbClr val="A50021"/>
              </a:buClr>
              <a:buSzPct val="100000"/>
              <a:buFont typeface="+mj-lt"/>
              <a:buAutoNum type="arabicPeriod" startAt="6"/>
              <a:defRPr/>
            </a:pP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Describe </a:t>
            </a:r>
            <a:r>
              <a:rPr lang="en-US" sz="1400"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presentation and disclosure </a:t>
            </a: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regarding revenue</a:t>
            </a:r>
            <a:r>
              <a:rPr lang="en-US" sz="1400"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a:t>
            </a:r>
          </a:p>
        </p:txBody>
      </p:sp>
      <p:sp>
        <p:nvSpPr>
          <p:cNvPr id="4100" name="Rectangle 19"/>
          <p:cNvSpPr>
            <a:spLocks noChangeArrowheads="1"/>
          </p:cNvSpPr>
          <p:nvPr/>
        </p:nvSpPr>
        <p:spPr bwMode="auto">
          <a:xfrm>
            <a:off x="457200" y="3048000"/>
            <a:ext cx="5181600" cy="3375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4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After studying this chapter, you should be able to:</a:t>
            </a:r>
          </a:p>
        </p:txBody>
      </p:sp>
      <p:sp>
        <p:nvSpPr>
          <p:cNvPr id="4106" name="Rectangle 15"/>
          <p:cNvSpPr txBox="1">
            <a:spLocks noChangeArrowheads="1"/>
          </p:cNvSpPr>
          <p:nvPr/>
        </p:nvSpPr>
        <p:spPr bwMode="auto">
          <a:xfrm>
            <a:off x="381000" y="23622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defRPr/>
            </a:pPr>
            <a:r>
              <a:rPr lang="en-US" sz="2400" dirty="0" smtClean="0">
                <a:solidFill>
                  <a:schemeClr val="bg1"/>
                </a:solidFill>
                <a:effectLst>
                  <a:outerShdw blurRad="38100" dist="38100" dir="2700000" algn="tl">
                    <a:srgbClr val="000000">
                      <a:alpha val="43137"/>
                    </a:srgbClr>
                  </a:outerShdw>
                </a:effectLst>
                <a:latin typeface="Arial" charset="0"/>
              </a:rPr>
              <a:t>LEARNING OBJECTIVES</a:t>
            </a:r>
          </a:p>
        </p:txBody>
      </p:sp>
      <p:sp>
        <p:nvSpPr>
          <p:cNvPr id="3074" name="Rectangle 2"/>
          <p:cNvSpPr>
            <a:spLocks noGrp="1" noChangeArrowheads="1"/>
          </p:cNvSpPr>
          <p:nvPr>
            <p:ph type="body" idx="1"/>
          </p:nvPr>
        </p:nvSpPr>
        <p:spPr>
          <a:xfrm>
            <a:off x="457200" y="3429000"/>
            <a:ext cx="4114800" cy="22118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spAutoFit/>
          </a:bodyPr>
          <a:lstStyle/>
          <a:p>
            <a:pPr>
              <a:lnSpc>
                <a:spcPct val="115000"/>
              </a:lnSpc>
              <a:spcBef>
                <a:spcPct val="45000"/>
              </a:spcBef>
              <a:buClr>
                <a:srgbClr val="A50021"/>
              </a:buClr>
              <a:buSzPct val="100000"/>
              <a:buFont typeface="+mj-lt"/>
              <a:buAutoNum type="arabicPeriod"/>
              <a:defRPr/>
            </a:pPr>
            <a:r>
              <a:rPr lang="en-US" sz="1400" kern="1200" dirty="0" smtClean="0">
                <a:effectLst/>
              </a:rPr>
              <a:t>Understand </a:t>
            </a:r>
            <a:r>
              <a:rPr lang="en-US" sz="1400" kern="1200" dirty="0">
                <a:effectLst/>
              </a:rPr>
              <a:t>revenue recognition </a:t>
            </a:r>
            <a:r>
              <a:rPr lang="en-US" sz="1400" kern="1200" dirty="0" smtClean="0">
                <a:effectLst/>
              </a:rPr>
              <a:t>issues.</a:t>
            </a:r>
          </a:p>
          <a:p>
            <a:pPr>
              <a:lnSpc>
                <a:spcPct val="115000"/>
              </a:lnSpc>
              <a:spcBef>
                <a:spcPct val="45000"/>
              </a:spcBef>
              <a:buClr>
                <a:srgbClr val="A50021"/>
              </a:buClr>
              <a:buSzPct val="100000"/>
              <a:buFont typeface="+mj-lt"/>
              <a:buAutoNum type="arabicPeriod"/>
              <a:defRPr/>
            </a:pPr>
            <a:r>
              <a:rPr lang="en-US" sz="1400" kern="1200" dirty="0" smtClean="0">
                <a:effectLst/>
              </a:rPr>
              <a:t>Identify </a:t>
            </a:r>
            <a:r>
              <a:rPr lang="en-US" sz="1400" kern="1200" dirty="0">
                <a:effectLst/>
              </a:rPr>
              <a:t>the five steps in the revenue </a:t>
            </a:r>
            <a:r>
              <a:rPr lang="en-US" sz="1400" kern="1200" dirty="0" smtClean="0">
                <a:effectLst/>
              </a:rPr>
              <a:t>recognition process.</a:t>
            </a:r>
          </a:p>
          <a:p>
            <a:pPr>
              <a:lnSpc>
                <a:spcPct val="115000"/>
              </a:lnSpc>
              <a:spcBef>
                <a:spcPct val="45000"/>
              </a:spcBef>
              <a:buClr>
                <a:srgbClr val="A50021"/>
              </a:buClr>
              <a:buSzPct val="100000"/>
              <a:buFont typeface="+mj-lt"/>
              <a:buAutoNum type="arabicPeriod"/>
              <a:defRPr/>
            </a:pPr>
            <a:r>
              <a:rPr lang="en-US" sz="1400" kern="1200" dirty="0" smtClean="0">
                <a:effectLst/>
              </a:rPr>
              <a:t>Identify </a:t>
            </a:r>
            <a:r>
              <a:rPr lang="en-US" sz="1400" kern="1200" dirty="0">
                <a:effectLst/>
              </a:rPr>
              <a:t>the contract with </a:t>
            </a:r>
            <a:r>
              <a:rPr lang="en-US" sz="1400" kern="1200" dirty="0" smtClean="0">
                <a:effectLst/>
              </a:rPr>
              <a:t>customers.</a:t>
            </a:r>
          </a:p>
          <a:p>
            <a:pPr>
              <a:lnSpc>
                <a:spcPct val="115000"/>
              </a:lnSpc>
              <a:spcBef>
                <a:spcPct val="45000"/>
              </a:spcBef>
              <a:buClr>
                <a:srgbClr val="A50021"/>
              </a:buClr>
              <a:buSzPct val="100000"/>
              <a:buFont typeface="+mj-lt"/>
              <a:buAutoNum type="arabicPeriod"/>
              <a:defRPr/>
            </a:pPr>
            <a:r>
              <a:rPr lang="en-US" sz="1400" kern="1200" dirty="0" smtClean="0">
                <a:effectLst/>
              </a:rPr>
              <a:t>Identify </a:t>
            </a:r>
            <a:r>
              <a:rPr lang="en-US" sz="1400" kern="1200" dirty="0">
                <a:effectLst/>
              </a:rPr>
              <a:t>the separate performance obligations in </a:t>
            </a:r>
            <a:r>
              <a:rPr lang="en-US" sz="1400" kern="1200" dirty="0" smtClean="0">
                <a:effectLst/>
              </a:rPr>
              <a:t>the contract.</a:t>
            </a:r>
          </a:p>
          <a:p>
            <a:pPr>
              <a:lnSpc>
                <a:spcPct val="115000"/>
              </a:lnSpc>
              <a:spcBef>
                <a:spcPct val="45000"/>
              </a:spcBef>
              <a:buClr>
                <a:srgbClr val="A50021"/>
              </a:buClr>
              <a:buSzPct val="100000"/>
              <a:buFont typeface="+mj-lt"/>
              <a:buAutoNum type="arabicPeriod"/>
              <a:defRPr/>
            </a:pPr>
            <a:r>
              <a:rPr lang="en-US" sz="1400" kern="1200" dirty="0" smtClean="0">
                <a:effectLst/>
              </a:rPr>
              <a:t>Determine </a:t>
            </a:r>
            <a:r>
              <a:rPr lang="en-US" sz="1400" kern="1200" dirty="0">
                <a:effectLst/>
              </a:rPr>
              <a:t>the transaction price.</a:t>
            </a:r>
          </a:p>
        </p:txBody>
      </p:sp>
      <p:pic>
        <p:nvPicPr>
          <p:cNvPr id="4103"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4770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4" name="Rectangle 24"/>
          <p:cNvSpPr>
            <a:spLocks noChangeArrowheads="1"/>
          </p:cNvSpPr>
          <p:nvPr/>
        </p:nvSpPr>
        <p:spPr bwMode="auto">
          <a:xfrm>
            <a:off x="2822575" y="533400"/>
            <a:ext cx="62452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defRPr/>
            </a:pPr>
            <a:r>
              <a:rPr lang="en-US" sz="44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Revenue Recognition</a:t>
            </a:r>
          </a:p>
        </p:txBody>
      </p:sp>
      <p:pic>
        <p:nvPicPr>
          <p:cNvPr id="4105"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26"/>
          <p:cNvSpPr txBox="1">
            <a:spLocks noChangeArrowheads="1"/>
          </p:cNvSpPr>
          <p:nvPr/>
        </p:nvSpPr>
        <p:spPr bwMode="auto">
          <a:xfrm>
            <a:off x="6858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defRPr/>
            </a:pPr>
            <a:r>
              <a:rPr lang="en-US" sz="10700" dirty="0" smtClean="0">
                <a:solidFill>
                  <a:srgbClr val="5F5F5F"/>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18</a:t>
            </a:r>
          </a:p>
        </p:txBody>
      </p:sp>
      <p:pic>
        <p:nvPicPr>
          <p:cNvPr id="4107"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45791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6" name="Rectangle 4"/>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Other Revenue Recognition Issues</a:t>
            </a: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5126"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8</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8" name="Text Box 6"/>
          <p:cNvSpPr txBox="1">
            <a:spLocks noChangeArrowheads="1"/>
          </p:cNvSpPr>
          <p:nvPr/>
        </p:nvSpPr>
        <p:spPr bwMode="auto">
          <a:xfrm>
            <a:off x="575481" y="1290851"/>
            <a:ext cx="7962900" cy="4112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lvl="1" algn="l">
              <a:lnSpc>
                <a:spcPct val="125000"/>
              </a:lnSpc>
              <a:spcBef>
                <a:spcPts val="1200"/>
              </a:spcBef>
              <a:buClr>
                <a:srgbClr val="800000"/>
              </a:buClr>
              <a:buSzPct val="80000"/>
              <a:buFont typeface="Wingdings" pitchFamily="2" charset="2"/>
              <a:buChar char="u"/>
            </a:pPr>
            <a:r>
              <a:rPr lang="en-US" sz="23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Right </a:t>
            </a:r>
            <a:r>
              <a:rPr lang="en-US" sz="23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of </a:t>
            </a:r>
            <a:r>
              <a:rPr lang="en-US" sz="23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return </a:t>
            </a:r>
          </a:p>
          <a:p>
            <a:pPr lvl="1" algn="l">
              <a:lnSpc>
                <a:spcPct val="125000"/>
              </a:lnSpc>
              <a:spcBef>
                <a:spcPts val="1200"/>
              </a:spcBef>
              <a:buClr>
                <a:srgbClr val="800000"/>
              </a:buClr>
              <a:buSzPct val="80000"/>
              <a:buFont typeface="Wingdings" pitchFamily="2" charset="2"/>
              <a:buChar char="u"/>
            </a:pPr>
            <a:r>
              <a:rPr lang="en-US" sz="23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Consignments</a:t>
            </a:r>
          </a:p>
          <a:p>
            <a:pPr lvl="1" algn="l">
              <a:lnSpc>
                <a:spcPct val="125000"/>
              </a:lnSpc>
              <a:spcBef>
                <a:spcPts val="1200"/>
              </a:spcBef>
              <a:buClr>
                <a:srgbClr val="800000"/>
              </a:buClr>
              <a:buSzPct val="80000"/>
              <a:buFont typeface="Wingdings" pitchFamily="2" charset="2"/>
              <a:buChar char="u"/>
            </a:pPr>
            <a:r>
              <a:rPr lang="en-US" sz="23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Repurchase agreements</a:t>
            </a:r>
          </a:p>
          <a:p>
            <a:pPr lvl="1" algn="l">
              <a:lnSpc>
                <a:spcPct val="125000"/>
              </a:lnSpc>
              <a:spcBef>
                <a:spcPts val="1200"/>
              </a:spcBef>
              <a:buClr>
                <a:srgbClr val="800000"/>
              </a:buClr>
              <a:buSzPct val="80000"/>
              <a:buFont typeface="Wingdings" pitchFamily="2" charset="2"/>
              <a:buChar char="u"/>
            </a:pPr>
            <a:r>
              <a:rPr lang="en-US" sz="23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Warranties</a:t>
            </a:r>
          </a:p>
          <a:p>
            <a:pPr lvl="1" algn="l">
              <a:lnSpc>
                <a:spcPct val="125000"/>
              </a:lnSpc>
              <a:spcBef>
                <a:spcPts val="1200"/>
              </a:spcBef>
              <a:buClr>
                <a:srgbClr val="800000"/>
              </a:buClr>
              <a:buSzPct val="80000"/>
              <a:buFont typeface="Wingdings" pitchFamily="2" charset="2"/>
              <a:buChar char="u"/>
            </a:pPr>
            <a:r>
              <a:rPr lang="en-US" sz="23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Bill </a:t>
            </a:r>
            <a:r>
              <a:rPr lang="en-US" sz="23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and </a:t>
            </a:r>
            <a:r>
              <a:rPr lang="en-US" sz="23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hold</a:t>
            </a:r>
          </a:p>
          <a:p>
            <a:pPr lvl="1" algn="l">
              <a:lnSpc>
                <a:spcPct val="125000"/>
              </a:lnSpc>
              <a:spcBef>
                <a:spcPts val="1200"/>
              </a:spcBef>
              <a:buClr>
                <a:srgbClr val="800000"/>
              </a:buClr>
              <a:buSzPct val="80000"/>
              <a:buFont typeface="Wingdings" pitchFamily="2" charset="2"/>
              <a:buChar char="u"/>
            </a:pPr>
            <a:r>
              <a:rPr lang="en-US" sz="23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Nonrefundable upfront fees</a:t>
            </a:r>
          </a:p>
          <a:p>
            <a:pPr lvl="1" algn="l">
              <a:lnSpc>
                <a:spcPct val="125000"/>
              </a:lnSpc>
              <a:spcBef>
                <a:spcPts val="1200"/>
              </a:spcBef>
              <a:buClr>
                <a:srgbClr val="800000"/>
              </a:buClr>
              <a:buSzPct val="80000"/>
              <a:buFont typeface="Wingdings" pitchFamily="2" charset="2"/>
              <a:buChar char="u"/>
            </a:pPr>
            <a:r>
              <a:rPr lang="en-US" sz="23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Principal-agent </a:t>
            </a:r>
            <a:r>
              <a:rPr lang="en-US" sz="23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relationships</a:t>
            </a:r>
          </a:p>
        </p:txBody>
      </p:sp>
    </p:spTree>
    <p:extLst>
      <p:ext uri="{BB962C8B-B14F-4D97-AF65-F5344CB8AC3E}">
        <p14:creationId xmlns:p14="http://schemas.microsoft.com/office/powerpoint/2010/main" val="854592421"/>
      </p:ext>
    </p:extLst>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6" name="Rectangle 4"/>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accent6">
                    <a:lumMod val="50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Right of Return</a:t>
            </a: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5126"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8</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8" name="Text Box 6"/>
          <p:cNvSpPr txBox="1">
            <a:spLocks noChangeArrowheads="1"/>
          </p:cNvSpPr>
          <p:nvPr/>
        </p:nvSpPr>
        <p:spPr bwMode="auto">
          <a:xfrm>
            <a:off x="609600" y="1295400"/>
            <a:ext cx="7962900" cy="41703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lvl="1" algn="l">
              <a:lnSpc>
                <a:spcPct val="125000"/>
              </a:lnSpc>
              <a:spcBef>
                <a:spcPts val="1200"/>
              </a:spcBef>
              <a:buClr>
                <a:srgbClr val="800000"/>
              </a:buClr>
              <a:buSzPct val="80000"/>
              <a:buFont typeface="Wingdings" pitchFamily="2" charset="2"/>
              <a:buChar char="u"/>
            </a:pPr>
            <a:r>
              <a:rPr lang="en-US" sz="2400" dirty="0" smtClean="0">
                <a:solidFill>
                  <a:schemeClr val="tx2">
                    <a:lumMod val="75000"/>
                  </a:schemeClr>
                </a:solidFill>
                <a:latin typeface="Liberation Sans" panose="020B0604020202020204" pitchFamily="34" charset="0"/>
                <a:ea typeface="Liberation Sans" panose="020B0604020202020204" pitchFamily="34" charset="0"/>
                <a:cs typeface="Liberation Sans" panose="020B0604020202020204" pitchFamily="34" charset="0"/>
              </a:rPr>
              <a:t>Right </a:t>
            </a:r>
            <a:r>
              <a:rPr lang="en-US" sz="2400" dirty="0">
                <a:solidFill>
                  <a:schemeClr val="tx2">
                    <a:lumMod val="75000"/>
                  </a:schemeClr>
                </a:solidFill>
                <a:latin typeface="Liberation Sans" panose="020B0604020202020204" pitchFamily="34" charset="0"/>
                <a:ea typeface="Liberation Sans" panose="020B0604020202020204" pitchFamily="34" charset="0"/>
                <a:cs typeface="Liberation Sans" panose="020B0604020202020204" pitchFamily="34" charset="0"/>
              </a:rPr>
              <a:t>of return </a:t>
            </a:r>
            <a:r>
              <a:rPr lang="en-US" sz="23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is granted for product </a:t>
            </a:r>
            <a:r>
              <a:rPr lang="en-US" sz="23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for </a:t>
            </a:r>
            <a:r>
              <a:rPr lang="en-US" sz="23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various reasons </a:t>
            </a:r>
            <a:r>
              <a:rPr lang="en-US" sz="23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(e.g., dissatisfaction with </a:t>
            </a:r>
            <a:r>
              <a:rPr lang="en-US" sz="23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product).</a:t>
            </a:r>
          </a:p>
          <a:p>
            <a:pPr lvl="1" algn="l">
              <a:lnSpc>
                <a:spcPct val="125000"/>
              </a:lnSpc>
              <a:spcBef>
                <a:spcPts val="1200"/>
              </a:spcBef>
              <a:buClr>
                <a:srgbClr val="800000"/>
              </a:buClr>
              <a:buSzPct val="80000"/>
              <a:buFont typeface="Wingdings" pitchFamily="2" charset="2"/>
              <a:buChar char="u"/>
            </a:pPr>
            <a:r>
              <a:rPr lang="en-US" sz="23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Company returning the product receives </a:t>
            </a:r>
            <a:r>
              <a:rPr lang="en-US" sz="23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any combination of </a:t>
            </a:r>
            <a:r>
              <a:rPr lang="en-US" sz="23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the following.</a:t>
            </a:r>
          </a:p>
          <a:p>
            <a:pPr marL="1377950" lvl="2" indent="-463550" algn="l">
              <a:lnSpc>
                <a:spcPct val="125000"/>
              </a:lnSpc>
              <a:spcBef>
                <a:spcPts val="1200"/>
              </a:spcBef>
              <a:buSzPct val="100000"/>
              <a:buFont typeface="+mj-lt"/>
              <a:buAutoNum type="arabicPeriod"/>
            </a:pP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Full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or partial refund of any consideration </a:t>
            </a: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paid.</a:t>
            </a:r>
          </a:p>
          <a:p>
            <a:pPr marL="1377950" lvl="2" indent="-463550" algn="l">
              <a:lnSpc>
                <a:spcPct val="125000"/>
              </a:lnSpc>
              <a:spcBef>
                <a:spcPts val="1200"/>
              </a:spcBef>
              <a:buSzPct val="100000"/>
              <a:buFont typeface="+mj-lt"/>
              <a:buAutoNum type="arabicPeriod"/>
            </a:pP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Credit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that can be applied against amounts owed, or that will be owed, to the </a:t>
            </a: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seller.</a:t>
            </a:r>
          </a:p>
          <a:p>
            <a:pPr marL="1377950" lvl="2" indent="-463550" algn="l">
              <a:lnSpc>
                <a:spcPct val="125000"/>
              </a:lnSpc>
              <a:spcBef>
                <a:spcPts val="1200"/>
              </a:spcBef>
              <a:buSzPct val="100000"/>
              <a:buFont typeface="+mj-lt"/>
              <a:buAutoNum type="arabicPeriod"/>
            </a:pP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Another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product in exchange.</a:t>
            </a:r>
          </a:p>
        </p:txBody>
      </p:sp>
    </p:spTree>
    <p:extLst>
      <p:ext uri="{BB962C8B-B14F-4D97-AF65-F5344CB8AC3E}">
        <p14:creationId xmlns:p14="http://schemas.microsoft.com/office/powerpoint/2010/main" val="2112806448"/>
      </p:ext>
    </p:extLst>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381000" y="1840610"/>
            <a:ext cx="8382000" cy="33270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pPr>
            <a:r>
              <a:rPr lang="en-US" sz="1900" i="1" dirty="0" smtClean="0">
                <a:latin typeface="Liberation Sans" panose="020B0604020202020204" pitchFamily="34" charset="0"/>
                <a:ea typeface="Liberation Sans" panose="020B0604020202020204" pitchFamily="34" charset="0"/>
                <a:cs typeface="Liberation Sans" panose="020B0604020202020204" pitchFamily="34" charset="0"/>
              </a:rPr>
              <a:t>Facts:</a:t>
            </a:r>
            <a:r>
              <a:rPr lang="en-US" sz="1900" dirty="0" smtClean="0">
                <a:latin typeface="Liberation Sans" panose="020B0604020202020204" pitchFamily="34" charset="0"/>
                <a:ea typeface="Liberation Sans" panose="020B0604020202020204" pitchFamily="34" charset="0"/>
                <a:cs typeface="Liberation Sans" panose="020B0604020202020204" pitchFamily="34" charset="0"/>
              </a:rPr>
              <a:t>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Venden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Company sells 100 products for $100 each to Amaya Inc. for cash. Venden allows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Amaya to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return any unused product within 30 days and receive a full refund. The cost of each product is $60.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To determine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the transaction price, Venden decides that the approach that is most predictive of the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amount of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consideration to which it will be entitled is the </a:t>
            </a:r>
            <a:r>
              <a:rPr lang="en-US" sz="1900" dirty="0">
                <a:latin typeface="Liberation Sans" panose="020B0604020202020204" pitchFamily="34" charset="0"/>
                <a:ea typeface="Liberation Sans" panose="020B0604020202020204" pitchFamily="34" charset="0"/>
                <a:cs typeface="Liberation Sans" panose="020B0604020202020204" pitchFamily="34" charset="0"/>
              </a:rPr>
              <a:t>most likely amount</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 Using the most likely amount</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 Venden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estimates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that:</a:t>
            </a:r>
          </a:p>
          <a:p>
            <a:pPr marL="342900" indent="-342900" algn="l">
              <a:lnSpc>
                <a:spcPct val="120000"/>
              </a:lnSpc>
              <a:spcBef>
                <a:spcPts val="600"/>
              </a:spcBef>
              <a:buFont typeface="+mj-lt"/>
              <a:buAutoNum type="arabicPeriod"/>
            </a:pP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Three </a:t>
            </a:r>
            <a:r>
              <a:rPr lang="en-US" sz="1900" dirty="0" smtClean="0">
                <a:latin typeface="Liberation Sans" panose="020B0604020202020204" pitchFamily="34" charset="0"/>
                <a:ea typeface="Liberation Sans" panose="020B0604020202020204" pitchFamily="34" charset="0"/>
                <a:cs typeface="Liberation Sans" panose="020B0604020202020204" pitchFamily="34" charset="0"/>
              </a:rPr>
              <a:t>(3)</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products will be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returned.</a:t>
            </a:r>
          </a:p>
          <a:p>
            <a:pPr marL="342900" indent="-342900" algn="l">
              <a:lnSpc>
                <a:spcPct val="120000"/>
              </a:lnSpc>
              <a:buAutoNum type="arabicPeriod"/>
            </a:pP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The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costs of recovering the products will be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immaterial.</a:t>
            </a:r>
          </a:p>
          <a:p>
            <a:pPr marL="342900" indent="-342900" algn="l">
              <a:lnSpc>
                <a:spcPct val="120000"/>
              </a:lnSpc>
              <a:buAutoNum type="arabicPeriod"/>
            </a:pP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The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returned products are expected to be resold at a profit.</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6149"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8</a:t>
            </a:r>
          </a:p>
        </p:txBody>
      </p:sp>
      <p:sp>
        <p:nvSpPr>
          <p:cNvPr id="2" name="Rectangle 1"/>
          <p:cNvSpPr/>
          <p:nvPr/>
        </p:nvSpPr>
        <p:spPr>
          <a:xfrm>
            <a:off x="381000" y="1295400"/>
            <a:ext cx="8382000" cy="523990"/>
          </a:xfrm>
          <a:prstGeom prst="rect">
            <a:avLst/>
          </a:prstGeom>
          <a:solidFill>
            <a:srgbClr val="0084DE"/>
          </a:solidFill>
          <a:ln>
            <a:noFill/>
          </a:ln>
        </p:spPr>
        <p:txBody>
          <a:bodyPr wrap="square" bIns="73152">
            <a:spAutoFit/>
          </a:bodyPr>
          <a:lstStyle/>
          <a:p>
            <a:pPr marL="0" lvl="1" algn="l">
              <a:lnSpc>
                <a:spcPct val="125000"/>
              </a:lnSpc>
              <a:spcBef>
                <a:spcPts val="1200"/>
              </a:spcBef>
              <a:buClr>
                <a:srgbClr val="800000"/>
              </a:buClr>
              <a:buSzPct val="80000"/>
            </a:pPr>
            <a:r>
              <a:rPr lang="en-US" sz="21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RIGHT OF RETURN</a:t>
            </a:r>
            <a:endParaRPr lang="en-US" sz="21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 name="Rectangle 8"/>
          <p:cNvSpPr/>
          <p:nvPr/>
        </p:nvSpPr>
        <p:spPr>
          <a:xfrm>
            <a:off x="381000" y="5210991"/>
            <a:ext cx="8382000" cy="443198"/>
          </a:xfrm>
          <a:prstGeom prst="rect">
            <a:avLst/>
          </a:prstGeom>
          <a:solidFill>
            <a:srgbClr val="0084DE"/>
          </a:solidFill>
          <a:ln>
            <a:noFill/>
          </a:ln>
        </p:spPr>
        <p:txBody>
          <a:bodyPr wrap="square" bIns="73152" anchor="ctr" anchorCtr="0">
            <a:noAutofit/>
          </a:bodyPr>
          <a:lstStyle/>
          <a:p>
            <a:pPr algn="l"/>
            <a:r>
              <a:rPr lang="en-US" sz="21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Question:  How should Venden record this sale?</a:t>
            </a:r>
          </a:p>
        </p:txBody>
      </p:sp>
      <p:sp>
        <p:nvSpPr>
          <p:cNvPr id="13" name="Rectangle 12"/>
          <p:cNvSpPr/>
          <p:nvPr/>
        </p:nvSpPr>
        <p:spPr>
          <a:xfrm>
            <a:off x="6705600" y="457200"/>
            <a:ext cx="220980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ILLUSTRATION </a:t>
            </a:r>
            <a:r>
              <a:rPr lang="en-US" sz="1200" dirty="0" smtClean="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18-21</a:t>
            </a:r>
            <a:endParaRPr lang="en-US" sz="12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endParaRPr>
          </a:p>
          <a:p>
            <a:pPr algn="l"/>
            <a:r>
              <a:rPr lang="en-US" sz="1200" b="0" dirty="0" smtClean="0">
                <a:latin typeface="Liberation Sans" panose="020B0604020202020204" pitchFamily="34" charset="0"/>
                <a:ea typeface="Liberation Sans" panose="020B0604020202020204" pitchFamily="34" charset="0"/>
                <a:cs typeface="Liberation Sans" panose="020B0604020202020204" pitchFamily="34" charset="0"/>
              </a:rPr>
              <a:t>Recognition</a:t>
            </a:r>
            <a:r>
              <a:rPr lang="en-US" sz="1200" b="0" dirty="0">
                <a:latin typeface="Liberation Sans" panose="020B0604020202020204" pitchFamily="34" charset="0"/>
                <a:ea typeface="Liberation Sans" panose="020B0604020202020204" pitchFamily="34" charset="0"/>
                <a:cs typeface="Liberation Sans" panose="020B0604020202020204" pitchFamily="34" charset="0"/>
              </a:rPr>
              <a:t>—</a:t>
            </a:r>
            <a:r>
              <a:rPr lang="en-US" sz="1200" b="0" dirty="0" smtClean="0">
                <a:latin typeface="Liberation Sans" panose="020B0604020202020204" pitchFamily="34" charset="0"/>
                <a:ea typeface="Liberation Sans" panose="020B0604020202020204" pitchFamily="34" charset="0"/>
                <a:cs typeface="Liberation Sans" panose="020B0604020202020204" pitchFamily="34" charset="0"/>
              </a:rPr>
              <a:t>Right of Return</a:t>
            </a:r>
            <a:endParaRPr lang="en-US" sz="1200" b="0"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4" name="Rectangle 4"/>
          <p:cNvSpPr txBox="1">
            <a:spLocks noChangeArrowheads="1"/>
          </p:cNvSpPr>
          <p:nvPr/>
        </p:nvSpPr>
        <p:spPr bwMode="auto">
          <a:xfrm>
            <a:off x="609600" y="381000"/>
            <a:ext cx="56388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indent="0" algn="l">
              <a:defRPr/>
            </a:pPr>
            <a:r>
              <a:rPr lang="en-US" sz="3200" i="0" kern="1200" dirty="0" smtClean="0">
                <a:solidFill>
                  <a:schemeClr val="accent6">
                    <a:lumMod val="50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Right of Return</a:t>
            </a:r>
          </a:p>
        </p:txBody>
      </p:sp>
    </p:spTree>
    <p:extLst>
      <p:ext uri="{BB962C8B-B14F-4D97-AF65-F5344CB8AC3E}">
        <p14:creationId xmlns:p14="http://schemas.microsoft.com/office/powerpoint/2010/main" val="3254811483"/>
      </p:ext>
    </p:extLst>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381000" y="1905000"/>
            <a:ext cx="8382000" cy="794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pPr>
            <a:r>
              <a:rPr lang="en-US" sz="1900" dirty="0" smtClean="0">
                <a:latin typeface="Liberation Sans" panose="020B0604020202020204" pitchFamily="34" charset="0"/>
                <a:ea typeface="Liberation Sans" panose="020B0604020202020204" pitchFamily="34" charset="0"/>
                <a:cs typeface="Liberation Sans" panose="020B0604020202020204" pitchFamily="34" charset="0"/>
              </a:rPr>
              <a:t>Venden records the sale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as follows with the expectation that </a:t>
            </a:r>
            <a:r>
              <a:rPr lang="en-US" sz="1900" dirty="0" smtClean="0">
                <a:latin typeface="Liberation Sans" panose="020B0604020202020204" pitchFamily="34" charset="0"/>
                <a:ea typeface="Liberation Sans" panose="020B0604020202020204" pitchFamily="34" charset="0"/>
                <a:cs typeface="Liberation Sans" panose="020B0604020202020204" pitchFamily="34" charset="0"/>
              </a:rPr>
              <a:t>three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products will be returned:</a:t>
            </a:r>
            <a:endParaRPr lang="en-US" sz="1900" b="0"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6149"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8</a:t>
            </a:r>
          </a:p>
        </p:txBody>
      </p:sp>
      <p:sp>
        <p:nvSpPr>
          <p:cNvPr id="2" name="Rectangle 1"/>
          <p:cNvSpPr/>
          <p:nvPr/>
        </p:nvSpPr>
        <p:spPr>
          <a:xfrm>
            <a:off x="381000" y="1295400"/>
            <a:ext cx="8382000" cy="484300"/>
          </a:xfrm>
          <a:prstGeom prst="rect">
            <a:avLst/>
          </a:prstGeom>
          <a:solidFill>
            <a:srgbClr val="0084DE"/>
          </a:solidFill>
          <a:ln>
            <a:noFill/>
          </a:ln>
        </p:spPr>
        <p:txBody>
          <a:bodyPr wrap="square" bIns="73152" anchor="ctr" anchorCtr="0">
            <a:noAutofit/>
          </a:bodyPr>
          <a:lstStyle/>
          <a:p>
            <a:pPr algn="l"/>
            <a:r>
              <a:rPr lang="en-US" sz="21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Question:  How should Venden record this sale?</a:t>
            </a:r>
          </a:p>
        </p:txBody>
      </p:sp>
      <p:sp>
        <p:nvSpPr>
          <p:cNvPr id="13" name="Rectangle 12"/>
          <p:cNvSpPr/>
          <p:nvPr/>
        </p:nvSpPr>
        <p:spPr>
          <a:xfrm>
            <a:off x="6705600" y="457200"/>
            <a:ext cx="220980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ILLUSTRATION </a:t>
            </a:r>
            <a:r>
              <a:rPr lang="en-US" sz="1200" dirty="0" smtClean="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18-21</a:t>
            </a:r>
            <a:endParaRPr lang="en-US" sz="12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endParaRPr>
          </a:p>
          <a:p>
            <a:pPr algn="l"/>
            <a:r>
              <a:rPr lang="en-US" sz="1200" b="0" dirty="0" smtClean="0">
                <a:latin typeface="Liberation Sans" panose="020B0604020202020204" pitchFamily="34" charset="0"/>
                <a:ea typeface="Liberation Sans" panose="020B0604020202020204" pitchFamily="34" charset="0"/>
                <a:cs typeface="Liberation Sans" panose="020B0604020202020204" pitchFamily="34" charset="0"/>
              </a:rPr>
              <a:t>Recognition</a:t>
            </a:r>
            <a:r>
              <a:rPr lang="en-US" sz="1200" b="0" dirty="0">
                <a:latin typeface="Liberation Sans" panose="020B0604020202020204" pitchFamily="34" charset="0"/>
                <a:ea typeface="Liberation Sans" panose="020B0604020202020204" pitchFamily="34" charset="0"/>
                <a:cs typeface="Liberation Sans" panose="020B0604020202020204" pitchFamily="34" charset="0"/>
              </a:rPr>
              <a:t>—</a:t>
            </a:r>
            <a:r>
              <a:rPr lang="en-US" sz="1200" b="0" dirty="0" smtClean="0">
                <a:latin typeface="Liberation Sans" panose="020B0604020202020204" pitchFamily="34" charset="0"/>
                <a:ea typeface="Liberation Sans" panose="020B0604020202020204" pitchFamily="34" charset="0"/>
                <a:cs typeface="Liberation Sans" panose="020B0604020202020204" pitchFamily="34" charset="0"/>
              </a:rPr>
              <a:t>Right of Return</a:t>
            </a:r>
            <a:endParaRPr lang="en-US" sz="1200" b="0"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4" name="Rectangle 4"/>
          <p:cNvSpPr txBox="1">
            <a:spLocks noChangeArrowheads="1"/>
          </p:cNvSpPr>
          <p:nvPr/>
        </p:nvSpPr>
        <p:spPr bwMode="auto">
          <a:xfrm>
            <a:off x="609600" y="381000"/>
            <a:ext cx="56388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indent="0" algn="l">
              <a:defRPr/>
            </a:pPr>
            <a:r>
              <a:rPr lang="en-US" sz="3200" i="0" kern="1200" dirty="0" smtClean="0">
                <a:solidFill>
                  <a:schemeClr val="accent6">
                    <a:lumMod val="50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Right of Return</a:t>
            </a:r>
          </a:p>
        </p:txBody>
      </p:sp>
      <p:sp>
        <p:nvSpPr>
          <p:cNvPr id="15" name="Rectangle 14"/>
          <p:cNvSpPr/>
          <p:nvPr/>
        </p:nvSpPr>
        <p:spPr>
          <a:xfrm>
            <a:off x="381000" y="2852916"/>
            <a:ext cx="8382000" cy="1211101"/>
          </a:xfrm>
          <a:prstGeom prst="rect">
            <a:avLst/>
          </a:prstGeom>
        </p:spPr>
        <p:txBody>
          <a:bodyPr wrap="square">
            <a:spAutoFit/>
          </a:bodyPr>
          <a:lstStyle/>
          <a:p>
            <a:pPr marL="914400" indent="-450850" algn="l">
              <a:lnSpc>
                <a:spcPct val="110000"/>
              </a:lnSpc>
              <a:spcBef>
                <a:spcPts val="600"/>
              </a:spcBef>
              <a:tabLst>
                <a:tab pos="6510338" algn="r"/>
                <a:tab pos="7778750" algn="r"/>
              </a:tabLst>
            </a:pPr>
            <a:r>
              <a:rPr lang="en-US" sz="1900" dirty="0" smtClean="0">
                <a:latin typeface="Liberation Sans" panose="020B0604020202020204" pitchFamily="34" charset="0"/>
                <a:ea typeface="Liberation Sans" panose="020B0604020202020204" pitchFamily="34" charset="0"/>
                <a:cs typeface="Liberation Sans" panose="020B0604020202020204" pitchFamily="34" charset="0"/>
              </a:rPr>
              <a:t>Cash	10,000</a:t>
            </a:r>
          </a:p>
          <a:p>
            <a:pPr marL="914400" indent="-450850" algn="l">
              <a:lnSpc>
                <a:spcPct val="110000"/>
              </a:lnSpc>
              <a:spcBef>
                <a:spcPts val="600"/>
              </a:spcBef>
              <a:tabLst>
                <a:tab pos="6510338" algn="r"/>
                <a:tab pos="7778750" algn="r"/>
              </a:tabLst>
            </a:pPr>
            <a:r>
              <a:rPr lang="en-US" sz="1900" dirty="0" smtClean="0">
                <a:latin typeface="Liberation Sans" panose="020B0604020202020204" pitchFamily="34" charset="0"/>
                <a:ea typeface="Liberation Sans" panose="020B0604020202020204" pitchFamily="34" charset="0"/>
                <a:cs typeface="Liberation Sans" panose="020B0604020202020204" pitchFamily="34" charset="0"/>
              </a:rPr>
              <a:t>	Sales Revenue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[$9,700 x ($100 x 97)]</a:t>
            </a:r>
            <a:r>
              <a:rPr lang="en-US" sz="1900" dirty="0" smtClean="0">
                <a:latin typeface="Liberation Sans" panose="020B0604020202020204" pitchFamily="34" charset="0"/>
                <a:ea typeface="Liberation Sans" panose="020B0604020202020204" pitchFamily="34" charset="0"/>
                <a:cs typeface="Liberation Sans" panose="020B0604020202020204" pitchFamily="34" charset="0"/>
              </a:rPr>
              <a:t>		9,700</a:t>
            </a:r>
          </a:p>
          <a:p>
            <a:pPr marL="914400" indent="-450850" algn="l">
              <a:lnSpc>
                <a:spcPct val="110000"/>
              </a:lnSpc>
              <a:spcBef>
                <a:spcPts val="600"/>
              </a:spcBef>
              <a:tabLst>
                <a:tab pos="6510338" algn="r"/>
                <a:tab pos="7778750" algn="r"/>
              </a:tabLst>
            </a:pPr>
            <a:r>
              <a:rPr lang="en-US" sz="1900" dirty="0" smtClean="0">
                <a:latin typeface="Liberation Sans" panose="020B0604020202020204" pitchFamily="34" charset="0"/>
                <a:ea typeface="Liberation Sans" panose="020B0604020202020204" pitchFamily="34" charset="0"/>
                <a:cs typeface="Liberation Sans" panose="020B0604020202020204" pitchFamily="34" charset="0"/>
              </a:rPr>
              <a:t>	Refund </a:t>
            </a:r>
            <a:r>
              <a:rPr lang="en-US" sz="1900" dirty="0">
                <a:latin typeface="Liberation Sans" panose="020B0604020202020204" pitchFamily="34" charset="0"/>
                <a:ea typeface="Liberation Sans" panose="020B0604020202020204" pitchFamily="34" charset="0"/>
                <a:cs typeface="Liberation Sans" panose="020B0604020202020204" pitchFamily="34" charset="0"/>
              </a:rPr>
              <a:t>Liability </a:t>
            </a:r>
            <a:r>
              <a:rPr lang="en-US" sz="1900" dirty="0" smtClean="0">
                <a:latin typeface="Liberation Sans" panose="020B0604020202020204" pitchFamily="34" charset="0"/>
                <a:ea typeface="Liberation Sans" panose="020B0604020202020204" pitchFamily="34" charset="0"/>
                <a:cs typeface="Liberation Sans" panose="020B0604020202020204" pitchFamily="34" charset="0"/>
              </a:rPr>
              <a:t>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100 x 3)</a:t>
            </a:r>
            <a:r>
              <a:rPr lang="en-US" sz="1900" dirty="0" smtClean="0">
                <a:latin typeface="Liberation Sans" panose="020B0604020202020204" pitchFamily="34" charset="0"/>
                <a:ea typeface="Liberation Sans" panose="020B0604020202020204" pitchFamily="34" charset="0"/>
                <a:cs typeface="Liberation Sans" panose="020B0604020202020204" pitchFamily="34" charset="0"/>
              </a:rPr>
              <a:t>		300</a:t>
            </a:r>
            <a:endParaRPr lang="en-US" sz="1900"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6" name="Text Box 6"/>
          <p:cNvSpPr txBox="1">
            <a:spLocks noChangeArrowheads="1"/>
          </p:cNvSpPr>
          <p:nvPr/>
        </p:nvSpPr>
        <p:spPr bwMode="auto">
          <a:xfrm>
            <a:off x="381000" y="4376916"/>
            <a:ext cx="8382000" cy="4109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pPr>
            <a:r>
              <a:rPr lang="en-US" sz="1900" dirty="0" smtClean="0">
                <a:latin typeface="+mn-lt"/>
              </a:rPr>
              <a:t>Venden records the cost of goods sold </a:t>
            </a:r>
            <a:r>
              <a:rPr lang="en-US" sz="1900" b="0" dirty="0" smtClean="0">
                <a:latin typeface="+mn-lt"/>
              </a:rPr>
              <a:t>with the following entry.</a:t>
            </a:r>
          </a:p>
        </p:txBody>
      </p:sp>
      <p:sp>
        <p:nvSpPr>
          <p:cNvPr id="17" name="Rectangle 16"/>
          <p:cNvSpPr/>
          <p:nvPr/>
        </p:nvSpPr>
        <p:spPr>
          <a:xfrm>
            <a:off x="381000" y="4910316"/>
            <a:ext cx="8382000" cy="1211101"/>
          </a:xfrm>
          <a:prstGeom prst="rect">
            <a:avLst/>
          </a:prstGeom>
        </p:spPr>
        <p:txBody>
          <a:bodyPr wrap="square">
            <a:spAutoFit/>
          </a:bodyPr>
          <a:lstStyle/>
          <a:p>
            <a:pPr marL="914400" indent="-450850" algn="l">
              <a:lnSpc>
                <a:spcPct val="110000"/>
              </a:lnSpc>
              <a:spcBef>
                <a:spcPts val="600"/>
              </a:spcBef>
              <a:tabLst>
                <a:tab pos="6510338" algn="r"/>
                <a:tab pos="7778750" algn="r"/>
              </a:tabLst>
            </a:pPr>
            <a:r>
              <a:rPr lang="en-US" sz="1900" dirty="0" smtClean="0">
                <a:latin typeface="Liberation Sans" panose="020B0604020202020204" pitchFamily="34" charset="0"/>
                <a:ea typeface="Liberation Sans" panose="020B0604020202020204" pitchFamily="34" charset="0"/>
                <a:cs typeface="Liberation Sans" panose="020B0604020202020204" pitchFamily="34" charset="0"/>
              </a:rPr>
              <a:t>Cost </a:t>
            </a:r>
            <a:r>
              <a:rPr lang="en-US" sz="1900" dirty="0">
                <a:latin typeface="Liberation Sans" panose="020B0604020202020204" pitchFamily="34" charset="0"/>
                <a:ea typeface="Liberation Sans" panose="020B0604020202020204" pitchFamily="34" charset="0"/>
                <a:cs typeface="Liberation Sans" panose="020B0604020202020204" pitchFamily="34" charset="0"/>
              </a:rPr>
              <a:t>of Goods Sold </a:t>
            </a:r>
            <a:r>
              <a:rPr lang="en-US" sz="1900" dirty="0" smtClean="0">
                <a:latin typeface="Liberation Sans" panose="020B0604020202020204" pitchFamily="34" charset="0"/>
                <a:ea typeface="Liberation Sans" panose="020B0604020202020204" pitchFamily="34" charset="0"/>
                <a:cs typeface="Liberation Sans" panose="020B0604020202020204" pitchFamily="34" charset="0"/>
              </a:rPr>
              <a:t>	5,820</a:t>
            </a:r>
          </a:p>
          <a:p>
            <a:pPr marL="914400" indent="-450850" algn="l">
              <a:lnSpc>
                <a:spcPct val="110000"/>
              </a:lnSpc>
              <a:spcBef>
                <a:spcPts val="600"/>
              </a:spcBef>
              <a:tabLst>
                <a:tab pos="6510338" algn="r"/>
                <a:tab pos="7778750" algn="r"/>
              </a:tabLst>
            </a:pPr>
            <a:r>
              <a:rPr lang="en-US" sz="1900" dirty="0" smtClean="0">
                <a:latin typeface="Liberation Sans" panose="020B0604020202020204" pitchFamily="34" charset="0"/>
                <a:ea typeface="Liberation Sans" panose="020B0604020202020204" pitchFamily="34" charset="0"/>
                <a:cs typeface="Liberation Sans" panose="020B0604020202020204" pitchFamily="34" charset="0"/>
              </a:rPr>
              <a:t>Estimated </a:t>
            </a:r>
            <a:r>
              <a:rPr lang="en-US" sz="1900" dirty="0">
                <a:latin typeface="Liberation Sans" panose="020B0604020202020204" pitchFamily="34" charset="0"/>
                <a:ea typeface="Liberation Sans" panose="020B0604020202020204" pitchFamily="34" charset="0"/>
                <a:cs typeface="Liberation Sans" panose="020B0604020202020204" pitchFamily="34" charset="0"/>
              </a:rPr>
              <a:t>Inventory Returns </a:t>
            </a:r>
            <a:r>
              <a:rPr lang="en-US" sz="1900" dirty="0" smtClean="0">
                <a:latin typeface="Liberation Sans" panose="020B0604020202020204" pitchFamily="34" charset="0"/>
                <a:ea typeface="Liberation Sans" panose="020B0604020202020204" pitchFamily="34" charset="0"/>
                <a:cs typeface="Liberation Sans" panose="020B0604020202020204" pitchFamily="34" charset="0"/>
              </a:rPr>
              <a:t>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($60 x 3)</a:t>
            </a:r>
            <a:r>
              <a:rPr lang="en-US" sz="1900" dirty="0" smtClean="0">
                <a:latin typeface="Liberation Sans" panose="020B0604020202020204" pitchFamily="34" charset="0"/>
                <a:ea typeface="Liberation Sans" panose="020B0604020202020204" pitchFamily="34" charset="0"/>
                <a:cs typeface="Liberation Sans" panose="020B0604020202020204" pitchFamily="34" charset="0"/>
              </a:rPr>
              <a:t>	180</a:t>
            </a:r>
          </a:p>
          <a:p>
            <a:pPr marL="914400" indent="-450850" algn="l">
              <a:lnSpc>
                <a:spcPct val="110000"/>
              </a:lnSpc>
              <a:spcBef>
                <a:spcPts val="600"/>
              </a:spcBef>
              <a:tabLst>
                <a:tab pos="6510338" algn="r"/>
                <a:tab pos="7778750" algn="r"/>
              </a:tabLst>
            </a:pPr>
            <a:r>
              <a:rPr lang="en-US" sz="1900" dirty="0" smtClean="0">
                <a:latin typeface="Liberation Sans" panose="020B0604020202020204" pitchFamily="34" charset="0"/>
                <a:ea typeface="Liberation Sans" panose="020B0604020202020204" pitchFamily="34" charset="0"/>
                <a:cs typeface="Liberation Sans" panose="020B0604020202020204" pitchFamily="34" charset="0"/>
              </a:rPr>
              <a:t>	Inventory 		6,000</a:t>
            </a:r>
            <a:endParaRPr lang="en-US" sz="1900" dirty="0">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334904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left)">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wipe(left)">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wipe(left)">
                                      <p:cBhvr>
                                        <p:cTn id="22" dur="5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xEl>
                                              <p:pRg st="1" end="1"/>
                                            </p:txEl>
                                          </p:spTgt>
                                        </p:tgtEl>
                                        <p:attrNameLst>
                                          <p:attrName>style.visibility</p:attrName>
                                        </p:attrNameLst>
                                      </p:cBhvr>
                                      <p:to>
                                        <p:strVal val="visible"/>
                                      </p:to>
                                    </p:set>
                                    <p:animEffect transition="in" filter="wipe(left)">
                                      <p:cBhvr>
                                        <p:cTn id="27" dur="500"/>
                                        <p:tgtEl>
                                          <p:spTgt spid="1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xEl>
                                              <p:pRg st="2" end="2"/>
                                            </p:txEl>
                                          </p:spTgt>
                                        </p:tgtEl>
                                        <p:attrNameLst>
                                          <p:attrName>style.visibility</p:attrName>
                                        </p:attrNameLst>
                                      </p:cBhvr>
                                      <p:to>
                                        <p:strVal val="visible"/>
                                      </p:to>
                                    </p:set>
                                    <p:animEffect transition="in" filter="wipe(left)">
                                      <p:cBhvr>
                                        <p:cTn id="32"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bldLvl="2"/>
      <p:bldP spid="17" grpId="0" build="p" bldLvl="2"/>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381000" y="1905000"/>
            <a:ext cx="8382000" cy="4431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pPr>
            <a:r>
              <a:rPr lang="en-US" sz="1900" dirty="0" smtClean="0">
                <a:latin typeface="Liberation Sans" panose="020B0604020202020204" pitchFamily="34" charset="0"/>
                <a:ea typeface="Liberation Sans" panose="020B0604020202020204" pitchFamily="34" charset="0"/>
                <a:cs typeface="Liberation Sans" panose="020B0604020202020204" pitchFamily="34" charset="0"/>
              </a:rPr>
              <a:t>When </a:t>
            </a:r>
            <a:r>
              <a:rPr lang="en-US" sz="1900" dirty="0">
                <a:latin typeface="Liberation Sans" panose="020B0604020202020204" pitchFamily="34" charset="0"/>
                <a:ea typeface="Liberation Sans" panose="020B0604020202020204" pitchFamily="34" charset="0"/>
                <a:cs typeface="Liberation Sans" panose="020B0604020202020204" pitchFamily="34" charset="0"/>
              </a:rPr>
              <a:t>a return occurs</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 Venden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records the following entries.</a:t>
            </a:r>
            <a:endParaRPr lang="en-US" sz="1900" b="0"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6149"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8</a:t>
            </a:r>
          </a:p>
        </p:txBody>
      </p:sp>
      <p:sp>
        <p:nvSpPr>
          <p:cNvPr id="2" name="Rectangle 1"/>
          <p:cNvSpPr/>
          <p:nvPr/>
        </p:nvSpPr>
        <p:spPr>
          <a:xfrm>
            <a:off x="381000" y="1295400"/>
            <a:ext cx="8382000" cy="484300"/>
          </a:xfrm>
          <a:prstGeom prst="rect">
            <a:avLst/>
          </a:prstGeom>
          <a:solidFill>
            <a:srgbClr val="0084DE"/>
          </a:solidFill>
          <a:ln>
            <a:noFill/>
          </a:ln>
        </p:spPr>
        <p:txBody>
          <a:bodyPr wrap="square" bIns="73152" anchor="ctr" anchorCtr="0">
            <a:noAutofit/>
          </a:bodyPr>
          <a:lstStyle/>
          <a:p>
            <a:pPr algn="l"/>
            <a:r>
              <a:rPr lang="en-US" sz="2100" dirty="0">
                <a:solidFill>
                  <a:schemeClr val="bg1"/>
                </a:solidFill>
                <a:effectLst>
                  <a:outerShdw blurRad="38100" dist="38100" dir="2700000" algn="tl">
                    <a:srgbClr val="000000">
                      <a:alpha val="43137"/>
                    </a:srgbClr>
                  </a:outerShdw>
                </a:effectLst>
                <a:latin typeface="+mn-lt"/>
              </a:rPr>
              <a:t>Question:  How should Venden record this sale?</a:t>
            </a:r>
          </a:p>
        </p:txBody>
      </p:sp>
      <p:sp>
        <p:nvSpPr>
          <p:cNvPr id="13" name="Rectangle 12"/>
          <p:cNvSpPr/>
          <p:nvPr/>
        </p:nvSpPr>
        <p:spPr>
          <a:xfrm>
            <a:off x="6705600" y="457200"/>
            <a:ext cx="220980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ILLUSTRATION </a:t>
            </a:r>
            <a:r>
              <a:rPr lang="en-US" sz="1200" dirty="0" smtClean="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18-21</a:t>
            </a:r>
            <a:endParaRPr lang="en-US" sz="12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endParaRPr>
          </a:p>
          <a:p>
            <a:pPr algn="l"/>
            <a:r>
              <a:rPr lang="en-US" sz="1200" b="0" dirty="0" smtClean="0">
                <a:latin typeface="Liberation Sans" panose="020B0604020202020204" pitchFamily="34" charset="0"/>
                <a:ea typeface="Liberation Sans" panose="020B0604020202020204" pitchFamily="34" charset="0"/>
                <a:cs typeface="Liberation Sans" panose="020B0604020202020204" pitchFamily="34" charset="0"/>
              </a:rPr>
              <a:t>Recognition</a:t>
            </a:r>
            <a:r>
              <a:rPr lang="en-US" sz="1200" b="0" dirty="0">
                <a:latin typeface="Liberation Sans" panose="020B0604020202020204" pitchFamily="34" charset="0"/>
                <a:ea typeface="Liberation Sans" panose="020B0604020202020204" pitchFamily="34" charset="0"/>
                <a:cs typeface="Liberation Sans" panose="020B0604020202020204" pitchFamily="34" charset="0"/>
              </a:rPr>
              <a:t>—</a:t>
            </a:r>
            <a:r>
              <a:rPr lang="en-US" sz="1200" b="0" dirty="0" smtClean="0">
                <a:latin typeface="Liberation Sans" panose="020B0604020202020204" pitchFamily="34" charset="0"/>
                <a:ea typeface="Liberation Sans" panose="020B0604020202020204" pitchFamily="34" charset="0"/>
                <a:cs typeface="Liberation Sans" panose="020B0604020202020204" pitchFamily="34" charset="0"/>
              </a:rPr>
              <a:t>Right of Return</a:t>
            </a:r>
            <a:endParaRPr lang="en-US" sz="1200" b="0"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4" name="Rectangle 4"/>
          <p:cNvSpPr txBox="1">
            <a:spLocks noChangeArrowheads="1"/>
          </p:cNvSpPr>
          <p:nvPr/>
        </p:nvSpPr>
        <p:spPr bwMode="auto">
          <a:xfrm>
            <a:off x="609600" y="381000"/>
            <a:ext cx="56388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indent="0" algn="l">
              <a:defRPr/>
            </a:pPr>
            <a:r>
              <a:rPr lang="en-US" sz="3200" i="0" kern="1200" dirty="0" smtClean="0">
                <a:solidFill>
                  <a:schemeClr val="accent6">
                    <a:lumMod val="50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Right of Return</a:t>
            </a:r>
          </a:p>
        </p:txBody>
      </p:sp>
      <p:sp>
        <p:nvSpPr>
          <p:cNvPr id="15" name="Rectangle 14"/>
          <p:cNvSpPr/>
          <p:nvPr/>
        </p:nvSpPr>
        <p:spPr>
          <a:xfrm>
            <a:off x="381000" y="2512129"/>
            <a:ext cx="8382000" cy="1763560"/>
          </a:xfrm>
          <a:prstGeom prst="rect">
            <a:avLst/>
          </a:prstGeom>
        </p:spPr>
        <p:txBody>
          <a:bodyPr wrap="square">
            <a:spAutoFit/>
          </a:bodyPr>
          <a:lstStyle/>
          <a:p>
            <a:pPr marL="914400" indent="-450850" algn="l">
              <a:lnSpc>
                <a:spcPct val="110000"/>
              </a:lnSpc>
              <a:spcBef>
                <a:spcPts val="600"/>
              </a:spcBef>
              <a:tabLst>
                <a:tab pos="6510338" algn="r"/>
                <a:tab pos="7778750" algn="r"/>
              </a:tabLst>
            </a:pPr>
            <a:r>
              <a:rPr lang="en-US" sz="1900" dirty="0" smtClean="0">
                <a:latin typeface="Liberation Sans" panose="020B0604020202020204" pitchFamily="34" charset="0"/>
                <a:ea typeface="Liberation Sans" panose="020B0604020202020204" pitchFamily="34" charset="0"/>
                <a:cs typeface="Liberation Sans" panose="020B0604020202020204" pitchFamily="34" charset="0"/>
              </a:rPr>
              <a:t>Refund </a:t>
            </a:r>
            <a:r>
              <a:rPr lang="en-US" sz="1900" dirty="0">
                <a:latin typeface="Liberation Sans" panose="020B0604020202020204" pitchFamily="34" charset="0"/>
                <a:ea typeface="Liberation Sans" panose="020B0604020202020204" pitchFamily="34" charset="0"/>
                <a:cs typeface="Liberation Sans" panose="020B0604020202020204" pitchFamily="34" charset="0"/>
              </a:rPr>
              <a:t>Liability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(2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x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$100) </a:t>
            </a:r>
            <a:r>
              <a:rPr lang="en-US" sz="1900" dirty="0" smtClean="0">
                <a:latin typeface="Liberation Sans" panose="020B0604020202020204" pitchFamily="34" charset="0"/>
                <a:ea typeface="Liberation Sans" panose="020B0604020202020204" pitchFamily="34" charset="0"/>
                <a:cs typeface="Liberation Sans" panose="020B0604020202020204" pitchFamily="34" charset="0"/>
              </a:rPr>
              <a:t>	200</a:t>
            </a:r>
          </a:p>
          <a:p>
            <a:pPr marL="914400" indent="-450850" algn="l">
              <a:lnSpc>
                <a:spcPct val="110000"/>
              </a:lnSpc>
              <a:spcBef>
                <a:spcPts val="600"/>
              </a:spcBef>
              <a:tabLst>
                <a:tab pos="6510338" algn="r"/>
                <a:tab pos="7778750" algn="r"/>
              </a:tabLst>
            </a:pPr>
            <a:r>
              <a:rPr lang="en-US" sz="1900" dirty="0" smtClean="0">
                <a:latin typeface="Liberation Sans" panose="020B0604020202020204" pitchFamily="34" charset="0"/>
                <a:ea typeface="Liberation Sans" panose="020B0604020202020204" pitchFamily="34" charset="0"/>
                <a:cs typeface="Liberation Sans" panose="020B0604020202020204" pitchFamily="34" charset="0"/>
              </a:rPr>
              <a:t>	Accounts </a:t>
            </a:r>
            <a:r>
              <a:rPr lang="en-US" sz="1900" dirty="0">
                <a:latin typeface="Liberation Sans" panose="020B0604020202020204" pitchFamily="34" charset="0"/>
                <a:ea typeface="Liberation Sans" panose="020B0604020202020204" pitchFamily="34" charset="0"/>
                <a:cs typeface="Liberation Sans" panose="020B0604020202020204" pitchFamily="34" charset="0"/>
              </a:rPr>
              <a:t>Receivable (or Accounts Payable) </a:t>
            </a:r>
            <a:r>
              <a:rPr lang="en-US" sz="1900" dirty="0" smtClean="0">
                <a:latin typeface="Liberation Sans" panose="020B0604020202020204" pitchFamily="34" charset="0"/>
                <a:ea typeface="Liberation Sans" panose="020B0604020202020204" pitchFamily="34" charset="0"/>
                <a:cs typeface="Liberation Sans" panose="020B0604020202020204" pitchFamily="34" charset="0"/>
              </a:rPr>
              <a:t>		200</a:t>
            </a:r>
          </a:p>
          <a:p>
            <a:pPr marL="914400" indent="-450850" algn="l">
              <a:lnSpc>
                <a:spcPct val="110000"/>
              </a:lnSpc>
              <a:spcBef>
                <a:spcPts val="1800"/>
              </a:spcBef>
              <a:tabLst>
                <a:tab pos="6510338" algn="r"/>
                <a:tab pos="7778750" algn="r"/>
              </a:tabLst>
            </a:pPr>
            <a:r>
              <a:rPr lang="en-US" sz="1900" dirty="0" smtClean="0">
                <a:latin typeface="Liberation Sans" panose="020B0604020202020204" pitchFamily="34" charset="0"/>
                <a:ea typeface="Liberation Sans" panose="020B0604020202020204" pitchFamily="34" charset="0"/>
                <a:cs typeface="Liberation Sans" panose="020B0604020202020204" pitchFamily="34" charset="0"/>
              </a:rPr>
              <a:t>Returned </a:t>
            </a:r>
            <a:r>
              <a:rPr lang="en-US" sz="1900" dirty="0">
                <a:latin typeface="Liberation Sans" panose="020B0604020202020204" pitchFamily="34" charset="0"/>
                <a:ea typeface="Liberation Sans" panose="020B0604020202020204" pitchFamily="34" charset="0"/>
                <a:cs typeface="Liberation Sans" panose="020B0604020202020204" pitchFamily="34" charset="0"/>
              </a:rPr>
              <a:t>Inventory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(2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x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$60) </a:t>
            </a:r>
            <a:r>
              <a:rPr lang="en-US" sz="1900" dirty="0" smtClean="0">
                <a:latin typeface="Liberation Sans" panose="020B0604020202020204" pitchFamily="34" charset="0"/>
                <a:ea typeface="Liberation Sans" panose="020B0604020202020204" pitchFamily="34" charset="0"/>
                <a:cs typeface="Liberation Sans" panose="020B0604020202020204" pitchFamily="34" charset="0"/>
              </a:rPr>
              <a:t>	120</a:t>
            </a:r>
          </a:p>
          <a:p>
            <a:pPr marL="914400" indent="-450850" algn="l">
              <a:lnSpc>
                <a:spcPct val="110000"/>
              </a:lnSpc>
              <a:spcBef>
                <a:spcPts val="600"/>
              </a:spcBef>
              <a:tabLst>
                <a:tab pos="6510338" algn="r"/>
                <a:tab pos="7778750" algn="r"/>
              </a:tabLst>
            </a:pPr>
            <a:r>
              <a:rPr lang="en-US" sz="1900" dirty="0" smtClean="0">
                <a:latin typeface="Liberation Sans" panose="020B0604020202020204" pitchFamily="34" charset="0"/>
                <a:ea typeface="Liberation Sans" panose="020B0604020202020204" pitchFamily="34" charset="0"/>
                <a:cs typeface="Liberation Sans" panose="020B0604020202020204" pitchFamily="34" charset="0"/>
              </a:rPr>
              <a:t>	Estimated </a:t>
            </a:r>
            <a:r>
              <a:rPr lang="en-US" sz="1900" dirty="0">
                <a:latin typeface="Liberation Sans" panose="020B0604020202020204" pitchFamily="34" charset="0"/>
                <a:ea typeface="Liberation Sans" panose="020B0604020202020204" pitchFamily="34" charset="0"/>
                <a:cs typeface="Liberation Sans" panose="020B0604020202020204" pitchFamily="34" charset="0"/>
              </a:rPr>
              <a:t>Inventory Returns </a:t>
            </a:r>
            <a:r>
              <a:rPr lang="en-US" sz="1900" dirty="0" smtClean="0">
                <a:latin typeface="Liberation Sans" panose="020B0604020202020204" pitchFamily="34" charset="0"/>
                <a:ea typeface="Liberation Sans" panose="020B0604020202020204" pitchFamily="34" charset="0"/>
                <a:cs typeface="Liberation Sans" panose="020B0604020202020204" pitchFamily="34" charset="0"/>
              </a:rPr>
              <a:t>		120</a:t>
            </a:r>
            <a:endParaRPr lang="en-US" sz="1900"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3" name="Rectangle 2"/>
          <p:cNvSpPr/>
          <p:nvPr/>
        </p:nvSpPr>
        <p:spPr>
          <a:xfrm>
            <a:off x="368490" y="4754940"/>
            <a:ext cx="8394510" cy="794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20000"/>
              </a:lnSpc>
            </a:pP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Companies record the returned asset in a separate account from inventory to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provide transparency</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a:t>
            </a:r>
          </a:p>
        </p:txBody>
      </p:sp>
    </p:spTree>
    <p:extLst>
      <p:ext uri="{BB962C8B-B14F-4D97-AF65-F5344CB8AC3E}">
        <p14:creationId xmlns:p14="http://schemas.microsoft.com/office/powerpoint/2010/main" val="8593144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left)">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wipe(left)">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wipe(left)">
                                      <p:cBhvr>
                                        <p:cTn id="22"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bldLvl="2"/>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6" name="Rectangle 4"/>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accent6">
                    <a:lumMod val="50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Repurchase Agreements</a:t>
            </a: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5126"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8</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8" name="Text Box 6"/>
          <p:cNvSpPr txBox="1">
            <a:spLocks noChangeArrowheads="1"/>
          </p:cNvSpPr>
          <p:nvPr/>
        </p:nvSpPr>
        <p:spPr bwMode="auto">
          <a:xfrm>
            <a:off x="609600" y="1295400"/>
            <a:ext cx="7962900" cy="2458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lvl="1" algn="l">
              <a:lnSpc>
                <a:spcPct val="125000"/>
              </a:lnSpc>
              <a:spcBef>
                <a:spcPts val="1200"/>
              </a:spcBef>
              <a:buClr>
                <a:srgbClr val="800000"/>
              </a:buClr>
              <a:buSzPct val="80000"/>
              <a:buFont typeface="Wingdings" pitchFamily="2" charset="2"/>
              <a:buChar char="u"/>
            </a:pPr>
            <a:r>
              <a:rPr lang="en-US" sz="23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Transfer </a:t>
            </a:r>
            <a:r>
              <a:rPr lang="en-US" sz="23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control of (sell) an asset to a customer but </a:t>
            </a:r>
            <a:r>
              <a:rPr lang="en-US" sz="230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have an obligation or right to </a:t>
            </a:r>
            <a:r>
              <a:rPr lang="en-US" sz="230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repurchase</a:t>
            </a:r>
            <a:r>
              <a:rPr lang="en-US" sz="23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 </a:t>
            </a:r>
          </a:p>
          <a:p>
            <a:pPr lvl="1" algn="l">
              <a:lnSpc>
                <a:spcPct val="125000"/>
              </a:lnSpc>
              <a:spcBef>
                <a:spcPts val="1200"/>
              </a:spcBef>
              <a:buClr>
                <a:srgbClr val="800000"/>
              </a:buClr>
              <a:buSzPct val="80000"/>
              <a:buFont typeface="Wingdings" pitchFamily="2" charset="2"/>
              <a:buChar char="u"/>
            </a:pPr>
            <a:r>
              <a:rPr lang="en-US" sz="23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If obligation </a:t>
            </a:r>
            <a:r>
              <a:rPr lang="en-US" sz="23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or right to </a:t>
            </a:r>
            <a:r>
              <a:rPr lang="en-US" sz="23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repurchase is for an amount </a:t>
            </a:r>
            <a:r>
              <a:rPr lang="en-US" sz="230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greater than or equal to </a:t>
            </a:r>
            <a:r>
              <a:rPr lang="en-US" sz="23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selling </a:t>
            </a:r>
            <a:r>
              <a:rPr lang="en-US" sz="23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price, </a:t>
            </a:r>
            <a:r>
              <a:rPr lang="en-US" sz="23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then </a:t>
            </a:r>
            <a:r>
              <a:rPr lang="en-US" sz="23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transaction is a </a:t>
            </a:r>
            <a:r>
              <a:rPr lang="en-US" sz="23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financing transaction.</a:t>
            </a:r>
            <a:endParaRPr lang="en-US" sz="23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3291621177"/>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183" y="1828185"/>
            <a:ext cx="8467344" cy="426781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cmpd="sng">
                <a:solidFill>
                  <a:srgbClr val="800000"/>
                </a:solidFill>
                <a:prstDash val="solid"/>
                <a:miter lim="800000"/>
                <a:headEnd/>
                <a:tailEnd/>
              </a14:hiddenLine>
            </a:ext>
          </a:extLst>
        </p:spPr>
      </p:pic>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6149"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1</a:t>
            </a:r>
          </a:p>
        </p:txBody>
      </p:sp>
      <p:sp>
        <p:nvSpPr>
          <p:cNvPr id="10" name="Rectangle 4"/>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spcBef>
                <a:spcPct val="45000"/>
              </a:spcBef>
            </a:pPr>
            <a:r>
              <a:rPr lang="en-US" altLang="en-US" sz="3200" i="0" dirty="0" smtClean="0">
                <a:solidFill>
                  <a:srgbClr val="800000"/>
                </a:solidFill>
                <a:effectLst/>
                <a:latin typeface="Liberation Sans" panose="020B0604020202020204" pitchFamily="34" charset="0"/>
                <a:ea typeface="Liberation Sans" panose="020B0604020202020204" pitchFamily="34" charset="0"/>
                <a:cs typeface="Liberation Sans" panose="020B0604020202020204" pitchFamily="34" charset="0"/>
              </a:rPr>
              <a:t>New Revenue Recognition Standard</a:t>
            </a:r>
            <a:endParaRPr lang="en-US" altLang="en-US" sz="3200" i="0" dirty="0">
              <a:solidFill>
                <a:srgbClr val="800000"/>
              </a:solidFill>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2" name="Rectangle 1"/>
          <p:cNvSpPr/>
          <p:nvPr/>
        </p:nvSpPr>
        <p:spPr>
          <a:xfrm>
            <a:off x="304800" y="1371600"/>
            <a:ext cx="7543800"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dirty="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rPr>
              <a:t>ILLUSTRATION </a:t>
            </a:r>
            <a:r>
              <a:rPr lang="en-US" dirty="0" smtClean="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rPr>
              <a:t>18-1  </a:t>
            </a:r>
            <a:r>
              <a:rPr lang="en-US"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Key </a:t>
            </a:r>
            <a:r>
              <a:rPr lang="en-US"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Concepts of </a:t>
            </a:r>
            <a:r>
              <a:rPr lang="en-US"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Revenue Recognition</a:t>
            </a:r>
            <a:endParaRPr lang="en-US"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3" name="Rectangle 2"/>
          <p:cNvSpPr/>
          <p:nvPr/>
        </p:nvSpPr>
        <p:spPr>
          <a:xfrm>
            <a:off x="1219200" y="6260068"/>
            <a:ext cx="6629400" cy="400110"/>
          </a:xfrm>
          <a:prstGeom prst="rect">
            <a:avLst/>
          </a:prstGeom>
        </p:spPr>
        <p:txBody>
          <a:bodyPr wrap="square">
            <a:spAutoFit/>
          </a:bodyPr>
          <a:lstStyle/>
          <a:p>
            <a:r>
              <a:rPr lang="en-US" sz="2000" dirty="0" smtClean="0">
                <a:solidFill>
                  <a:schemeClr val="accent6">
                    <a:lumMod val="50000"/>
                  </a:schemeClr>
                </a:solidFill>
                <a:latin typeface="+mn-lt"/>
              </a:rPr>
              <a:t>Performance Obligation is Satisfied</a:t>
            </a:r>
            <a:endParaRPr lang="en-US" sz="2000" dirty="0">
              <a:solidFill>
                <a:schemeClr val="accent6">
                  <a:lumMod val="50000"/>
                </a:schemeClr>
              </a:solidFill>
              <a:latin typeface="+mn-lt"/>
            </a:endParaRPr>
          </a:p>
        </p:txBody>
      </p:sp>
      <p:cxnSp>
        <p:nvCxnSpPr>
          <p:cNvPr id="5" name="Straight Arrow Connector 4"/>
          <p:cNvCxnSpPr/>
          <p:nvPr/>
        </p:nvCxnSpPr>
        <p:spPr bwMode="auto">
          <a:xfrm>
            <a:off x="5257800" y="6019800"/>
            <a:ext cx="0" cy="273050"/>
          </a:xfrm>
          <a:prstGeom prst="straightConnector1">
            <a:avLst/>
          </a:prstGeom>
          <a:solidFill>
            <a:schemeClr val="bg1"/>
          </a:solidFill>
          <a:ln w="28575" cap="sq"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1633865"/>
      </p:ext>
    </p:extLst>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381000" y="1840610"/>
            <a:ext cx="8382000" cy="11449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pPr>
            <a:r>
              <a:rPr lang="en-US" sz="1900" i="1" dirty="0" smtClean="0">
                <a:latin typeface="Liberation Sans" panose="020B0604020202020204" pitchFamily="34" charset="0"/>
                <a:ea typeface="Liberation Sans" panose="020B0604020202020204" pitchFamily="34" charset="0"/>
                <a:cs typeface="Liberation Sans" panose="020B0604020202020204" pitchFamily="34" charset="0"/>
              </a:rPr>
              <a:t>Facts:</a:t>
            </a:r>
            <a:r>
              <a:rPr lang="en-US" sz="1900" dirty="0" smtClean="0">
                <a:latin typeface="Liberation Sans" panose="020B0604020202020204" pitchFamily="34" charset="0"/>
                <a:ea typeface="Liberation Sans" panose="020B0604020202020204" pitchFamily="34" charset="0"/>
                <a:cs typeface="Liberation Sans" panose="020B0604020202020204" pitchFamily="34" charset="0"/>
              </a:rPr>
              <a:t>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Morgan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Inc., an equipment dealer, sells equipment on January 1, 2014, to Lane Company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for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100,000. It agrees to repurchase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this equipment on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December 31, 2015, for a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price of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$121,000.</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149"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8</a:t>
            </a:r>
          </a:p>
        </p:txBody>
      </p:sp>
      <p:sp>
        <p:nvSpPr>
          <p:cNvPr id="2" name="Rectangle 1"/>
          <p:cNvSpPr/>
          <p:nvPr/>
        </p:nvSpPr>
        <p:spPr>
          <a:xfrm>
            <a:off x="381000" y="1295400"/>
            <a:ext cx="8382000" cy="484300"/>
          </a:xfrm>
          <a:prstGeom prst="rect">
            <a:avLst/>
          </a:prstGeom>
          <a:solidFill>
            <a:srgbClr val="0084DE"/>
          </a:solidFill>
          <a:ln>
            <a:noFill/>
          </a:ln>
        </p:spPr>
        <p:txBody>
          <a:bodyPr wrap="square" bIns="73152">
            <a:noAutofit/>
          </a:bodyPr>
          <a:lstStyle/>
          <a:p>
            <a:pPr marL="0" lvl="1" algn="l">
              <a:lnSpc>
                <a:spcPct val="125000"/>
              </a:lnSpc>
              <a:spcBef>
                <a:spcPts val="1200"/>
              </a:spcBef>
              <a:buClr>
                <a:srgbClr val="800000"/>
              </a:buClr>
              <a:buSzPct val="80000"/>
            </a:pPr>
            <a:r>
              <a:rPr lang="en-US" sz="21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REPURCHASE AGREEMENT</a:t>
            </a:r>
            <a:endParaRPr lang="en-US" sz="21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 name="Rectangle 8"/>
          <p:cNvSpPr/>
          <p:nvPr/>
        </p:nvSpPr>
        <p:spPr>
          <a:xfrm>
            <a:off x="381000" y="3062002"/>
            <a:ext cx="8382000" cy="443198"/>
          </a:xfrm>
          <a:prstGeom prst="rect">
            <a:avLst/>
          </a:prstGeom>
          <a:solidFill>
            <a:srgbClr val="0084DE"/>
          </a:solidFill>
          <a:ln>
            <a:noFill/>
          </a:ln>
        </p:spPr>
        <p:txBody>
          <a:bodyPr wrap="square" bIns="73152" anchor="ctr" anchorCtr="0">
            <a:noAutofit/>
          </a:bodyPr>
          <a:lstStyle/>
          <a:p>
            <a:pPr algn="l"/>
            <a:r>
              <a:rPr lang="en-US" sz="21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Question:  </a:t>
            </a:r>
            <a:r>
              <a:rPr lang="en-US" sz="21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How should Morgan Inc. record this transaction?</a:t>
            </a:r>
            <a:endParaRPr lang="en-US" sz="21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3" name="Rectangle 12"/>
          <p:cNvSpPr/>
          <p:nvPr/>
        </p:nvSpPr>
        <p:spPr>
          <a:xfrm>
            <a:off x="6934200" y="344269"/>
            <a:ext cx="2057400"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ILLUSTRATION </a:t>
            </a:r>
            <a:r>
              <a:rPr lang="en-US" sz="1200" dirty="0" smtClean="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18-22</a:t>
            </a:r>
            <a:endParaRPr lang="en-US" sz="12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endParaRPr>
          </a:p>
          <a:p>
            <a:pPr algn="l"/>
            <a:r>
              <a:rPr lang="en-US" sz="1200" b="0" dirty="0" smtClean="0">
                <a:latin typeface="Liberation Sans" panose="020B0604020202020204" pitchFamily="34" charset="0"/>
                <a:ea typeface="Liberation Sans" panose="020B0604020202020204" pitchFamily="34" charset="0"/>
                <a:cs typeface="Liberation Sans" panose="020B0604020202020204" pitchFamily="34" charset="0"/>
              </a:rPr>
              <a:t>Recognition—Repurchase Agreement</a:t>
            </a:r>
            <a:endParaRPr lang="en-US" sz="1200" b="0"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0" name="Rectangle 4"/>
          <p:cNvSpPr txBox="1">
            <a:spLocks noChangeArrowheads="1"/>
          </p:cNvSpPr>
          <p:nvPr/>
        </p:nvSpPr>
        <p:spPr bwMode="auto">
          <a:xfrm>
            <a:off x="609600" y="381000"/>
            <a:ext cx="57150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indent="0" algn="l">
              <a:defRPr/>
            </a:pPr>
            <a:r>
              <a:rPr lang="en-US" sz="3200" i="0" kern="1200" dirty="0" smtClean="0">
                <a:solidFill>
                  <a:schemeClr val="accent6">
                    <a:lumMod val="50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Repurchase Agreements</a:t>
            </a:r>
          </a:p>
        </p:txBody>
      </p:sp>
      <p:sp>
        <p:nvSpPr>
          <p:cNvPr id="11" name="Text Box 6"/>
          <p:cNvSpPr txBox="1">
            <a:spLocks noChangeArrowheads="1"/>
          </p:cNvSpPr>
          <p:nvPr/>
        </p:nvSpPr>
        <p:spPr bwMode="auto">
          <a:xfrm>
            <a:off x="381000" y="3581400"/>
            <a:ext cx="8534400" cy="794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pP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Assuming an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interest rate of 10 percent is imputed from the agreement, Morgan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makes the following entry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to record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the </a:t>
            </a:r>
            <a:r>
              <a:rPr lang="en-US" sz="1900" b="0" u="sng" dirty="0">
                <a:latin typeface="Liberation Sans" panose="020B0604020202020204" pitchFamily="34" charset="0"/>
                <a:ea typeface="Liberation Sans" panose="020B0604020202020204" pitchFamily="34" charset="0"/>
                <a:cs typeface="Liberation Sans" panose="020B0604020202020204" pitchFamily="34" charset="0"/>
              </a:rPr>
              <a:t>financing</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 on January 1,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2014.</a:t>
            </a:r>
            <a:endParaRPr lang="en-US" sz="1900" b="0"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2" name="Rectangle 11"/>
          <p:cNvSpPr/>
          <p:nvPr/>
        </p:nvSpPr>
        <p:spPr>
          <a:xfrm>
            <a:off x="381000" y="4572000"/>
            <a:ext cx="8382000" cy="812530"/>
          </a:xfrm>
          <a:prstGeom prst="rect">
            <a:avLst/>
          </a:prstGeom>
        </p:spPr>
        <p:txBody>
          <a:bodyPr wrap="square">
            <a:spAutoFit/>
          </a:bodyPr>
          <a:lstStyle/>
          <a:p>
            <a:pPr marL="914400" indent="-450850" algn="l">
              <a:lnSpc>
                <a:spcPct val="110000"/>
              </a:lnSpc>
              <a:spcBef>
                <a:spcPts val="600"/>
              </a:spcBef>
              <a:tabLst>
                <a:tab pos="6510338" algn="r"/>
                <a:tab pos="7778750" algn="r"/>
              </a:tabLst>
            </a:pPr>
            <a:r>
              <a:rPr lang="en-US" sz="1900" dirty="0" smtClean="0">
                <a:latin typeface="Liberation Sans" panose="020B0604020202020204" pitchFamily="34" charset="0"/>
                <a:ea typeface="Liberation Sans" panose="020B0604020202020204" pitchFamily="34" charset="0"/>
                <a:cs typeface="Liberation Sans" panose="020B0604020202020204" pitchFamily="34" charset="0"/>
              </a:rPr>
              <a:t>Cash 	100,000</a:t>
            </a:r>
          </a:p>
          <a:p>
            <a:pPr marL="914400" indent="-450850" algn="l">
              <a:lnSpc>
                <a:spcPct val="110000"/>
              </a:lnSpc>
              <a:spcBef>
                <a:spcPts val="600"/>
              </a:spcBef>
              <a:tabLst>
                <a:tab pos="6510338" algn="r"/>
                <a:tab pos="7778750" algn="r"/>
              </a:tabLst>
            </a:pPr>
            <a:r>
              <a:rPr lang="en-US" sz="1900" dirty="0">
                <a:latin typeface="Liberation Sans" panose="020B0604020202020204" pitchFamily="34" charset="0"/>
                <a:ea typeface="Liberation Sans" panose="020B0604020202020204" pitchFamily="34" charset="0"/>
                <a:cs typeface="Liberation Sans" panose="020B0604020202020204" pitchFamily="34" charset="0"/>
              </a:rPr>
              <a:t>	</a:t>
            </a:r>
            <a:r>
              <a:rPr lang="en-US" sz="1900" dirty="0" smtClean="0">
                <a:latin typeface="Liberation Sans" panose="020B0604020202020204" pitchFamily="34" charset="0"/>
                <a:ea typeface="Liberation Sans" panose="020B0604020202020204" pitchFamily="34" charset="0"/>
                <a:cs typeface="Liberation Sans" panose="020B0604020202020204" pitchFamily="34" charset="0"/>
              </a:rPr>
              <a:t>Liability </a:t>
            </a:r>
            <a:r>
              <a:rPr lang="en-US" sz="1900" dirty="0">
                <a:latin typeface="Liberation Sans" panose="020B0604020202020204" pitchFamily="34" charset="0"/>
                <a:ea typeface="Liberation Sans" panose="020B0604020202020204" pitchFamily="34" charset="0"/>
                <a:cs typeface="Liberation Sans" panose="020B0604020202020204" pitchFamily="34" charset="0"/>
              </a:rPr>
              <a:t>to Lane Company </a:t>
            </a:r>
            <a:r>
              <a:rPr lang="en-US" sz="1900" dirty="0" smtClean="0">
                <a:latin typeface="Liberation Sans" panose="020B0604020202020204" pitchFamily="34" charset="0"/>
                <a:ea typeface="Liberation Sans" panose="020B0604020202020204" pitchFamily="34" charset="0"/>
                <a:cs typeface="Liberation Sans" panose="020B0604020202020204" pitchFamily="34" charset="0"/>
              </a:rPr>
              <a:t>		100,000</a:t>
            </a:r>
            <a:endParaRPr lang="en-US" sz="1900" dirty="0">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14997786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2"/>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6149"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8</a:t>
            </a:r>
          </a:p>
        </p:txBody>
      </p:sp>
      <p:sp>
        <p:nvSpPr>
          <p:cNvPr id="13" name="Rectangle 12"/>
          <p:cNvSpPr/>
          <p:nvPr/>
        </p:nvSpPr>
        <p:spPr>
          <a:xfrm>
            <a:off x="6934200" y="344269"/>
            <a:ext cx="2057400"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ILLUSTRATION </a:t>
            </a:r>
            <a:r>
              <a:rPr lang="en-US" sz="1200" dirty="0" smtClean="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18-22</a:t>
            </a:r>
            <a:endParaRPr lang="en-US" sz="12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endParaRPr>
          </a:p>
          <a:p>
            <a:pPr algn="l"/>
            <a:r>
              <a:rPr lang="en-US" sz="1200" b="0" dirty="0" smtClean="0">
                <a:latin typeface="Liberation Sans" panose="020B0604020202020204" pitchFamily="34" charset="0"/>
                <a:ea typeface="Liberation Sans" panose="020B0604020202020204" pitchFamily="34" charset="0"/>
                <a:cs typeface="Liberation Sans" panose="020B0604020202020204" pitchFamily="34" charset="0"/>
              </a:rPr>
              <a:t>Recognition—Repurchase Agreement</a:t>
            </a:r>
            <a:endParaRPr lang="en-US" sz="1200" b="0"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0" name="Rectangle 4"/>
          <p:cNvSpPr txBox="1">
            <a:spLocks noChangeArrowheads="1"/>
          </p:cNvSpPr>
          <p:nvPr/>
        </p:nvSpPr>
        <p:spPr bwMode="auto">
          <a:xfrm>
            <a:off x="609600" y="381000"/>
            <a:ext cx="57150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indent="0" algn="l">
              <a:defRPr/>
            </a:pPr>
            <a:r>
              <a:rPr lang="en-US" sz="3200" i="0" kern="1200" dirty="0" smtClean="0">
                <a:solidFill>
                  <a:schemeClr val="accent6">
                    <a:lumMod val="50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Repurchase Agreements</a:t>
            </a:r>
          </a:p>
        </p:txBody>
      </p:sp>
      <p:sp>
        <p:nvSpPr>
          <p:cNvPr id="11" name="Text Box 6"/>
          <p:cNvSpPr txBox="1">
            <a:spLocks noChangeArrowheads="1"/>
          </p:cNvSpPr>
          <p:nvPr/>
        </p:nvSpPr>
        <p:spPr bwMode="auto">
          <a:xfrm>
            <a:off x="381000" y="1875054"/>
            <a:ext cx="8534400" cy="4431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lnSpc>
                <a:spcPct val="120000"/>
              </a:lnSpc>
              <a:defRPr sz="1900" b="0">
                <a:latin typeface="+mn-lt"/>
              </a:defRPr>
            </a:lvl1pPr>
            <a:lvl2pPr marL="685800" indent="-45720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dirty="0">
                <a:latin typeface="Liberation Sans" panose="020B0604020202020204" pitchFamily="34" charset="0"/>
                <a:ea typeface="Liberation Sans" panose="020B0604020202020204" pitchFamily="34" charset="0"/>
                <a:cs typeface="Liberation Sans" panose="020B0604020202020204" pitchFamily="34" charset="0"/>
              </a:rPr>
              <a:t>Morgan Inc. records interest on </a:t>
            </a:r>
            <a:r>
              <a:rPr lang="en-US" b="1" dirty="0">
                <a:latin typeface="Liberation Sans" panose="020B0604020202020204" pitchFamily="34" charset="0"/>
                <a:ea typeface="Liberation Sans" panose="020B0604020202020204" pitchFamily="34" charset="0"/>
                <a:cs typeface="Liberation Sans" panose="020B0604020202020204" pitchFamily="34" charset="0"/>
              </a:rPr>
              <a:t>December 31, 2014</a:t>
            </a:r>
            <a:r>
              <a:rPr lang="en-US" dirty="0">
                <a:latin typeface="Liberation Sans" panose="020B0604020202020204" pitchFamily="34" charset="0"/>
                <a:ea typeface="Liberation Sans" panose="020B0604020202020204" pitchFamily="34" charset="0"/>
                <a:cs typeface="Liberation Sans" panose="020B0604020202020204" pitchFamily="34" charset="0"/>
              </a:rPr>
              <a:t>, as follows.</a:t>
            </a:r>
          </a:p>
        </p:txBody>
      </p:sp>
      <p:sp>
        <p:nvSpPr>
          <p:cNvPr id="12" name="Rectangle 11"/>
          <p:cNvSpPr/>
          <p:nvPr/>
        </p:nvSpPr>
        <p:spPr>
          <a:xfrm>
            <a:off x="381000" y="2387870"/>
            <a:ext cx="8382000" cy="812530"/>
          </a:xfrm>
          <a:prstGeom prst="rect">
            <a:avLst/>
          </a:prstGeom>
        </p:spPr>
        <p:txBody>
          <a:bodyPr wrap="square">
            <a:spAutoFit/>
          </a:bodyPr>
          <a:lstStyle/>
          <a:p>
            <a:pPr marL="914400" indent="-450850" algn="l">
              <a:lnSpc>
                <a:spcPct val="110000"/>
              </a:lnSpc>
              <a:spcBef>
                <a:spcPts val="600"/>
              </a:spcBef>
              <a:tabLst>
                <a:tab pos="6510338" algn="r"/>
                <a:tab pos="7778750" algn="r"/>
              </a:tabLst>
            </a:pPr>
            <a:r>
              <a:rPr lang="en-US" sz="1900" dirty="0" smtClean="0">
                <a:latin typeface="Liberation Sans" panose="020B0604020202020204" pitchFamily="34" charset="0"/>
                <a:ea typeface="Liberation Sans" panose="020B0604020202020204" pitchFamily="34" charset="0"/>
                <a:cs typeface="Liberation Sans" panose="020B0604020202020204" pitchFamily="34" charset="0"/>
              </a:rPr>
              <a:t>Interest </a:t>
            </a:r>
            <a:r>
              <a:rPr lang="en-US" sz="1900" dirty="0">
                <a:latin typeface="Liberation Sans" panose="020B0604020202020204" pitchFamily="34" charset="0"/>
                <a:ea typeface="Liberation Sans" panose="020B0604020202020204" pitchFamily="34" charset="0"/>
                <a:cs typeface="Liberation Sans" panose="020B0604020202020204" pitchFamily="34" charset="0"/>
              </a:rPr>
              <a:t>Expense </a:t>
            </a:r>
            <a:r>
              <a:rPr lang="en-US" sz="1900" dirty="0" smtClean="0">
                <a:latin typeface="Liberation Sans" panose="020B0604020202020204" pitchFamily="34" charset="0"/>
                <a:ea typeface="Liberation Sans" panose="020B0604020202020204" pitchFamily="34" charset="0"/>
                <a:cs typeface="Liberation Sans" panose="020B0604020202020204" pitchFamily="34" charset="0"/>
              </a:rPr>
              <a:t>	10,000</a:t>
            </a:r>
          </a:p>
          <a:p>
            <a:pPr marL="914400" indent="-450850" algn="l">
              <a:lnSpc>
                <a:spcPct val="110000"/>
              </a:lnSpc>
              <a:spcBef>
                <a:spcPts val="600"/>
              </a:spcBef>
              <a:tabLst>
                <a:tab pos="6510338" algn="r"/>
                <a:tab pos="7778750" algn="r"/>
              </a:tabLst>
            </a:pPr>
            <a:r>
              <a:rPr lang="en-US" sz="1900" dirty="0" smtClean="0">
                <a:latin typeface="Liberation Sans" panose="020B0604020202020204" pitchFamily="34" charset="0"/>
                <a:ea typeface="Liberation Sans" panose="020B0604020202020204" pitchFamily="34" charset="0"/>
                <a:cs typeface="Liberation Sans" panose="020B0604020202020204" pitchFamily="34" charset="0"/>
              </a:rPr>
              <a:t>	Liability </a:t>
            </a:r>
            <a:r>
              <a:rPr lang="en-US" sz="1900" dirty="0">
                <a:latin typeface="Liberation Sans" panose="020B0604020202020204" pitchFamily="34" charset="0"/>
                <a:ea typeface="Liberation Sans" panose="020B0604020202020204" pitchFamily="34" charset="0"/>
                <a:cs typeface="Liberation Sans" panose="020B0604020202020204" pitchFamily="34" charset="0"/>
              </a:rPr>
              <a:t>to Lane </a:t>
            </a:r>
            <a:r>
              <a:rPr lang="en-US" sz="1900" dirty="0" smtClean="0">
                <a:latin typeface="Liberation Sans" panose="020B0604020202020204" pitchFamily="34" charset="0"/>
                <a:ea typeface="Liberation Sans" panose="020B0604020202020204" pitchFamily="34" charset="0"/>
                <a:cs typeface="Liberation Sans" panose="020B0604020202020204" pitchFamily="34" charset="0"/>
              </a:rPr>
              <a:t>Company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100,000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x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10%) </a:t>
            </a:r>
            <a:r>
              <a:rPr lang="en-US" sz="1900" dirty="0" smtClean="0">
                <a:latin typeface="Liberation Sans" panose="020B0604020202020204" pitchFamily="34" charset="0"/>
                <a:ea typeface="Liberation Sans" panose="020B0604020202020204" pitchFamily="34" charset="0"/>
                <a:cs typeface="Liberation Sans" panose="020B0604020202020204" pitchFamily="34" charset="0"/>
              </a:rPr>
              <a:t>		10,000</a:t>
            </a:r>
            <a:endParaRPr lang="en-US" sz="1900"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4" name="Rectangle 13"/>
          <p:cNvSpPr/>
          <p:nvPr/>
        </p:nvSpPr>
        <p:spPr>
          <a:xfrm>
            <a:off x="381000" y="1295400"/>
            <a:ext cx="8382000" cy="484300"/>
          </a:xfrm>
          <a:prstGeom prst="rect">
            <a:avLst/>
          </a:prstGeom>
          <a:solidFill>
            <a:srgbClr val="0084DE"/>
          </a:solidFill>
          <a:ln>
            <a:noFill/>
          </a:ln>
        </p:spPr>
        <p:txBody>
          <a:bodyPr wrap="square" bIns="73152" anchor="ctr" anchorCtr="0">
            <a:noAutofit/>
          </a:bodyPr>
          <a:lstStyle/>
          <a:p>
            <a:pPr algn="l"/>
            <a:r>
              <a:rPr lang="en-US" sz="21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Question:  How should Morgan Inc. record this transaction?</a:t>
            </a:r>
          </a:p>
        </p:txBody>
      </p:sp>
      <p:sp>
        <p:nvSpPr>
          <p:cNvPr id="15" name="Text Box 6"/>
          <p:cNvSpPr txBox="1">
            <a:spLocks noChangeArrowheads="1"/>
          </p:cNvSpPr>
          <p:nvPr/>
        </p:nvSpPr>
        <p:spPr bwMode="auto">
          <a:xfrm>
            <a:off x="381000" y="3475254"/>
            <a:ext cx="8382000" cy="794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lnSpc>
                <a:spcPct val="120000"/>
              </a:lnSpc>
              <a:defRPr sz="1900" b="0">
                <a:latin typeface="+mn-lt"/>
              </a:defRPr>
            </a:lvl1pPr>
            <a:lvl2pPr marL="685800" indent="-45720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dirty="0">
                <a:latin typeface="Liberation Sans" panose="020B0604020202020204" pitchFamily="34" charset="0"/>
                <a:ea typeface="Liberation Sans" panose="020B0604020202020204" pitchFamily="34" charset="0"/>
                <a:cs typeface="Liberation Sans" panose="020B0604020202020204" pitchFamily="34" charset="0"/>
              </a:rPr>
              <a:t>Morgan Inc. records interest </a:t>
            </a:r>
            <a:r>
              <a:rPr lang="en-US" dirty="0" smtClean="0">
                <a:latin typeface="Liberation Sans" panose="020B0604020202020204" pitchFamily="34" charset="0"/>
                <a:ea typeface="Liberation Sans" panose="020B0604020202020204" pitchFamily="34" charset="0"/>
                <a:cs typeface="Liberation Sans" panose="020B0604020202020204" pitchFamily="34" charset="0"/>
              </a:rPr>
              <a:t>and </a:t>
            </a:r>
            <a:r>
              <a:rPr lang="en-US" dirty="0">
                <a:latin typeface="Liberation Sans" panose="020B0604020202020204" pitchFamily="34" charset="0"/>
                <a:ea typeface="Liberation Sans" panose="020B0604020202020204" pitchFamily="34" charset="0"/>
                <a:cs typeface="Liberation Sans" panose="020B0604020202020204" pitchFamily="34" charset="0"/>
              </a:rPr>
              <a:t>retirement of its liability to Lane Company </a:t>
            </a:r>
            <a:r>
              <a:rPr lang="en-US" dirty="0" smtClean="0">
                <a:latin typeface="Liberation Sans" panose="020B0604020202020204" pitchFamily="34" charset="0"/>
                <a:ea typeface="Liberation Sans" panose="020B0604020202020204" pitchFamily="34" charset="0"/>
                <a:cs typeface="Liberation Sans" panose="020B0604020202020204" pitchFamily="34" charset="0"/>
              </a:rPr>
              <a:t>on </a:t>
            </a:r>
            <a:r>
              <a:rPr lang="en-US" b="1" dirty="0" smtClean="0">
                <a:latin typeface="Liberation Sans" panose="020B0604020202020204" pitchFamily="34" charset="0"/>
                <a:ea typeface="Liberation Sans" panose="020B0604020202020204" pitchFamily="34" charset="0"/>
                <a:cs typeface="Liberation Sans" panose="020B0604020202020204" pitchFamily="34" charset="0"/>
              </a:rPr>
              <a:t>December 31, 2014</a:t>
            </a:r>
            <a:r>
              <a:rPr lang="en-US" dirty="0" smtClean="0">
                <a:latin typeface="Liberation Sans" panose="020B0604020202020204" pitchFamily="34" charset="0"/>
                <a:ea typeface="Liberation Sans" panose="020B0604020202020204" pitchFamily="34" charset="0"/>
                <a:cs typeface="Liberation Sans" panose="020B0604020202020204" pitchFamily="34" charset="0"/>
              </a:rPr>
              <a:t>, as </a:t>
            </a:r>
            <a:r>
              <a:rPr lang="en-US" dirty="0">
                <a:latin typeface="Liberation Sans" panose="020B0604020202020204" pitchFamily="34" charset="0"/>
                <a:ea typeface="Liberation Sans" panose="020B0604020202020204" pitchFamily="34" charset="0"/>
                <a:cs typeface="Liberation Sans" panose="020B0604020202020204" pitchFamily="34" charset="0"/>
              </a:rPr>
              <a:t>follows.</a:t>
            </a:r>
          </a:p>
        </p:txBody>
      </p:sp>
      <p:sp>
        <p:nvSpPr>
          <p:cNvPr id="16" name="Rectangle 15"/>
          <p:cNvSpPr/>
          <p:nvPr/>
        </p:nvSpPr>
        <p:spPr>
          <a:xfrm>
            <a:off x="381000" y="4369070"/>
            <a:ext cx="8382000" cy="1763560"/>
          </a:xfrm>
          <a:prstGeom prst="rect">
            <a:avLst/>
          </a:prstGeom>
        </p:spPr>
        <p:txBody>
          <a:bodyPr wrap="square">
            <a:spAutoFit/>
          </a:bodyPr>
          <a:lstStyle/>
          <a:p>
            <a:pPr marL="914400" indent="-450850" algn="l">
              <a:lnSpc>
                <a:spcPct val="110000"/>
              </a:lnSpc>
              <a:spcBef>
                <a:spcPts val="600"/>
              </a:spcBef>
              <a:tabLst>
                <a:tab pos="6510338" algn="r"/>
                <a:tab pos="7778750" algn="r"/>
              </a:tabLst>
            </a:pPr>
            <a:r>
              <a:rPr lang="en-US" sz="1900" dirty="0" smtClean="0">
                <a:latin typeface="Liberation Sans" panose="020B0604020202020204" pitchFamily="34" charset="0"/>
                <a:ea typeface="Liberation Sans" panose="020B0604020202020204" pitchFamily="34" charset="0"/>
                <a:cs typeface="Liberation Sans" panose="020B0604020202020204" pitchFamily="34" charset="0"/>
              </a:rPr>
              <a:t>Interest </a:t>
            </a:r>
            <a:r>
              <a:rPr lang="en-US" sz="1900" dirty="0">
                <a:latin typeface="Liberation Sans" panose="020B0604020202020204" pitchFamily="34" charset="0"/>
                <a:ea typeface="Liberation Sans" panose="020B0604020202020204" pitchFamily="34" charset="0"/>
                <a:cs typeface="Liberation Sans" panose="020B0604020202020204" pitchFamily="34" charset="0"/>
              </a:rPr>
              <a:t>Expense </a:t>
            </a:r>
            <a:r>
              <a:rPr lang="en-US" sz="1900" dirty="0" smtClean="0">
                <a:latin typeface="Liberation Sans" panose="020B0604020202020204" pitchFamily="34" charset="0"/>
                <a:ea typeface="Liberation Sans" panose="020B0604020202020204" pitchFamily="34" charset="0"/>
                <a:cs typeface="Liberation Sans" panose="020B0604020202020204" pitchFamily="34" charset="0"/>
              </a:rPr>
              <a:t>	11,000</a:t>
            </a:r>
          </a:p>
          <a:p>
            <a:pPr marL="914400" indent="-450850" algn="l">
              <a:lnSpc>
                <a:spcPct val="110000"/>
              </a:lnSpc>
              <a:spcBef>
                <a:spcPts val="600"/>
              </a:spcBef>
              <a:tabLst>
                <a:tab pos="6510338" algn="r"/>
                <a:tab pos="7778750" algn="r"/>
              </a:tabLst>
            </a:pPr>
            <a:r>
              <a:rPr lang="en-US" sz="1900" dirty="0" smtClean="0">
                <a:latin typeface="Liberation Sans" panose="020B0604020202020204" pitchFamily="34" charset="0"/>
                <a:ea typeface="Liberation Sans" panose="020B0604020202020204" pitchFamily="34" charset="0"/>
                <a:cs typeface="Liberation Sans" panose="020B0604020202020204" pitchFamily="34" charset="0"/>
              </a:rPr>
              <a:t>	Liability </a:t>
            </a:r>
            <a:r>
              <a:rPr lang="en-US" sz="1900" dirty="0">
                <a:latin typeface="Liberation Sans" panose="020B0604020202020204" pitchFamily="34" charset="0"/>
                <a:ea typeface="Liberation Sans" panose="020B0604020202020204" pitchFamily="34" charset="0"/>
                <a:cs typeface="Liberation Sans" panose="020B0604020202020204" pitchFamily="34" charset="0"/>
              </a:rPr>
              <a:t>to Lane Company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($110,000 x 10%) </a:t>
            </a:r>
            <a:r>
              <a:rPr lang="en-US" sz="1900" dirty="0">
                <a:latin typeface="Liberation Sans" panose="020B0604020202020204" pitchFamily="34" charset="0"/>
                <a:ea typeface="Liberation Sans" panose="020B0604020202020204" pitchFamily="34" charset="0"/>
                <a:cs typeface="Liberation Sans" panose="020B0604020202020204" pitchFamily="34" charset="0"/>
              </a:rPr>
              <a:t>		</a:t>
            </a:r>
            <a:r>
              <a:rPr lang="en-US" sz="1900" dirty="0" smtClean="0">
                <a:latin typeface="Liberation Sans" panose="020B0604020202020204" pitchFamily="34" charset="0"/>
                <a:ea typeface="Liberation Sans" panose="020B0604020202020204" pitchFamily="34" charset="0"/>
                <a:cs typeface="Liberation Sans" panose="020B0604020202020204" pitchFamily="34" charset="0"/>
              </a:rPr>
              <a:t>11,000</a:t>
            </a:r>
          </a:p>
          <a:p>
            <a:pPr marL="914400" indent="-450850" algn="l">
              <a:lnSpc>
                <a:spcPct val="110000"/>
              </a:lnSpc>
              <a:spcBef>
                <a:spcPts val="1800"/>
              </a:spcBef>
              <a:tabLst>
                <a:tab pos="6510338" algn="r"/>
                <a:tab pos="7778750" algn="r"/>
              </a:tabLst>
            </a:pPr>
            <a:r>
              <a:rPr lang="en-US" sz="1900" dirty="0" smtClean="0">
                <a:latin typeface="Liberation Sans" panose="020B0604020202020204" pitchFamily="34" charset="0"/>
                <a:ea typeface="Liberation Sans" panose="020B0604020202020204" pitchFamily="34" charset="0"/>
                <a:cs typeface="Liberation Sans" panose="020B0604020202020204" pitchFamily="34" charset="0"/>
              </a:rPr>
              <a:t>Liability </a:t>
            </a:r>
            <a:r>
              <a:rPr lang="en-US" sz="1900" dirty="0">
                <a:latin typeface="Liberation Sans" panose="020B0604020202020204" pitchFamily="34" charset="0"/>
                <a:ea typeface="Liberation Sans" panose="020B0604020202020204" pitchFamily="34" charset="0"/>
                <a:cs typeface="Liberation Sans" panose="020B0604020202020204" pitchFamily="34" charset="0"/>
              </a:rPr>
              <a:t>to Lane Company </a:t>
            </a:r>
            <a:r>
              <a:rPr lang="en-US" sz="1900" dirty="0" smtClean="0">
                <a:latin typeface="Liberation Sans" panose="020B0604020202020204" pitchFamily="34" charset="0"/>
                <a:ea typeface="Liberation Sans" panose="020B0604020202020204" pitchFamily="34" charset="0"/>
                <a:cs typeface="Liberation Sans" panose="020B0604020202020204" pitchFamily="34" charset="0"/>
              </a:rPr>
              <a:t>	121,000</a:t>
            </a:r>
          </a:p>
          <a:p>
            <a:pPr marL="914400" indent="-450850" algn="l">
              <a:lnSpc>
                <a:spcPct val="110000"/>
              </a:lnSpc>
              <a:spcBef>
                <a:spcPts val="600"/>
              </a:spcBef>
              <a:tabLst>
                <a:tab pos="6510338" algn="r"/>
                <a:tab pos="7778750" algn="r"/>
              </a:tabLst>
            </a:pPr>
            <a:r>
              <a:rPr lang="en-US" sz="1900" dirty="0" smtClean="0">
                <a:latin typeface="Liberation Sans" panose="020B0604020202020204" pitchFamily="34" charset="0"/>
                <a:ea typeface="Liberation Sans" panose="020B0604020202020204" pitchFamily="34" charset="0"/>
                <a:cs typeface="Liberation Sans" panose="020B0604020202020204" pitchFamily="34" charset="0"/>
              </a:rPr>
              <a:t>	Cash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($100,000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$10,000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$11,000) </a:t>
            </a:r>
            <a:r>
              <a:rPr lang="en-US" sz="1900" dirty="0" smtClean="0">
                <a:latin typeface="Liberation Sans" panose="020B0604020202020204" pitchFamily="34" charset="0"/>
                <a:ea typeface="Liberation Sans" panose="020B0604020202020204" pitchFamily="34" charset="0"/>
                <a:cs typeface="Liberation Sans" panose="020B0604020202020204" pitchFamily="34" charset="0"/>
              </a:rPr>
              <a:t>		121,000</a:t>
            </a:r>
            <a:endParaRPr lang="en-US" sz="1900" dirty="0">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37061053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wipe(left)">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xEl>
                                              <p:pRg st="1" end="1"/>
                                            </p:txEl>
                                          </p:spTgt>
                                        </p:tgtEl>
                                        <p:attrNameLst>
                                          <p:attrName>style.visibility</p:attrName>
                                        </p:attrNameLst>
                                      </p:cBhvr>
                                      <p:to>
                                        <p:strVal val="visible"/>
                                      </p:to>
                                    </p:set>
                                    <p:animEffect transition="in" filter="wipe(left)">
                                      <p:cBhvr>
                                        <p:cTn id="22" dur="500"/>
                                        <p:tgtEl>
                                          <p:spTgt spid="1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xEl>
                                              <p:pRg st="2" end="2"/>
                                            </p:txEl>
                                          </p:spTgt>
                                        </p:tgtEl>
                                        <p:attrNameLst>
                                          <p:attrName>style.visibility</p:attrName>
                                        </p:attrNameLst>
                                      </p:cBhvr>
                                      <p:to>
                                        <p:strVal val="visible"/>
                                      </p:to>
                                    </p:set>
                                    <p:animEffect transition="in" filter="wipe(left)">
                                      <p:cBhvr>
                                        <p:cTn id="27" dur="500"/>
                                        <p:tgtEl>
                                          <p:spTgt spid="1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xEl>
                                              <p:pRg st="3" end="3"/>
                                            </p:txEl>
                                          </p:spTgt>
                                        </p:tgtEl>
                                        <p:attrNameLst>
                                          <p:attrName>style.visibility</p:attrName>
                                        </p:attrNameLst>
                                      </p:cBhvr>
                                      <p:to>
                                        <p:strVal val="visible"/>
                                      </p:to>
                                    </p:set>
                                    <p:animEffect transition="in" filter="wipe(left)">
                                      <p:cBhvr>
                                        <p:cTn id="3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2"/>
      <p:bldP spid="16" grpId="0" build="p" bldLvl="2"/>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09589"/>
            <a:ext cx="8382000" cy="4406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8</a:t>
            </a:r>
          </a:p>
        </p:txBody>
      </p:sp>
    </p:spTree>
    <p:extLst>
      <p:ext uri="{BB962C8B-B14F-4D97-AF65-F5344CB8AC3E}">
        <p14:creationId xmlns:p14="http://schemas.microsoft.com/office/powerpoint/2010/main" val="657030468"/>
      </p:ext>
    </p:extLst>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6" name="Rectangle 4"/>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accent6">
                    <a:lumMod val="50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Bill-and-Hold Arrangements</a:t>
            </a: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5126"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8</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8" name="Text Box 6"/>
          <p:cNvSpPr txBox="1">
            <a:spLocks noChangeArrowheads="1"/>
          </p:cNvSpPr>
          <p:nvPr/>
        </p:nvSpPr>
        <p:spPr bwMode="auto">
          <a:xfrm>
            <a:off x="609600" y="1295400"/>
            <a:ext cx="7962900" cy="2458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lvl="1" algn="l">
              <a:lnSpc>
                <a:spcPct val="125000"/>
              </a:lnSpc>
              <a:spcBef>
                <a:spcPts val="1200"/>
              </a:spcBef>
              <a:buClr>
                <a:srgbClr val="800000"/>
              </a:buClr>
              <a:buSzPct val="80000"/>
              <a:buFont typeface="Wingdings" pitchFamily="2" charset="2"/>
              <a:buChar char="u"/>
            </a:pPr>
            <a:r>
              <a:rPr lang="en-US" sz="23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Contract </a:t>
            </a:r>
            <a:r>
              <a:rPr lang="en-US" sz="23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under which an entity bills a customer for </a:t>
            </a:r>
            <a:r>
              <a:rPr lang="en-US" sz="23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a product </a:t>
            </a:r>
            <a:r>
              <a:rPr lang="en-US" sz="23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but the entity retains physical possession of the product until </a:t>
            </a:r>
            <a:r>
              <a:rPr lang="en-US" sz="23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a </a:t>
            </a:r>
            <a:r>
              <a:rPr lang="en-US" sz="23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point in time in the future. </a:t>
            </a:r>
            <a:endParaRPr lang="en-US" sz="23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endParaRPr>
          </a:p>
          <a:p>
            <a:pPr lvl="1" algn="l">
              <a:lnSpc>
                <a:spcPct val="125000"/>
              </a:lnSpc>
              <a:spcBef>
                <a:spcPts val="1200"/>
              </a:spcBef>
              <a:buClr>
                <a:srgbClr val="800000"/>
              </a:buClr>
              <a:buSzPct val="80000"/>
              <a:buFont typeface="Wingdings" pitchFamily="2" charset="2"/>
              <a:buChar char="u"/>
            </a:pPr>
            <a:r>
              <a:rPr lang="en-US" sz="23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Result when </a:t>
            </a:r>
            <a:r>
              <a:rPr lang="en-US" sz="23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buyer </a:t>
            </a:r>
            <a:r>
              <a:rPr lang="en-US" sz="23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is not </a:t>
            </a:r>
            <a:r>
              <a:rPr lang="en-US" sz="23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yet ready to take delivery but does take title and accepts billing.</a:t>
            </a:r>
          </a:p>
        </p:txBody>
      </p:sp>
    </p:spTree>
    <p:extLst>
      <p:ext uri="{BB962C8B-B14F-4D97-AF65-F5344CB8AC3E}">
        <p14:creationId xmlns:p14="http://schemas.microsoft.com/office/powerpoint/2010/main" val="3132331642"/>
      </p:ext>
    </p:extLst>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381000" y="1840610"/>
            <a:ext cx="8382000" cy="219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pPr>
            <a:r>
              <a:rPr lang="en-US" sz="1900" i="1" dirty="0" smtClean="0">
                <a:latin typeface="Liberation Sans" panose="020B0604020202020204" pitchFamily="34" charset="0"/>
                <a:ea typeface="Liberation Sans" panose="020B0604020202020204" pitchFamily="34" charset="0"/>
                <a:cs typeface="Liberation Sans" panose="020B0604020202020204" pitchFamily="34" charset="0"/>
              </a:rPr>
              <a:t>Facts:</a:t>
            </a:r>
            <a:r>
              <a:rPr lang="en-US" sz="1900" dirty="0" smtClean="0">
                <a:latin typeface="Liberation Sans" panose="020B0604020202020204" pitchFamily="34" charset="0"/>
                <a:ea typeface="Liberation Sans" panose="020B0604020202020204" pitchFamily="34" charset="0"/>
                <a:cs typeface="Liberation Sans" panose="020B0604020202020204" pitchFamily="34" charset="0"/>
              </a:rPr>
              <a:t>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Butler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Company sells $450,000 (cost $280,000) of fireplaces on March 1, 2014, to a local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coffee shop</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 Baristo, which is planning to expand its locations around the city. Under the agreement,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Baristo asks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Butler to retain these fireplaces in its warehouses until the new coffee shops that will house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the fireplaces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are ready. Title passes to Baristo at the time the agreement is signed.</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6149"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8</a:t>
            </a:r>
          </a:p>
        </p:txBody>
      </p:sp>
      <p:sp>
        <p:nvSpPr>
          <p:cNvPr id="2" name="Rectangle 1"/>
          <p:cNvSpPr/>
          <p:nvPr/>
        </p:nvSpPr>
        <p:spPr>
          <a:xfrm>
            <a:off x="381000" y="1295400"/>
            <a:ext cx="8382000" cy="484300"/>
          </a:xfrm>
          <a:prstGeom prst="rect">
            <a:avLst/>
          </a:prstGeom>
          <a:solidFill>
            <a:srgbClr val="0084DE"/>
          </a:solidFill>
          <a:ln>
            <a:noFill/>
          </a:ln>
        </p:spPr>
        <p:txBody>
          <a:bodyPr wrap="square" bIns="73152">
            <a:noAutofit/>
          </a:bodyPr>
          <a:lstStyle/>
          <a:p>
            <a:pPr marL="0" lvl="1" algn="l">
              <a:lnSpc>
                <a:spcPct val="125000"/>
              </a:lnSpc>
              <a:spcBef>
                <a:spcPts val="1200"/>
              </a:spcBef>
              <a:buClr>
                <a:srgbClr val="800000"/>
              </a:buClr>
              <a:buSzPct val="80000"/>
            </a:pPr>
            <a:r>
              <a:rPr lang="en-US" sz="21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BILL AND HOLD</a:t>
            </a:r>
            <a:endParaRPr lang="en-US" sz="21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 name="Rectangle 8"/>
          <p:cNvSpPr/>
          <p:nvPr/>
        </p:nvSpPr>
        <p:spPr>
          <a:xfrm>
            <a:off x="381000" y="4154660"/>
            <a:ext cx="8382000" cy="798528"/>
          </a:xfrm>
          <a:prstGeom prst="rect">
            <a:avLst/>
          </a:prstGeom>
          <a:solidFill>
            <a:srgbClr val="0084DE"/>
          </a:solidFill>
          <a:ln>
            <a:noFill/>
          </a:ln>
        </p:spPr>
        <p:txBody>
          <a:bodyPr wrap="square" bIns="73152" anchor="ctr" anchorCtr="0">
            <a:noAutofit/>
          </a:bodyPr>
          <a:lstStyle/>
          <a:p>
            <a:pPr algn="l"/>
            <a:r>
              <a:rPr lang="en-US" sz="2100" i="1"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Question:  </a:t>
            </a:r>
            <a:r>
              <a:rPr lang="en-US" sz="21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When </a:t>
            </a:r>
            <a:r>
              <a:rPr lang="en-US" sz="21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should Butler recognize the revenue from this </a:t>
            </a:r>
            <a:r>
              <a:rPr lang="en-US" sz="21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bill-and-hold arrangement</a:t>
            </a:r>
            <a:r>
              <a:rPr lang="en-US" sz="21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a:t>
            </a:r>
          </a:p>
        </p:txBody>
      </p:sp>
      <p:sp>
        <p:nvSpPr>
          <p:cNvPr id="13" name="Rectangle 12"/>
          <p:cNvSpPr/>
          <p:nvPr/>
        </p:nvSpPr>
        <p:spPr>
          <a:xfrm>
            <a:off x="6858000" y="457200"/>
            <a:ext cx="205740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ILLUSTRATION </a:t>
            </a:r>
            <a:r>
              <a:rPr lang="en-US" sz="1200" dirty="0" smtClean="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18-23</a:t>
            </a:r>
            <a:endParaRPr lang="en-US" sz="12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endParaRPr>
          </a:p>
          <a:p>
            <a:pPr algn="l"/>
            <a:r>
              <a:rPr lang="en-US" sz="1200" b="0" dirty="0" smtClean="0">
                <a:latin typeface="Liberation Sans" panose="020B0604020202020204" pitchFamily="34" charset="0"/>
                <a:ea typeface="Liberation Sans" panose="020B0604020202020204" pitchFamily="34" charset="0"/>
                <a:cs typeface="Liberation Sans" panose="020B0604020202020204" pitchFamily="34" charset="0"/>
              </a:rPr>
              <a:t>Recognition—Bill and Hold</a:t>
            </a:r>
            <a:endParaRPr lang="en-US" sz="1200" b="0"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1" name="Text Box 6"/>
          <p:cNvSpPr txBox="1">
            <a:spLocks noChangeArrowheads="1"/>
          </p:cNvSpPr>
          <p:nvPr/>
        </p:nvSpPr>
        <p:spPr bwMode="auto">
          <a:xfrm>
            <a:off x="381000" y="5029388"/>
            <a:ext cx="8534400" cy="794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lnSpc>
                <a:spcPct val="120000"/>
              </a:lnSpc>
              <a:defRPr sz="1900" i="1">
                <a:latin typeface="+mn-lt"/>
              </a:defRPr>
            </a:lvl1pPr>
            <a:lvl2pPr marL="685800" indent="-45720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b="0" i="0" dirty="0">
                <a:latin typeface="Liberation Sans" panose="020B0604020202020204" pitchFamily="34" charset="0"/>
                <a:ea typeface="Liberation Sans" panose="020B0604020202020204" pitchFamily="34" charset="0"/>
                <a:cs typeface="Liberation Sans" panose="020B0604020202020204" pitchFamily="34" charset="0"/>
              </a:rPr>
              <a:t>Butler determines when it has satisfied its performance obligation to transfer a product by </a:t>
            </a:r>
            <a:r>
              <a:rPr lang="en-US" b="0" i="0" dirty="0" smtClean="0">
                <a:latin typeface="Liberation Sans" panose="020B0604020202020204" pitchFamily="34" charset="0"/>
                <a:ea typeface="Liberation Sans" panose="020B0604020202020204" pitchFamily="34" charset="0"/>
                <a:cs typeface="Liberation Sans" panose="020B0604020202020204" pitchFamily="34" charset="0"/>
              </a:rPr>
              <a:t>evaluating when </a:t>
            </a:r>
            <a:r>
              <a:rPr lang="en-US" b="0" i="0" dirty="0">
                <a:latin typeface="Liberation Sans" panose="020B0604020202020204" pitchFamily="34" charset="0"/>
                <a:ea typeface="Liberation Sans" panose="020B0604020202020204" pitchFamily="34" charset="0"/>
                <a:cs typeface="Liberation Sans" panose="020B0604020202020204" pitchFamily="34" charset="0"/>
              </a:rPr>
              <a:t>Baristo obtains control of that product.</a:t>
            </a:r>
          </a:p>
        </p:txBody>
      </p:sp>
      <p:sp>
        <p:nvSpPr>
          <p:cNvPr id="14" name="Rectangle 4"/>
          <p:cNvSpPr txBox="1">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indent="0" algn="l">
              <a:defRPr/>
            </a:pPr>
            <a:r>
              <a:rPr lang="en-US" sz="3200" i="0" kern="1200" dirty="0" smtClean="0">
                <a:solidFill>
                  <a:schemeClr val="accent6">
                    <a:lumMod val="50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Bill-and-Hold Arrangements</a:t>
            </a:r>
          </a:p>
        </p:txBody>
      </p:sp>
    </p:spTree>
    <p:extLst>
      <p:ext uri="{BB962C8B-B14F-4D97-AF65-F5344CB8AC3E}">
        <p14:creationId xmlns:p14="http://schemas.microsoft.com/office/powerpoint/2010/main" val="3102574156"/>
      </p:ext>
    </p:extLst>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6149"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8</a:t>
            </a:r>
          </a:p>
        </p:txBody>
      </p:sp>
      <p:sp>
        <p:nvSpPr>
          <p:cNvPr id="9" name="Rectangle 8"/>
          <p:cNvSpPr/>
          <p:nvPr/>
        </p:nvSpPr>
        <p:spPr>
          <a:xfrm>
            <a:off x="381000" y="1295400"/>
            <a:ext cx="8382000" cy="798528"/>
          </a:xfrm>
          <a:prstGeom prst="rect">
            <a:avLst/>
          </a:prstGeom>
          <a:solidFill>
            <a:srgbClr val="0084DE"/>
          </a:solidFill>
          <a:ln>
            <a:noFill/>
          </a:ln>
        </p:spPr>
        <p:txBody>
          <a:bodyPr wrap="square" bIns="73152" anchor="ctr" anchorCtr="0">
            <a:noAutofit/>
          </a:bodyPr>
          <a:lstStyle/>
          <a:p>
            <a:pPr algn="l"/>
            <a:r>
              <a:rPr lang="en-US" sz="2100" i="1"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Question:  </a:t>
            </a:r>
            <a:r>
              <a:rPr lang="en-US" sz="21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When </a:t>
            </a:r>
            <a:r>
              <a:rPr lang="en-US" sz="21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should Butler recognize the revenue from this </a:t>
            </a:r>
            <a:r>
              <a:rPr lang="en-US" sz="21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bill-and-hold arrangement</a:t>
            </a:r>
            <a:r>
              <a:rPr lang="en-US" sz="21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a:t>
            </a:r>
          </a:p>
        </p:txBody>
      </p:sp>
      <p:sp>
        <p:nvSpPr>
          <p:cNvPr id="13" name="Rectangle 12"/>
          <p:cNvSpPr/>
          <p:nvPr/>
        </p:nvSpPr>
        <p:spPr>
          <a:xfrm>
            <a:off x="6858000" y="457200"/>
            <a:ext cx="205740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ILLUSTRATION </a:t>
            </a:r>
            <a:r>
              <a:rPr lang="en-US" sz="1200" dirty="0" smtClean="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18-23</a:t>
            </a:r>
            <a:endParaRPr lang="en-US" sz="12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endParaRPr>
          </a:p>
          <a:p>
            <a:pPr algn="l"/>
            <a:r>
              <a:rPr lang="en-US" sz="1200" b="0" dirty="0" smtClean="0">
                <a:latin typeface="Liberation Sans" panose="020B0604020202020204" pitchFamily="34" charset="0"/>
                <a:ea typeface="Liberation Sans" panose="020B0604020202020204" pitchFamily="34" charset="0"/>
                <a:cs typeface="Liberation Sans" panose="020B0604020202020204" pitchFamily="34" charset="0"/>
              </a:rPr>
              <a:t>Recognition—Bill and Hold</a:t>
            </a:r>
            <a:endParaRPr lang="en-US" sz="1200" b="0"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1" name="Text Box 6"/>
          <p:cNvSpPr txBox="1">
            <a:spLocks noChangeArrowheads="1"/>
          </p:cNvSpPr>
          <p:nvPr/>
        </p:nvSpPr>
        <p:spPr bwMode="auto">
          <a:xfrm>
            <a:off x="381000" y="2231815"/>
            <a:ext cx="8534400" cy="37117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lnSpc>
                <a:spcPct val="120000"/>
              </a:lnSpc>
              <a:defRPr sz="1900" i="1">
                <a:latin typeface="+mn-lt"/>
              </a:defRPr>
            </a:lvl1pPr>
            <a:lvl2pPr marL="685800" indent="-45720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a:spcBef>
                <a:spcPts val="600"/>
              </a:spcBef>
            </a:pPr>
            <a:r>
              <a:rPr lang="en-US" b="0" i="0" dirty="0" smtClean="0">
                <a:latin typeface="Liberation Sans" panose="020B0604020202020204" pitchFamily="34" charset="0"/>
                <a:ea typeface="Liberation Sans" panose="020B0604020202020204" pitchFamily="34" charset="0"/>
                <a:cs typeface="Liberation Sans" panose="020B0604020202020204" pitchFamily="34" charset="0"/>
              </a:rPr>
              <a:t>For </a:t>
            </a:r>
            <a:r>
              <a:rPr lang="en-US" b="0" i="0" dirty="0">
                <a:latin typeface="Liberation Sans" panose="020B0604020202020204" pitchFamily="34" charset="0"/>
                <a:ea typeface="Liberation Sans" panose="020B0604020202020204" pitchFamily="34" charset="0"/>
                <a:cs typeface="Liberation Sans" panose="020B0604020202020204" pitchFamily="34" charset="0"/>
              </a:rPr>
              <a:t>Baristo to have obtained control of a product in </a:t>
            </a:r>
            <a:r>
              <a:rPr lang="en-US" b="0" i="0" dirty="0" smtClean="0">
                <a:latin typeface="Liberation Sans" panose="020B0604020202020204" pitchFamily="34" charset="0"/>
                <a:ea typeface="Liberation Sans" panose="020B0604020202020204" pitchFamily="34" charset="0"/>
                <a:cs typeface="Liberation Sans" panose="020B0604020202020204" pitchFamily="34" charset="0"/>
              </a:rPr>
              <a:t>a bill-and-hold </a:t>
            </a:r>
            <a:r>
              <a:rPr lang="en-US" b="0" i="0" dirty="0">
                <a:latin typeface="Liberation Sans" panose="020B0604020202020204" pitchFamily="34" charset="0"/>
                <a:ea typeface="Liberation Sans" panose="020B0604020202020204" pitchFamily="34" charset="0"/>
                <a:cs typeface="Liberation Sans" panose="020B0604020202020204" pitchFamily="34" charset="0"/>
              </a:rPr>
              <a:t>arrangement, all of the following criteria should be met:</a:t>
            </a:r>
          </a:p>
          <a:p>
            <a:pPr marL="463550" indent="-463550">
              <a:spcBef>
                <a:spcPts val="600"/>
              </a:spcBef>
            </a:pPr>
            <a:r>
              <a:rPr lang="en-US" b="0" i="0" dirty="0">
                <a:latin typeface="Liberation Sans" panose="020B0604020202020204" pitchFamily="34" charset="0"/>
                <a:ea typeface="Liberation Sans" panose="020B0604020202020204" pitchFamily="34" charset="0"/>
                <a:cs typeface="Liberation Sans" panose="020B0604020202020204" pitchFamily="34" charset="0"/>
              </a:rPr>
              <a:t>(a) </a:t>
            </a:r>
            <a:r>
              <a:rPr lang="en-US" b="0" i="0" dirty="0" smtClean="0">
                <a:latin typeface="Liberation Sans" panose="020B0604020202020204" pitchFamily="34" charset="0"/>
                <a:ea typeface="Liberation Sans" panose="020B0604020202020204" pitchFamily="34" charset="0"/>
                <a:cs typeface="Liberation Sans" panose="020B0604020202020204" pitchFamily="34" charset="0"/>
              </a:rPr>
              <a:t>	The </a:t>
            </a:r>
            <a:r>
              <a:rPr lang="en-US" b="0" i="0" dirty="0">
                <a:latin typeface="Liberation Sans" panose="020B0604020202020204" pitchFamily="34" charset="0"/>
                <a:ea typeface="Liberation Sans" panose="020B0604020202020204" pitchFamily="34" charset="0"/>
                <a:cs typeface="Liberation Sans" panose="020B0604020202020204" pitchFamily="34" charset="0"/>
              </a:rPr>
              <a:t>reason for the bill-and-hold arrangement must be substantive.</a:t>
            </a:r>
          </a:p>
          <a:p>
            <a:pPr marL="463550" indent="-463550">
              <a:spcBef>
                <a:spcPts val="600"/>
              </a:spcBef>
            </a:pPr>
            <a:r>
              <a:rPr lang="en-US" b="0" i="0" dirty="0">
                <a:latin typeface="Liberation Sans" panose="020B0604020202020204" pitchFamily="34" charset="0"/>
                <a:ea typeface="Liberation Sans" panose="020B0604020202020204" pitchFamily="34" charset="0"/>
                <a:cs typeface="Liberation Sans" panose="020B0604020202020204" pitchFamily="34" charset="0"/>
              </a:rPr>
              <a:t>(b) </a:t>
            </a:r>
            <a:r>
              <a:rPr lang="en-US" b="0" i="0" dirty="0" smtClean="0">
                <a:latin typeface="Liberation Sans" panose="020B0604020202020204" pitchFamily="34" charset="0"/>
                <a:ea typeface="Liberation Sans" panose="020B0604020202020204" pitchFamily="34" charset="0"/>
                <a:cs typeface="Liberation Sans" panose="020B0604020202020204" pitchFamily="34" charset="0"/>
              </a:rPr>
              <a:t>	The </a:t>
            </a:r>
            <a:r>
              <a:rPr lang="en-US" b="0" i="0" dirty="0">
                <a:latin typeface="Liberation Sans" panose="020B0604020202020204" pitchFamily="34" charset="0"/>
                <a:ea typeface="Liberation Sans" panose="020B0604020202020204" pitchFamily="34" charset="0"/>
                <a:cs typeface="Liberation Sans" panose="020B0604020202020204" pitchFamily="34" charset="0"/>
              </a:rPr>
              <a:t>product must be identified separately as belonging to Baristo.</a:t>
            </a:r>
          </a:p>
          <a:p>
            <a:pPr marL="463550" indent="-463550">
              <a:spcBef>
                <a:spcPts val="600"/>
              </a:spcBef>
            </a:pPr>
            <a:r>
              <a:rPr lang="en-US" b="0" i="0" dirty="0">
                <a:latin typeface="Liberation Sans" panose="020B0604020202020204" pitchFamily="34" charset="0"/>
                <a:ea typeface="Liberation Sans" panose="020B0604020202020204" pitchFamily="34" charset="0"/>
                <a:cs typeface="Liberation Sans" panose="020B0604020202020204" pitchFamily="34" charset="0"/>
              </a:rPr>
              <a:t>(c) </a:t>
            </a:r>
            <a:r>
              <a:rPr lang="en-US" b="0" i="0" dirty="0" smtClean="0">
                <a:latin typeface="Liberation Sans" panose="020B0604020202020204" pitchFamily="34" charset="0"/>
                <a:ea typeface="Liberation Sans" panose="020B0604020202020204" pitchFamily="34" charset="0"/>
                <a:cs typeface="Liberation Sans" panose="020B0604020202020204" pitchFamily="34" charset="0"/>
              </a:rPr>
              <a:t>	The </a:t>
            </a:r>
            <a:r>
              <a:rPr lang="en-US" b="0" i="0" dirty="0">
                <a:latin typeface="Liberation Sans" panose="020B0604020202020204" pitchFamily="34" charset="0"/>
                <a:ea typeface="Liberation Sans" panose="020B0604020202020204" pitchFamily="34" charset="0"/>
                <a:cs typeface="Liberation Sans" panose="020B0604020202020204" pitchFamily="34" charset="0"/>
              </a:rPr>
              <a:t>product currently must be ready for physical transfer to Baristo.</a:t>
            </a:r>
          </a:p>
          <a:p>
            <a:pPr marL="463550" indent="-463550">
              <a:spcBef>
                <a:spcPts val="600"/>
              </a:spcBef>
              <a:buAutoNum type="alphaLcParenBoth" startAt="4"/>
            </a:pPr>
            <a:r>
              <a:rPr lang="en-US" b="0" i="0" dirty="0" smtClean="0">
                <a:latin typeface="Liberation Sans" panose="020B0604020202020204" pitchFamily="34" charset="0"/>
                <a:ea typeface="Liberation Sans" panose="020B0604020202020204" pitchFamily="34" charset="0"/>
                <a:cs typeface="Liberation Sans" panose="020B0604020202020204" pitchFamily="34" charset="0"/>
              </a:rPr>
              <a:t>Butler </a:t>
            </a:r>
            <a:r>
              <a:rPr lang="en-US" b="0" i="0" dirty="0">
                <a:latin typeface="Liberation Sans" panose="020B0604020202020204" pitchFamily="34" charset="0"/>
                <a:ea typeface="Liberation Sans" panose="020B0604020202020204" pitchFamily="34" charset="0"/>
                <a:cs typeface="Liberation Sans" panose="020B0604020202020204" pitchFamily="34" charset="0"/>
              </a:rPr>
              <a:t>cannot have the ability to use the product or to direct it to another customer</a:t>
            </a:r>
            <a:r>
              <a:rPr lang="en-US" b="0" i="0" dirty="0" smtClean="0">
                <a:latin typeface="Liberation Sans" panose="020B0604020202020204" pitchFamily="34" charset="0"/>
                <a:ea typeface="Liberation Sans" panose="020B0604020202020204" pitchFamily="34" charset="0"/>
                <a:cs typeface="Liberation Sans" panose="020B0604020202020204" pitchFamily="34" charset="0"/>
              </a:rPr>
              <a:t>.</a:t>
            </a:r>
          </a:p>
          <a:p>
            <a:pPr>
              <a:spcBef>
                <a:spcPts val="1200"/>
              </a:spcBef>
            </a:pPr>
            <a:r>
              <a:rPr lang="en-US" b="0" i="0" dirty="0">
                <a:latin typeface="Liberation Sans" panose="020B0604020202020204" pitchFamily="34" charset="0"/>
                <a:ea typeface="Liberation Sans" panose="020B0604020202020204" pitchFamily="34" charset="0"/>
                <a:cs typeface="Liberation Sans" panose="020B0604020202020204" pitchFamily="34" charset="0"/>
              </a:rPr>
              <a:t>In this case, it appears that the above </a:t>
            </a:r>
            <a:r>
              <a:rPr lang="en-US" i="0" dirty="0">
                <a:latin typeface="Liberation Sans" panose="020B0604020202020204" pitchFamily="34" charset="0"/>
                <a:ea typeface="Liberation Sans" panose="020B0604020202020204" pitchFamily="34" charset="0"/>
                <a:cs typeface="Liberation Sans" panose="020B0604020202020204" pitchFamily="34" charset="0"/>
              </a:rPr>
              <a:t>criteria were met</a:t>
            </a:r>
            <a:r>
              <a:rPr lang="en-US" b="0" i="0" dirty="0">
                <a:latin typeface="Liberation Sans" panose="020B0604020202020204" pitchFamily="34" charset="0"/>
                <a:ea typeface="Liberation Sans" panose="020B0604020202020204" pitchFamily="34" charset="0"/>
                <a:cs typeface="Liberation Sans" panose="020B0604020202020204" pitchFamily="34" charset="0"/>
              </a:rPr>
              <a:t>, and therefore </a:t>
            </a:r>
            <a:r>
              <a:rPr lang="en-US" i="0" dirty="0">
                <a:latin typeface="Liberation Sans" panose="020B0604020202020204" pitchFamily="34" charset="0"/>
                <a:ea typeface="Liberation Sans" panose="020B0604020202020204" pitchFamily="34" charset="0"/>
                <a:cs typeface="Liberation Sans" panose="020B0604020202020204" pitchFamily="34" charset="0"/>
              </a:rPr>
              <a:t>revenue recognition should </a:t>
            </a:r>
            <a:r>
              <a:rPr lang="en-US" i="0" dirty="0" smtClean="0">
                <a:latin typeface="Liberation Sans" panose="020B0604020202020204" pitchFamily="34" charset="0"/>
                <a:ea typeface="Liberation Sans" panose="020B0604020202020204" pitchFamily="34" charset="0"/>
                <a:cs typeface="Liberation Sans" panose="020B0604020202020204" pitchFamily="34" charset="0"/>
              </a:rPr>
              <a:t>be permitted </a:t>
            </a:r>
            <a:r>
              <a:rPr lang="en-US" b="0" i="0" dirty="0">
                <a:latin typeface="Liberation Sans" panose="020B0604020202020204" pitchFamily="34" charset="0"/>
                <a:ea typeface="Liberation Sans" panose="020B0604020202020204" pitchFamily="34" charset="0"/>
                <a:cs typeface="Liberation Sans" panose="020B0604020202020204" pitchFamily="34" charset="0"/>
              </a:rPr>
              <a:t>at the time the contract is signed.</a:t>
            </a:r>
          </a:p>
        </p:txBody>
      </p:sp>
      <p:sp>
        <p:nvSpPr>
          <p:cNvPr id="14" name="Rectangle 4"/>
          <p:cNvSpPr txBox="1">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indent="0" algn="l">
              <a:defRPr/>
            </a:pPr>
            <a:r>
              <a:rPr lang="en-US" sz="3200" i="0" kern="1200" dirty="0" smtClean="0">
                <a:solidFill>
                  <a:schemeClr val="accent6">
                    <a:lumMod val="50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Bill-and-Hold Arrangements</a:t>
            </a:r>
          </a:p>
        </p:txBody>
      </p:sp>
    </p:spTree>
    <p:extLst>
      <p:ext uri="{BB962C8B-B14F-4D97-AF65-F5344CB8AC3E}">
        <p14:creationId xmlns:p14="http://schemas.microsoft.com/office/powerpoint/2010/main" val="345357213"/>
      </p:ext>
    </p:extLst>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6149"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8</a:t>
            </a:r>
          </a:p>
        </p:txBody>
      </p:sp>
      <p:sp>
        <p:nvSpPr>
          <p:cNvPr id="9" name="Rectangle 8"/>
          <p:cNvSpPr/>
          <p:nvPr/>
        </p:nvSpPr>
        <p:spPr>
          <a:xfrm>
            <a:off x="381000" y="1295400"/>
            <a:ext cx="8382000" cy="798528"/>
          </a:xfrm>
          <a:prstGeom prst="rect">
            <a:avLst/>
          </a:prstGeom>
          <a:solidFill>
            <a:srgbClr val="0084DE"/>
          </a:solidFill>
          <a:ln>
            <a:noFill/>
          </a:ln>
        </p:spPr>
        <p:txBody>
          <a:bodyPr wrap="square" bIns="73152" anchor="ctr" anchorCtr="0">
            <a:noAutofit/>
          </a:bodyPr>
          <a:lstStyle/>
          <a:p>
            <a:pPr algn="l"/>
            <a:r>
              <a:rPr lang="en-US" sz="2100" i="1"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Question:  </a:t>
            </a:r>
            <a:r>
              <a:rPr lang="en-US" sz="21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When </a:t>
            </a:r>
            <a:r>
              <a:rPr lang="en-US" sz="21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should Butler recognize the revenue from this </a:t>
            </a:r>
            <a:r>
              <a:rPr lang="en-US" sz="21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bill-and-hold arrangement</a:t>
            </a:r>
            <a:r>
              <a:rPr lang="en-US" sz="21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a:t>
            </a:r>
          </a:p>
        </p:txBody>
      </p:sp>
      <p:sp>
        <p:nvSpPr>
          <p:cNvPr id="13" name="Rectangle 12"/>
          <p:cNvSpPr/>
          <p:nvPr/>
        </p:nvSpPr>
        <p:spPr>
          <a:xfrm>
            <a:off x="6858000" y="457200"/>
            <a:ext cx="205740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ILLUSTRATION </a:t>
            </a:r>
            <a:r>
              <a:rPr lang="en-US" sz="1200" dirty="0" smtClean="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18-23</a:t>
            </a:r>
            <a:endParaRPr lang="en-US" sz="12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endParaRPr>
          </a:p>
          <a:p>
            <a:pPr algn="l"/>
            <a:r>
              <a:rPr lang="en-US" sz="1200" b="0" dirty="0" smtClean="0">
                <a:latin typeface="Liberation Sans" panose="020B0604020202020204" pitchFamily="34" charset="0"/>
                <a:ea typeface="Liberation Sans" panose="020B0604020202020204" pitchFamily="34" charset="0"/>
                <a:cs typeface="Liberation Sans" panose="020B0604020202020204" pitchFamily="34" charset="0"/>
              </a:rPr>
              <a:t>Recognition—Bill and Hold</a:t>
            </a:r>
            <a:endParaRPr lang="en-US" sz="1200" b="0"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4" name="Rectangle 4"/>
          <p:cNvSpPr txBox="1">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indent="0" algn="l">
              <a:defRPr/>
            </a:pPr>
            <a:r>
              <a:rPr lang="en-US" sz="3200" i="0" kern="1200" dirty="0" smtClean="0">
                <a:solidFill>
                  <a:schemeClr val="accent6">
                    <a:lumMod val="50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Bill-and-Hold Arrangements</a:t>
            </a:r>
          </a:p>
        </p:txBody>
      </p:sp>
      <p:sp>
        <p:nvSpPr>
          <p:cNvPr id="8" name="Rectangle 7"/>
          <p:cNvSpPr/>
          <p:nvPr/>
        </p:nvSpPr>
        <p:spPr>
          <a:xfrm>
            <a:off x="381000" y="2298528"/>
            <a:ext cx="8382000" cy="2714589"/>
          </a:xfrm>
          <a:prstGeom prst="rect">
            <a:avLst/>
          </a:prstGeom>
        </p:spPr>
        <p:txBody>
          <a:bodyPr wrap="square">
            <a:spAutoFit/>
          </a:bodyPr>
          <a:lstStyle/>
          <a:p>
            <a:pPr algn="l">
              <a:lnSpc>
                <a:spcPct val="110000"/>
              </a:lnSpc>
              <a:spcBef>
                <a:spcPts val="600"/>
              </a:spcBef>
              <a:spcAft>
                <a:spcPts val="600"/>
              </a:spcAft>
              <a:tabLst>
                <a:tab pos="6510338" algn="r"/>
                <a:tab pos="7778750" algn="r"/>
              </a:tabLst>
            </a:pP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Butler makes the following entry to </a:t>
            </a:r>
            <a:r>
              <a:rPr lang="en-US" sz="1900" dirty="0" smtClean="0">
                <a:latin typeface="Liberation Sans" panose="020B0604020202020204" pitchFamily="34" charset="0"/>
                <a:ea typeface="Liberation Sans" panose="020B0604020202020204" pitchFamily="34" charset="0"/>
                <a:cs typeface="Liberation Sans" panose="020B0604020202020204" pitchFamily="34" charset="0"/>
              </a:rPr>
              <a:t>record the sale</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a:t>
            </a:r>
          </a:p>
          <a:p>
            <a:pPr marL="914400" indent="-450850" algn="l">
              <a:lnSpc>
                <a:spcPct val="110000"/>
              </a:lnSpc>
              <a:spcBef>
                <a:spcPts val="600"/>
              </a:spcBef>
              <a:tabLst>
                <a:tab pos="6510338" algn="r"/>
                <a:tab pos="7778750" algn="r"/>
              </a:tabLst>
            </a:pPr>
            <a:r>
              <a:rPr lang="en-US" sz="1900" dirty="0" smtClean="0">
                <a:latin typeface="Liberation Sans" panose="020B0604020202020204" pitchFamily="34" charset="0"/>
                <a:ea typeface="Liberation Sans" panose="020B0604020202020204" pitchFamily="34" charset="0"/>
                <a:cs typeface="Liberation Sans" panose="020B0604020202020204" pitchFamily="34" charset="0"/>
              </a:rPr>
              <a:t>Accounts receivable	450,000</a:t>
            </a:r>
          </a:p>
          <a:p>
            <a:pPr marL="914400" indent="-450850" algn="l">
              <a:lnSpc>
                <a:spcPct val="110000"/>
              </a:lnSpc>
              <a:spcBef>
                <a:spcPts val="600"/>
              </a:spcBef>
              <a:tabLst>
                <a:tab pos="6510338" algn="r"/>
                <a:tab pos="7778750" algn="r"/>
              </a:tabLst>
            </a:pPr>
            <a:r>
              <a:rPr lang="en-US" sz="1900" dirty="0" smtClean="0">
                <a:latin typeface="Liberation Sans" panose="020B0604020202020204" pitchFamily="34" charset="0"/>
                <a:ea typeface="Liberation Sans" panose="020B0604020202020204" pitchFamily="34" charset="0"/>
                <a:cs typeface="Liberation Sans" panose="020B0604020202020204" pitchFamily="34" charset="0"/>
              </a:rPr>
              <a:t>	Sales </a:t>
            </a:r>
            <a:r>
              <a:rPr lang="en-US" sz="1900" dirty="0">
                <a:latin typeface="Liberation Sans" panose="020B0604020202020204" pitchFamily="34" charset="0"/>
                <a:ea typeface="Liberation Sans" panose="020B0604020202020204" pitchFamily="34" charset="0"/>
                <a:cs typeface="Liberation Sans" panose="020B0604020202020204" pitchFamily="34" charset="0"/>
              </a:rPr>
              <a:t>Revenue 		450,000</a:t>
            </a:r>
          </a:p>
          <a:p>
            <a:pPr algn="l">
              <a:lnSpc>
                <a:spcPct val="110000"/>
              </a:lnSpc>
              <a:spcBef>
                <a:spcPts val="1800"/>
              </a:spcBef>
              <a:spcAft>
                <a:spcPts val="600"/>
              </a:spcAft>
              <a:tabLst>
                <a:tab pos="6510338" algn="r"/>
                <a:tab pos="7778750" algn="r"/>
              </a:tabLst>
            </a:pP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Butter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makes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an entry to record the related cost of goods sold as follows.</a:t>
            </a:r>
          </a:p>
          <a:p>
            <a:pPr marL="914400" indent="-450850" algn="l">
              <a:lnSpc>
                <a:spcPct val="110000"/>
              </a:lnSpc>
              <a:spcBef>
                <a:spcPts val="600"/>
              </a:spcBef>
              <a:tabLst>
                <a:tab pos="6510338" algn="r"/>
                <a:tab pos="7778750" algn="r"/>
              </a:tabLst>
            </a:pPr>
            <a:r>
              <a:rPr lang="en-US" sz="1900" dirty="0">
                <a:latin typeface="Liberation Sans" panose="020B0604020202020204" pitchFamily="34" charset="0"/>
                <a:ea typeface="Liberation Sans" panose="020B0604020202020204" pitchFamily="34" charset="0"/>
                <a:cs typeface="Liberation Sans" panose="020B0604020202020204" pitchFamily="34" charset="0"/>
              </a:rPr>
              <a:t>Cost of Goods Sold </a:t>
            </a:r>
            <a:r>
              <a:rPr lang="en-US" sz="1900" dirty="0" smtClean="0">
                <a:latin typeface="Liberation Sans" panose="020B0604020202020204" pitchFamily="34" charset="0"/>
                <a:ea typeface="Liberation Sans" panose="020B0604020202020204" pitchFamily="34" charset="0"/>
                <a:cs typeface="Liberation Sans" panose="020B0604020202020204" pitchFamily="34" charset="0"/>
              </a:rPr>
              <a:t>	280,000</a:t>
            </a:r>
            <a:endParaRPr lang="en-US" sz="1900" dirty="0">
              <a:latin typeface="Liberation Sans" panose="020B0604020202020204" pitchFamily="34" charset="0"/>
              <a:ea typeface="Liberation Sans" panose="020B0604020202020204" pitchFamily="34" charset="0"/>
              <a:cs typeface="Liberation Sans" panose="020B0604020202020204" pitchFamily="34" charset="0"/>
            </a:endParaRPr>
          </a:p>
          <a:p>
            <a:pPr marL="914400" indent="-450850" algn="l">
              <a:lnSpc>
                <a:spcPct val="110000"/>
              </a:lnSpc>
              <a:spcBef>
                <a:spcPts val="600"/>
              </a:spcBef>
              <a:tabLst>
                <a:tab pos="6510338" algn="r"/>
                <a:tab pos="7778750" algn="r"/>
              </a:tabLst>
            </a:pPr>
            <a:r>
              <a:rPr lang="en-US" sz="1900" dirty="0" smtClean="0">
                <a:latin typeface="Liberation Sans" panose="020B0604020202020204" pitchFamily="34" charset="0"/>
                <a:ea typeface="Liberation Sans" panose="020B0604020202020204" pitchFamily="34" charset="0"/>
                <a:cs typeface="Liberation Sans" panose="020B0604020202020204" pitchFamily="34" charset="0"/>
              </a:rPr>
              <a:t>	Inventory 		280,000</a:t>
            </a:r>
            <a:endParaRPr lang="en-US" sz="1900" dirty="0">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31696620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left)">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left)">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6" name="Rectangle 4"/>
          <p:cNvSpPr>
            <a:spLocks noGrp="1" noChangeArrowheads="1"/>
          </p:cNvSpPr>
          <p:nvPr>
            <p:ph type="title" idx="4294967295"/>
          </p:nvPr>
        </p:nvSpPr>
        <p:spPr bwMode="auto">
          <a:xfrm>
            <a:off x="609600" y="381000"/>
            <a:ext cx="60960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accent6">
                    <a:lumMod val="50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Principle-Agent Relationships</a:t>
            </a: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5126"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8</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8" name="Text Box 6"/>
          <p:cNvSpPr txBox="1">
            <a:spLocks noChangeArrowheads="1"/>
          </p:cNvSpPr>
          <p:nvPr/>
        </p:nvSpPr>
        <p:spPr bwMode="auto">
          <a:xfrm>
            <a:off x="609600" y="1295400"/>
            <a:ext cx="7962900" cy="48320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lvl="1" algn="l">
              <a:lnSpc>
                <a:spcPct val="120000"/>
              </a:lnSpc>
              <a:spcBef>
                <a:spcPts val="1200"/>
              </a:spcBef>
              <a:buClr>
                <a:srgbClr val="800000"/>
              </a:buClr>
              <a:buSzPct val="80000"/>
              <a:buFont typeface="Wingdings" pitchFamily="2" charset="2"/>
              <a:buChar char="u"/>
            </a:pP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Agent’s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performance obligation is </a:t>
            </a: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to arrange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for </a:t>
            </a: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principal </a:t>
            </a:r>
            <a:r>
              <a:rPr 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to provide goods or services to a </a:t>
            </a: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customer.</a:t>
            </a:r>
          </a:p>
          <a:p>
            <a:pPr lvl="1" algn="l">
              <a:lnSpc>
                <a:spcPct val="120000"/>
              </a:lnSpc>
              <a:spcBef>
                <a:spcPts val="1200"/>
              </a:spcBef>
              <a:buClr>
                <a:srgbClr val="800000"/>
              </a:buClr>
              <a:buSzPct val="80000"/>
              <a:buFont typeface="Wingdings" pitchFamily="2" charset="2"/>
              <a:buChar char="u"/>
            </a:pPr>
            <a:r>
              <a:rPr 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Examples:</a:t>
            </a:r>
          </a:p>
          <a:p>
            <a:pPr marL="1377950" lvl="2" indent="-463550" algn="l">
              <a:lnSpc>
                <a:spcPct val="120000"/>
              </a:lnSpc>
              <a:spcBef>
                <a:spcPts val="1200"/>
              </a:spcBef>
              <a:buClr>
                <a:srgbClr val="800000"/>
              </a:buClr>
              <a:buSzPct val="80000"/>
              <a:buFont typeface="Wingdings" panose="05000000000000000000" pitchFamily="2" charset="2"/>
              <a:buChar char="Ø"/>
            </a:pP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Travel Company (agent)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facilitates </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booking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of cruise </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for Cruise Company (principal).</a:t>
            </a:r>
          </a:p>
          <a:p>
            <a:pPr marL="1377950" lvl="2" indent="-463550" algn="l">
              <a:lnSpc>
                <a:spcPct val="120000"/>
              </a:lnSpc>
              <a:spcBef>
                <a:spcPts val="1200"/>
              </a:spcBef>
              <a:buClr>
                <a:srgbClr val="800000"/>
              </a:buClr>
              <a:buSzPct val="80000"/>
              <a:buFont typeface="Wingdings" panose="05000000000000000000" pitchFamily="2" charset="2"/>
              <a:buChar char="Ø"/>
            </a:pP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Priceline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(agent) facilitates </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sale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of various services such as car rentals at </a:t>
            </a:r>
            <a:r>
              <a:rPr 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Hertz (</a:t>
            </a:r>
            <a:r>
              <a:rPr 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principal).</a:t>
            </a:r>
          </a:p>
          <a:p>
            <a:pPr lvl="1" algn="l">
              <a:lnSpc>
                <a:spcPct val="120000"/>
              </a:lnSpc>
              <a:spcBef>
                <a:spcPts val="1200"/>
              </a:spcBef>
              <a:buClr>
                <a:srgbClr val="800000"/>
              </a:buClr>
              <a:buSzPct val="80000"/>
              <a:buFont typeface="Wingdings" pitchFamily="2" charset="2"/>
              <a:buChar char="u"/>
            </a:pPr>
            <a:r>
              <a:rPr lang="en-US" alt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Amounts </a:t>
            </a:r>
            <a:r>
              <a:rPr lang="en-US" altLang="en-US" sz="22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collected on behalf of the principal are not revenue of the agent. </a:t>
            </a:r>
            <a:endParaRPr lang="en-US" altLang="en-US" sz="22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endParaRPr>
          </a:p>
          <a:p>
            <a:pPr marL="1377950" lvl="2" indent="-463550" algn="l">
              <a:lnSpc>
                <a:spcPct val="120000"/>
              </a:lnSpc>
              <a:spcBef>
                <a:spcPts val="1200"/>
              </a:spcBef>
              <a:buClr>
                <a:srgbClr val="800000"/>
              </a:buClr>
              <a:buSzPct val="80000"/>
              <a:buFont typeface="Wingdings" panose="05000000000000000000" pitchFamily="2" charset="2"/>
              <a:buChar char="Ø"/>
            </a:pPr>
            <a:r>
              <a:rPr lang="en-US" alt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Revenue </a:t>
            </a:r>
            <a:r>
              <a:rPr lang="en-US" alt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for </a:t>
            </a:r>
            <a:r>
              <a:rPr lang="en-US" alt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agent </a:t>
            </a:r>
            <a:r>
              <a:rPr lang="en-US" alt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is </a:t>
            </a:r>
            <a:r>
              <a:rPr lang="en-US" alt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amount </a:t>
            </a:r>
            <a:r>
              <a:rPr lang="en-US" alt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of </a:t>
            </a:r>
            <a:r>
              <a:rPr lang="en-US" altLang="en-US" sz="21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commission received.</a:t>
            </a:r>
            <a:endParaRPr lang="en-US" altLang="en-US" sz="21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2658899458"/>
      </p:ext>
    </p:extLst>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
            <a:ext cx="8382000" cy="6015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14"/>
          <p:cNvSpPr txBox="1">
            <a:spLocks noChangeArrowheads="1"/>
          </p:cNvSpPr>
          <p:nvPr/>
        </p:nvSpPr>
        <p:spPr bwMode="auto">
          <a:xfrm>
            <a:off x="8177284"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8</a:t>
            </a:r>
          </a:p>
        </p:txBody>
      </p:sp>
    </p:spTree>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6" name="Rectangle 4"/>
          <p:cNvSpPr>
            <a:spLocks noGrp="1" noChangeArrowheads="1"/>
          </p:cNvSpPr>
          <p:nvPr>
            <p:ph type="title" idx="4294967295"/>
          </p:nvPr>
        </p:nvSpPr>
        <p:spPr bwMode="auto">
          <a:xfrm>
            <a:off x="609600" y="381000"/>
            <a:ext cx="44958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accent6">
                    <a:lumMod val="50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Consignments</a:t>
            </a: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5126"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8</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8" name="Text Box 6"/>
          <p:cNvSpPr txBox="1">
            <a:spLocks noChangeArrowheads="1"/>
          </p:cNvSpPr>
          <p:nvPr/>
        </p:nvSpPr>
        <p:spPr bwMode="auto">
          <a:xfrm>
            <a:off x="609600" y="1295400"/>
            <a:ext cx="7962900" cy="46897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lvl="1" algn="l">
              <a:lnSpc>
                <a:spcPct val="125000"/>
              </a:lnSpc>
              <a:spcBef>
                <a:spcPts val="1200"/>
              </a:spcBef>
              <a:buClr>
                <a:srgbClr val="800000"/>
              </a:buClr>
              <a:buSzPct val="80000"/>
              <a:buFont typeface="Wingdings" pitchFamily="2" charset="2"/>
              <a:buChar char="u"/>
            </a:pPr>
            <a:r>
              <a:rPr lang="en-US" sz="2300" b="0" dirty="0" smtClean="0">
                <a:latin typeface="Liberation Sans" panose="020B0604020202020204" pitchFamily="34" charset="0"/>
                <a:ea typeface="Liberation Sans" panose="020B0604020202020204" pitchFamily="34" charset="0"/>
                <a:cs typeface="Liberation Sans" panose="020B0604020202020204" pitchFamily="34" charset="0"/>
              </a:rPr>
              <a:t>Manufacturers </a:t>
            </a:r>
            <a:r>
              <a:rPr lang="en-US" sz="2300" b="0" dirty="0">
                <a:latin typeface="Liberation Sans" panose="020B0604020202020204" pitchFamily="34" charset="0"/>
                <a:ea typeface="Liberation Sans" panose="020B0604020202020204" pitchFamily="34" charset="0"/>
                <a:cs typeface="Liberation Sans" panose="020B0604020202020204" pitchFamily="34" charset="0"/>
              </a:rPr>
              <a:t>(or wholesalers) deliver goods but </a:t>
            </a:r>
            <a:r>
              <a:rPr lang="en-US" sz="2300" dirty="0">
                <a:latin typeface="Liberation Sans" panose="020B0604020202020204" pitchFamily="34" charset="0"/>
                <a:ea typeface="Liberation Sans" panose="020B0604020202020204" pitchFamily="34" charset="0"/>
                <a:cs typeface="Liberation Sans" panose="020B0604020202020204" pitchFamily="34" charset="0"/>
              </a:rPr>
              <a:t>retain title to the goods</a:t>
            </a:r>
            <a:r>
              <a:rPr lang="en-US" sz="2300" b="0" dirty="0">
                <a:latin typeface="Liberation Sans" panose="020B0604020202020204" pitchFamily="34" charset="0"/>
                <a:ea typeface="Liberation Sans" panose="020B0604020202020204" pitchFamily="34" charset="0"/>
                <a:cs typeface="Liberation Sans" panose="020B0604020202020204" pitchFamily="34" charset="0"/>
              </a:rPr>
              <a:t> until they are sold. </a:t>
            </a:r>
            <a:endParaRPr lang="en-US" sz="2300" b="0" dirty="0" smtClean="0">
              <a:latin typeface="Liberation Sans" panose="020B0604020202020204" pitchFamily="34" charset="0"/>
              <a:ea typeface="Liberation Sans" panose="020B0604020202020204" pitchFamily="34" charset="0"/>
              <a:cs typeface="Liberation Sans" panose="020B0604020202020204" pitchFamily="34" charset="0"/>
            </a:endParaRPr>
          </a:p>
          <a:p>
            <a:pPr lvl="1" algn="l">
              <a:lnSpc>
                <a:spcPct val="125000"/>
              </a:lnSpc>
              <a:spcBef>
                <a:spcPts val="1200"/>
              </a:spcBef>
              <a:buClr>
                <a:srgbClr val="800000"/>
              </a:buClr>
              <a:buSzPct val="80000"/>
              <a:buFont typeface="Wingdings" pitchFamily="2" charset="2"/>
              <a:buChar char="u"/>
            </a:pPr>
            <a:r>
              <a:rPr lang="en-US" sz="2300" dirty="0" smtClean="0">
                <a:solidFill>
                  <a:srgbClr val="000099"/>
                </a:solidFill>
                <a:latin typeface="Liberation Sans" panose="020B0604020202020204" pitchFamily="34" charset="0"/>
                <a:ea typeface="Liberation Sans" panose="020B0604020202020204" pitchFamily="34" charset="0"/>
                <a:cs typeface="Liberation Sans" panose="020B0604020202020204" pitchFamily="34" charset="0"/>
              </a:rPr>
              <a:t>Consignor</a:t>
            </a:r>
            <a:r>
              <a:rPr lang="en-US" sz="2300" b="0" dirty="0" smtClean="0">
                <a:solidFill>
                  <a:schemeClr val="tx2">
                    <a:lumMod val="75000"/>
                  </a:schemeClr>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300" b="0" dirty="0">
                <a:latin typeface="Liberation Sans" panose="020B0604020202020204" pitchFamily="34" charset="0"/>
                <a:ea typeface="Liberation Sans" panose="020B0604020202020204" pitchFamily="34" charset="0"/>
                <a:cs typeface="Liberation Sans" panose="020B0604020202020204" pitchFamily="34" charset="0"/>
              </a:rPr>
              <a:t>(manufacturer or wholesaler) ships merchandise to the </a:t>
            </a:r>
            <a:r>
              <a:rPr lang="en-US" sz="2300" dirty="0">
                <a:solidFill>
                  <a:srgbClr val="000099"/>
                </a:solidFill>
                <a:latin typeface="Liberation Sans" panose="020B0604020202020204" pitchFamily="34" charset="0"/>
                <a:ea typeface="Liberation Sans" panose="020B0604020202020204" pitchFamily="34" charset="0"/>
                <a:cs typeface="Liberation Sans" panose="020B0604020202020204" pitchFamily="34" charset="0"/>
              </a:rPr>
              <a:t>consignee</a:t>
            </a:r>
            <a:r>
              <a:rPr lang="en-US" sz="2300" b="0" dirty="0">
                <a:latin typeface="Liberation Sans" panose="020B0604020202020204" pitchFamily="34" charset="0"/>
                <a:ea typeface="Liberation Sans" panose="020B0604020202020204" pitchFamily="34" charset="0"/>
                <a:cs typeface="Liberation Sans" panose="020B0604020202020204" pitchFamily="34" charset="0"/>
              </a:rPr>
              <a:t> (dealer), who is to act as an agent for the consignor in selling the merchandise. </a:t>
            </a:r>
            <a:endParaRPr lang="en-US" sz="2300" b="0" dirty="0" smtClean="0">
              <a:latin typeface="Liberation Sans" panose="020B0604020202020204" pitchFamily="34" charset="0"/>
              <a:ea typeface="Liberation Sans" panose="020B0604020202020204" pitchFamily="34" charset="0"/>
              <a:cs typeface="Liberation Sans" panose="020B0604020202020204" pitchFamily="34" charset="0"/>
            </a:endParaRPr>
          </a:p>
          <a:p>
            <a:pPr lvl="1" algn="l">
              <a:lnSpc>
                <a:spcPct val="125000"/>
              </a:lnSpc>
              <a:spcBef>
                <a:spcPts val="1200"/>
              </a:spcBef>
              <a:buClr>
                <a:srgbClr val="800000"/>
              </a:buClr>
              <a:buSzPct val="80000"/>
              <a:buFont typeface="Wingdings" pitchFamily="2" charset="2"/>
              <a:buChar char="u"/>
            </a:pPr>
            <a:r>
              <a:rPr lang="en-US" sz="2300" dirty="0" smtClean="0">
                <a:solidFill>
                  <a:srgbClr val="000099"/>
                </a:solidFill>
                <a:latin typeface="Liberation Sans" panose="020B0604020202020204" pitchFamily="34" charset="0"/>
                <a:ea typeface="Liberation Sans" panose="020B0604020202020204" pitchFamily="34" charset="0"/>
                <a:cs typeface="Liberation Sans" panose="020B0604020202020204" pitchFamily="34" charset="0"/>
              </a:rPr>
              <a:t>Consignor</a:t>
            </a:r>
            <a:r>
              <a:rPr lang="en-US" sz="2300" b="0" dirty="0" smtClean="0">
                <a:solidFill>
                  <a:srgbClr val="000099"/>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300" b="0" dirty="0">
                <a:latin typeface="Liberation Sans" panose="020B0604020202020204" pitchFamily="34" charset="0"/>
                <a:ea typeface="Liberation Sans" panose="020B0604020202020204" pitchFamily="34" charset="0"/>
                <a:cs typeface="Liberation Sans" panose="020B0604020202020204" pitchFamily="34" charset="0"/>
              </a:rPr>
              <a:t>makes a profit on the </a:t>
            </a:r>
            <a:r>
              <a:rPr lang="en-US" sz="2300" b="0" dirty="0" smtClean="0">
                <a:latin typeface="Liberation Sans" panose="020B0604020202020204" pitchFamily="34" charset="0"/>
                <a:ea typeface="Liberation Sans" panose="020B0604020202020204" pitchFamily="34" charset="0"/>
                <a:cs typeface="Liberation Sans" panose="020B0604020202020204" pitchFamily="34" charset="0"/>
              </a:rPr>
              <a:t>sale.</a:t>
            </a:r>
          </a:p>
          <a:p>
            <a:pPr marL="1377950" lvl="2" indent="-463550" algn="l">
              <a:lnSpc>
                <a:spcPct val="125000"/>
              </a:lnSpc>
              <a:spcBef>
                <a:spcPts val="1200"/>
              </a:spcBef>
              <a:buClr>
                <a:srgbClr val="800000"/>
              </a:buClr>
              <a:buSzPct val="80000"/>
              <a:buFont typeface="Wingdings" panose="05000000000000000000" pitchFamily="2" charset="2"/>
              <a:buChar char="Ø"/>
            </a:pPr>
            <a:r>
              <a:rPr lang="en-US" sz="2200" b="0" dirty="0" smtClean="0">
                <a:latin typeface="Liberation Sans" panose="020B0604020202020204" pitchFamily="34" charset="0"/>
                <a:ea typeface="Liberation Sans" panose="020B0604020202020204" pitchFamily="34" charset="0"/>
                <a:cs typeface="Liberation Sans" panose="020B0604020202020204" pitchFamily="34" charset="0"/>
              </a:rPr>
              <a:t>Carries merchandise as inventory.</a:t>
            </a:r>
          </a:p>
          <a:p>
            <a:pPr lvl="1" algn="l">
              <a:lnSpc>
                <a:spcPct val="125000"/>
              </a:lnSpc>
              <a:spcBef>
                <a:spcPts val="1200"/>
              </a:spcBef>
              <a:buClr>
                <a:srgbClr val="800000"/>
              </a:buClr>
              <a:buSzPct val="80000"/>
              <a:buFont typeface="Wingdings" pitchFamily="2" charset="2"/>
              <a:buChar char="u"/>
            </a:pPr>
            <a:r>
              <a:rPr lang="en-US" sz="2300" dirty="0" smtClean="0">
                <a:solidFill>
                  <a:srgbClr val="000099"/>
                </a:solidFill>
                <a:latin typeface="Liberation Sans" panose="020B0604020202020204" pitchFamily="34" charset="0"/>
                <a:ea typeface="Liberation Sans" panose="020B0604020202020204" pitchFamily="34" charset="0"/>
                <a:cs typeface="Liberation Sans" panose="020B0604020202020204" pitchFamily="34" charset="0"/>
              </a:rPr>
              <a:t>Consignee</a:t>
            </a:r>
            <a:r>
              <a:rPr lang="en-US" sz="2300" b="0" dirty="0" smtClean="0">
                <a:latin typeface="Liberation Sans" panose="020B0604020202020204" pitchFamily="34" charset="0"/>
                <a:ea typeface="Liberation Sans" panose="020B0604020202020204" pitchFamily="34" charset="0"/>
                <a:cs typeface="Liberation Sans" panose="020B0604020202020204" pitchFamily="34" charset="0"/>
              </a:rPr>
              <a:t> </a:t>
            </a:r>
            <a:r>
              <a:rPr lang="en-US" sz="2300" b="0" dirty="0">
                <a:latin typeface="Liberation Sans" panose="020B0604020202020204" pitchFamily="34" charset="0"/>
                <a:ea typeface="Liberation Sans" panose="020B0604020202020204" pitchFamily="34" charset="0"/>
                <a:cs typeface="Liberation Sans" panose="020B0604020202020204" pitchFamily="34" charset="0"/>
              </a:rPr>
              <a:t>makes a commission on the sale.</a:t>
            </a:r>
          </a:p>
        </p:txBody>
      </p:sp>
    </p:spTree>
    <p:extLst>
      <p:ext uri="{BB962C8B-B14F-4D97-AF65-F5344CB8AC3E}">
        <p14:creationId xmlns:p14="http://schemas.microsoft.com/office/powerpoint/2010/main" val="1932841974"/>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381000" y="3783012"/>
            <a:ext cx="4189413" cy="560388"/>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6" name="Rectangle 18"/>
          <p:cNvSpPr>
            <a:spLocks noChangeArrowheads="1"/>
          </p:cNvSpPr>
          <p:nvPr/>
        </p:nvSpPr>
        <p:spPr bwMode="auto">
          <a:xfrm>
            <a:off x="4724400" y="3429000"/>
            <a:ext cx="4114800" cy="21149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spAutoFit/>
          </a:bodyPr>
          <a:lstStyle/>
          <a:p>
            <a:pPr marL="342900" indent="-342900" algn="l">
              <a:lnSpc>
                <a:spcPct val="115000"/>
              </a:lnSpc>
              <a:spcBef>
                <a:spcPct val="45000"/>
              </a:spcBef>
              <a:buClr>
                <a:srgbClr val="A50021"/>
              </a:buClr>
              <a:buSzPct val="100000"/>
              <a:buFont typeface="+mj-lt"/>
              <a:buAutoNum type="arabicPeriod" startAt="6"/>
              <a:defRPr/>
            </a:pP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Allocate </a:t>
            </a:r>
            <a:r>
              <a:rPr lang="en-US" sz="1400"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the transaction price to the </a:t>
            </a: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separate performance obligations.</a:t>
            </a:r>
          </a:p>
          <a:p>
            <a:pPr marL="342900" indent="-342900" algn="l">
              <a:lnSpc>
                <a:spcPct val="115000"/>
              </a:lnSpc>
              <a:spcBef>
                <a:spcPct val="45000"/>
              </a:spcBef>
              <a:buClr>
                <a:srgbClr val="A50021"/>
              </a:buClr>
              <a:buSzPct val="100000"/>
              <a:buFont typeface="+mj-lt"/>
              <a:buAutoNum type="arabicPeriod" startAt="6"/>
              <a:defRPr/>
            </a:pP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Recognize </a:t>
            </a:r>
            <a:r>
              <a:rPr lang="en-US" sz="1400"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revenue when the company satisfies </a:t>
            </a: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its performance obligation.</a:t>
            </a:r>
          </a:p>
          <a:p>
            <a:pPr marL="342900" indent="-342900" algn="l">
              <a:lnSpc>
                <a:spcPct val="115000"/>
              </a:lnSpc>
              <a:spcBef>
                <a:spcPct val="45000"/>
              </a:spcBef>
              <a:buClr>
                <a:srgbClr val="A50021"/>
              </a:buClr>
              <a:buSzPct val="100000"/>
              <a:buFont typeface="+mj-lt"/>
              <a:buAutoNum type="arabicPeriod" startAt="6"/>
              <a:defRPr/>
            </a:pP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Identify </a:t>
            </a:r>
            <a:r>
              <a:rPr lang="en-US" sz="1400"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other revenue recognition </a:t>
            </a: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issues.</a:t>
            </a:r>
          </a:p>
          <a:p>
            <a:pPr marL="342900" indent="-342900" algn="l">
              <a:lnSpc>
                <a:spcPct val="115000"/>
              </a:lnSpc>
              <a:spcBef>
                <a:spcPct val="45000"/>
              </a:spcBef>
              <a:buClr>
                <a:srgbClr val="A50021"/>
              </a:buClr>
              <a:buSzPct val="100000"/>
              <a:buFont typeface="+mj-lt"/>
              <a:buAutoNum type="arabicPeriod" startAt="6"/>
              <a:defRPr/>
            </a:pP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Describe </a:t>
            </a:r>
            <a:r>
              <a:rPr lang="en-US" sz="1400"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presentation and disclosure </a:t>
            </a: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regarding revenue</a:t>
            </a:r>
            <a:r>
              <a:rPr lang="en-US" sz="1400"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a:t>
            </a:r>
          </a:p>
        </p:txBody>
      </p:sp>
      <p:sp>
        <p:nvSpPr>
          <p:cNvPr id="4100" name="Rectangle 19"/>
          <p:cNvSpPr>
            <a:spLocks noChangeArrowheads="1"/>
          </p:cNvSpPr>
          <p:nvPr/>
        </p:nvSpPr>
        <p:spPr bwMode="auto">
          <a:xfrm>
            <a:off x="457200" y="3048000"/>
            <a:ext cx="5181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400" i="1" dirty="0">
                <a:solidFill>
                  <a:schemeClr val="bg2"/>
                </a:solidFill>
                <a:latin typeface="Arial" charset="0"/>
              </a:rPr>
              <a:t>After studying this chapter, you should be able to:</a:t>
            </a:r>
          </a:p>
        </p:txBody>
      </p:sp>
      <p:sp>
        <p:nvSpPr>
          <p:cNvPr id="4106" name="Rectangle 15"/>
          <p:cNvSpPr txBox="1">
            <a:spLocks noChangeArrowheads="1"/>
          </p:cNvSpPr>
          <p:nvPr/>
        </p:nvSpPr>
        <p:spPr bwMode="auto">
          <a:xfrm>
            <a:off x="381000" y="23622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defRPr/>
            </a:pPr>
            <a:r>
              <a:rPr lang="en-US" sz="2400" dirty="0" smtClean="0">
                <a:solidFill>
                  <a:schemeClr val="bg1"/>
                </a:solidFill>
                <a:effectLst>
                  <a:outerShdw blurRad="38100" dist="38100" dir="2700000" algn="tl">
                    <a:srgbClr val="000000">
                      <a:alpha val="43137"/>
                    </a:srgbClr>
                  </a:outerShdw>
                </a:effectLst>
                <a:latin typeface="Arial" charset="0"/>
              </a:rPr>
              <a:t>LEARNING OBJECTIVES</a:t>
            </a:r>
          </a:p>
        </p:txBody>
      </p:sp>
      <p:sp>
        <p:nvSpPr>
          <p:cNvPr id="3074" name="Rectangle 2"/>
          <p:cNvSpPr>
            <a:spLocks noGrp="1" noChangeArrowheads="1"/>
          </p:cNvSpPr>
          <p:nvPr>
            <p:ph type="body" idx="1"/>
          </p:nvPr>
        </p:nvSpPr>
        <p:spPr>
          <a:xfrm>
            <a:off x="457200" y="3429000"/>
            <a:ext cx="4114800" cy="22118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spAutoFit/>
          </a:bodyPr>
          <a:lstStyle/>
          <a:p>
            <a:pPr>
              <a:lnSpc>
                <a:spcPct val="115000"/>
              </a:lnSpc>
              <a:spcBef>
                <a:spcPct val="45000"/>
              </a:spcBef>
              <a:buClr>
                <a:srgbClr val="A50021"/>
              </a:buClr>
              <a:buSzPct val="100000"/>
              <a:buFont typeface="+mj-lt"/>
              <a:buAutoNum type="arabicPeriod"/>
              <a:defRPr/>
            </a:pPr>
            <a:r>
              <a:rPr lang="en-US" sz="1400" kern="1200" dirty="0" smtClean="0">
                <a:effectLst/>
                <a:latin typeface="Liberation Sans" panose="020B0604020202020204" pitchFamily="34" charset="0"/>
                <a:ea typeface="Liberation Sans" panose="020B0604020202020204" pitchFamily="34" charset="0"/>
                <a:cs typeface="Liberation Sans" panose="020B0604020202020204" pitchFamily="34" charset="0"/>
              </a:rPr>
              <a:t>Understand </a:t>
            </a:r>
            <a:r>
              <a:rPr lang="en-US" sz="1400" kern="1200" dirty="0">
                <a:effectLst/>
                <a:latin typeface="Liberation Sans" panose="020B0604020202020204" pitchFamily="34" charset="0"/>
                <a:ea typeface="Liberation Sans" panose="020B0604020202020204" pitchFamily="34" charset="0"/>
                <a:cs typeface="Liberation Sans" panose="020B0604020202020204" pitchFamily="34" charset="0"/>
              </a:rPr>
              <a:t>revenue recognition </a:t>
            </a:r>
            <a:r>
              <a:rPr lang="en-US" sz="1400" kern="1200" dirty="0" smtClean="0">
                <a:effectLst/>
                <a:latin typeface="Liberation Sans" panose="020B0604020202020204" pitchFamily="34" charset="0"/>
                <a:ea typeface="Liberation Sans" panose="020B0604020202020204" pitchFamily="34" charset="0"/>
                <a:cs typeface="Liberation Sans" panose="020B0604020202020204" pitchFamily="34" charset="0"/>
              </a:rPr>
              <a:t>issues.</a:t>
            </a:r>
          </a:p>
          <a:p>
            <a:pPr>
              <a:lnSpc>
                <a:spcPct val="115000"/>
              </a:lnSpc>
              <a:spcBef>
                <a:spcPct val="45000"/>
              </a:spcBef>
              <a:buClr>
                <a:srgbClr val="A50021"/>
              </a:buClr>
              <a:buSzPct val="100000"/>
              <a:buFont typeface="+mj-lt"/>
              <a:buAutoNum type="arabicPeriod"/>
              <a:defRPr/>
            </a:pPr>
            <a:r>
              <a:rPr lang="en-US" sz="1400" kern="1200" dirty="0" smtClean="0">
                <a:effectLst/>
                <a:latin typeface="Liberation Sans" panose="020B0604020202020204" pitchFamily="34" charset="0"/>
                <a:ea typeface="Liberation Sans" panose="020B0604020202020204" pitchFamily="34" charset="0"/>
                <a:cs typeface="Liberation Sans" panose="020B0604020202020204" pitchFamily="34" charset="0"/>
              </a:rPr>
              <a:t>Identify </a:t>
            </a:r>
            <a:r>
              <a:rPr lang="en-US" sz="1400" kern="1200" dirty="0">
                <a:effectLst/>
                <a:latin typeface="Liberation Sans" panose="020B0604020202020204" pitchFamily="34" charset="0"/>
                <a:ea typeface="Liberation Sans" panose="020B0604020202020204" pitchFamily="34" charset="0"/>
                <a:cs typeface="Liberation Sans" panose="020B0604020202020204" pitchFamily="34" charset="0"/>
              </a:rPr>
              <a:t>the five steps in the revenue </a:t>
            </a:r>
            <a:r>
              <a:rPr lang="en-US" sz="1400" kern="1200" dirty="0" smtClean="0">
                <a:effectLst/>
                <a:latin typeface="Liberation Sans" panose="020B0604020202020204" pitchFamily="34" charset="0"/>
                <a:ea typeface="Liberation Sans" panose="020B0604020202020204" pitchFamily="34" charset="0"/>
                <a:cs typeface="Liberation Sans" panose="020B0604020202020204" pitchFamily="34" charset="0"/>
              </a:rPr>
              <a:t>recognition process.</a:t>
            </a:r>
          </a:p>
          <a:p>
            <a:pPr>
              <a:lnSpc>
                <a:spcPct val="115000"/>
              </a:lnSpc>
              <a:spcBef>
                <a:spcPct val="45000"/>
              </a:spcBef>
              <a:buClr>
                <a:srgbClr val="A50021"/>
              </a:buClr>
              <a:buSzPct val="100000"/>
              <a:buFont typeface="+mj-lt"/>
              <a:buAutoNum type="arabicPeriod"/>
              <a:defRPr/>
            </a:pPr>
            <a:r>
              <a:rPr lang="en-US" sz="1400" kern="1200" dirty="0" smtClean="0">
                <a:effectLst/>
                <a:latin typeface="Liberation Sans" panose="020B0604020202020204" pitchFamily="34" charset="0"/>
                <a:ea typeface="Liberation Sans" panose="020B0604020202020204" pitchFamily="34" charset="0"/>
                <a:cs typeface="Liberation Sans" panose="020B0604020202020204" pitchFamily="34" charset="0"/>
              </a:rPr>
              <a:t>Identify </a:t>
            </a:r>
            <a:r>
              <a:rPr lang="en-US" sz="1400" kern="1200" dirty="0">
                <a:effectLst/>
                <a:latin typeface="Liberation Sans" panose="020B0604020202020204" pitchFamily="34" charset="0"/>
                <a:ea typeface="Liberation Sans" panose="020B0604020202020204" pitchFamily="34" charset="0"/>
                <a:cs typeface="Liberation Sans" panose="020B0604020202020204" pitchFamily="34" charset="0"/>
              </a:rPr>
              <a:t>the contract with </a:t>
            </a:r>
            <a:r>
              <a:rPr lang="en-US" sz="1400" kern="1200" dirty="0" smtClean="0">
                <a:effectLst/>
                <a:latin typeface="Liberation Sans" panose="020B0604020202020204" pitchFamily="34" charset="0"/>
                <a:ea typeface="Liberation Sans" panose="020B0604020202020204" pitchFamily="34" charset="0"/>
                <a:cs typeface="Liberation Sans" panose="020B0604020202020204" pitchFamily="34" charset="0"/>
              </a:rPr>
              <a:t>customers.</a:t>
            </a:r>
          </a:p>
          <a:p>
            <a:pPr>
              <a:lnSpc>
                <a:spcPct val="115000"/>
              </a:lnSpc>
              <a:spcBef>
                <a:spcPct val="45000"/>
              </a:spcBef>
              <a:buClr>
                <a:srgbClr val="A50021"/>
              </a:buClr>
              <a:buSzPct val="100000"/>
              <a:buFont typeface="+mj-lt"/>
              <a:buAutoNum type="arabicPeriod"/>
              <a:defRPr/>
            </a:pPr>
            <a:r>
              <a:rPr lang="en-US" sz="1400" kern="1200" dirty="0" smtClean="0">
                <a:effectLst/>
                <a:latin typeface="Liberation Sans" panose="020B0604020202020204" pitchFamily="34" charset="0"/>
                <a:ea typeface="Liberation Sans" panose="020B0604020202020204" pitchFamily="34" charset="0"/>
                <a:cs typeface="Liberation Sans" panose="020B0604020202020204" pitchFamily="34" charset="0"/>
              </a:rPr>
              <a:t>Identify </a:t>
            </a:r>
            <a:r>
              <a:rPr lang="en-US" sz="1400" kern="1200" dirty="0">
                <a:effectLst/>
                <a:latin typeface="Liberation Sans" panose="020B0604020202020204" pitchFamily="34" charset="0"/>
                <a:ea typeface="Liberation Sans" panose="020B0604020202020204" pitchFamily="34" charset="0"/>
                <a:cs typeface="Liberation Sans" panose="020B0604020202020204" pitchFamily="34" charset="0"/>
              </a:rPr>
              <a:t>the separate performance obligations in </a:t>
            </a:r>
            <a:r>
              <a:rPr lang="en-US" sz="1400" kern="1200" dirty="0" smtClean="0">
                <a:effectLst/>
                <a:latin typeface="Liberation Sans" panose="020B0604020202020204" pitchFamily="34" charset="0"/>
                <a:ea typeface="Liberation Sans" panose="020B0604020202020204" pitchFamily="34" charset="0"/>
                <a:cs typeface="Liberation Sans" panose="020B0604020202020204" pitchFamily="34" charset="0"/>
              </a:rPr>
              <a:t>the contract.</a:t>
            </a:r>
          </a:p>
          <a:p>
            <a:pPr>
              <a:lnSpc>
                <a:spcPct val="115000"/>
              </a:lnSpc>
              <a:spcBef>
                <a:spcPct val="45000"/>
              </a:spcBef>
              <a:buClr>
                <a:srgbClr val="A50021"/>
              </a:buClr>
              <a:buSzPct val="100000"/>
              <a:buFont typeface="+mj-lt"/>
              <a:buAutoNum type="arabicPeriod"/>
              <a:defRPr/>
            </a:pPr>
            <a:r>
              <a:rPr lang="en-US" sz="1400" kern="1200" dirty="0" smtClean="0">
                <a:effectLst/>
                <a:latin typeface="Liberation Sans" panose="020B0604020202020204" pitchFamily="34" charset="0"/>
                <a:ea typeface="Liberation Sans" panose="020B0604020202020204" pitchFamily="34" charset="0"/>
                <a:cs typeface="Liberation Sans" panose="020B0604020202020204" pitchFamily="34" charset="0"/>
              </a:rPr>
              <a:t>Determine </a:t>
            </a:r>
            <a:r>
              <a:rPr lang="en-US" sz="1400" kern="1200" dirty="0">
                <a:effectLst/>
                <a:latin typeface="Liberation Sans" panose="020B0604020202020204" pitchFamily="34" charset="0"/>
                <a:ea typeface="Liberation Sans" panose="020B0604020202020204" pitchFamily="34" charset="0"/>
                <a:cs typeface="Liberation Sans" panose="020B0604020202020204" pitchFamily="34" charset="0"/>
              </a:rPr>
              <a:t>the transaction price.</a:t>
            </a:r>
          </a:p>
        </p:txBody>
      </p:sp>
      <p:pic>
        <p:nvPicPr>
          <p:cNvPr id="4103"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4770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4" name="Rectangle 24"/>
          <p:cNvSpPr>
            <a:spLocks noChangeArrowheads="1"/>
          </p:cNvSpPr>
          <p:nvPr/>
        </p:nvSpPr>
        <p:spPr bwMode="auto">
          <a:xfrm>
            <a:off x="2822575" y="533400"/>
            <a:ext cx="62452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defRPr/>
            </a:pPr>
            <a:r>
              <a:rPr lang="en-US" sz="44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Revenue Recognition</a:t>
            </a:r>
          </a:p>
        </p:txBody>
      </p:sp>
      <p:pic>
        <p:nvPicPr>
          <p:cNvPr id="4105"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26"/>
          <p:cNvSpPr txBox="1">
            <a:spLocks noChangeArrowheads="1"/>
          </p:cNvSpPr>
          <p:nvPr/>
        </p:nvSpPr>
        <p:spPr bwMode="auto">
          <a:xfrm>
            <a:off x="6858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defRPr/>
            </a:pPr>
            <a:r>
              <a:rPr lang="en-US" sz="10700" dirty="0" smtClean="0">
                <a:solidFill>
                  <a:srgbClr val="5F5F5F"/>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18</a:t>
            </a:r>
          </a:p>
        </p:txBody>
      </p:sp>
      <p:pic>
        <p:nvPicPr>
          <p:cNvPr id="4107"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14792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95401"/>
            <a:ext cx="8413456"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6149"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8</a:t>
            </a:r>
          </a:p>
        </p:txBody>
      </p:sp>
      <p:sp>
        <p:nvSpPr>
          <p:cNvPr id="13" name="Rectangle 12"/>
          <p:cNvSpPr/>
          <p:nvPr/>
        </p:nvSpPr>
        <p:spPr>
          <a:xfrm>
            <a:off x="7086600" y="344269"/>
            <a:ext cx="1905000"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ILLUSTRATION </a:t>
            </a:r>
            <a:r>
              <a:rPr lang="en-US" sz="1200" dirty="0" smtClean="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18-25</a:t>
            </a:r>
            <a:endParaRPr lang="en-US" sz="12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endParaRPr>
          </a:p>
          <a:p>
            <a:pPr algn="l"/>
            <a:r>
              <a:rPr lang="en-US" sz="1200" b="0" dirty="0" smtClean="0">
                <a:latin typeface="Liberation Sans" panose="020B0604020202020204" pitchFamily="34" charset="0"/>
                <a:ea typeface="Liberation Sans" panose="020B0604020202020204" pitchFamily="34" charset="0"/>
                <a:cs typeface="Liberation Sans" panose="020B0604020202020204" pitchFamily="34" charset="0"/>
              </a:rPr>
              <a:t>Recognition—Sales on Consignment</a:t>
            </a:r>
            <a:endParaRPr lang="en-US" sz="1200" b="0"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0" name="Rectangle 4"/>
          <p:cNvSpPr txBox="1">
            <a:spLocks noChangeArrowheads="1"/>
          </p:cNvSpPr>
          <p:nvPr/>
        </p:nvSpPr>
        <p:spPr bwMode="auto">
          <a:xfrm>
            <a:off x="609600" y="381000"/>
            <a:ext cx="44958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indent="0" algn="l">
              <a:defRPr/>
            </a:pPr>
            <a:r>
              <a:rPr lang="en-US" sz="3200" i="0" kern="1200" dirty="0" smtClean="0">
                <a:solidFill>
                  <a:schemeClr val="accent6">
                    <a:lumMod val="50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Consignments</a:t>
            </a:r>
          </a:p>
        </p:txBody>
      </p:sp>
    </p:spTree>
    <p:extLst>
      <p:ext uri="{BB962C8B-B14F-4D97-AF65-F5344CB8AC3E}">
        <p14:creationId xmlns:p14="http://schemas.microsoft.com/office/powerpoint/2010/main" val="635654465"/>
      </p:ext>
    </p:extLst>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95401"/>
            <a:ext cx="8413456"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6149"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8</a:t>
            </a:r>
          </a:p>
        </p:txBody>
      </p:sp>
      <p:sp>
        <p:nvSpPr>
          <p:cNvPr id="13" name="Rectangle 12"/>
          <p:cNvSpPr/>
          <p:nvPr/>
        </p:nvSpPr>
        <p:spPr>
          <a:xfrm>
            <a:off x="7086600" y="344269"/>
            <a:ext cx="1905000"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ILLUSTRATION </a:t>
            </a:r>
            <a:r>
              <a:rPr lang="en-US" sz="1200" dirty="0" smtClean="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18-25</a:t>
            </a:r>
            <a:endParaRPr lang="en-US" sz="12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endParaRPr>
          </a:p>
          <a:p>
            <a:pPr algn="l"/>
            <a:r>
              <a:rPr lang="en-US" sz="1200" b="0" dirty="0" smtClean="0">
                <a:latin typeface="Liberation Sans" panose="020B0604020202020204" pitchFamily="34" charset="0"/>
                <a:ea typeface="Liberation Sans" panose="020B0604020202020204" pitchFamily="34" charset="0"/>
                <a:cs typeface="Liberation Sans" panose="020B0604020202020204" pitchFamily="34" charset="0"/>
              </a:rPr>
              <a:t>Recognition—Sales on Consignment</a:t>
            </a:r>
            <a:endParaRPr lang="en-US" sz="1200" b="0"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0" name="Rectangle 4"/>
          <p:cNvSpPr txBox="1">
            <a:spLocks noChangeArrowheads="1"/>
          </p:cNvSpPr>
          <p:nvPr/>
        </p:nvSpPr>
        <p:spPr bwMode="auto">
          <a:xfrm>
            <a:off x="609600" y="381000"/>
            <a:ext cx="44958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indent="0" algn="l">
              <a:defRPr/>
            </a:pPr>
            <a:r>
              <a:rPr lang="en-US" sz="3200" i="0" kern="1200" dirty="0" smtClean="0">
                <a:solidFill>
                  <a:schemeClr val="accent6">
                    <a:lumMod val="50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Consignments</a:t>
            </a:r>
          </a:p>
        </p:txBody>
      </p:sp>
      <p:pic>
        <p:nvPicPr>
          <p:cNvPr id="675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999" y="1770052"/>
            <a:ext cx="8413457" cy="4706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8137407"/>
      </p:ext>
    </p:extLst>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6" name="Rectangle 4"/>
          <p:cNvSpPr>
            <a:spLocks noGrp="1" noChangeArrowheads="1"/>
          </p:cNvSpPr>
          <p:nvPr>
            <p:ph type="title" idx="4294967295"/>
          </p:nvPr>
        </p:nvSpPr>
        <p:spPr bwMode="auto">
          <a:xfrm>
            <a:off x="609600" y="381000"/>
            <a:ext cx="44958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accent6">
                    <a:lumMod val="50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Warranties</a:t>
            </a: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5126"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8</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8" name="Text Box 6"/>
          <p:cNvSpPr txBox="1">
            <a:spLocks noChangeArrowheads="1"/>
          </p:cNvSpPr>
          <p:nvPr/>
        </p:nvSpPr>
        <p:spPr bwMode="auto">
          <a:xfrm>
            <a:off x="609600" y="1295400"/>
            <a:ext cx="7962900" cy="40934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lvl="1" indent="0" algn="l">
              <a:lnSpc>
                <a:spcPct val="125000"/>
              </a:lnSpc>
              <a:spcBef>
                <a:spcPts val="1200"/>
              </a:spcBef>
              <a:buClr>
                <a:srgbClr val="800000"/>
              </a:buClr>
              <a:buSzPct val="80000"/>
            </a:pPr>
            <a:r>
              <a:rPr lang="en-US" sz="2400" dirty="0" smtClean="0">
                <a:latin typeface="Liberation Sans" panose="020B0604020202020204" pitchFamily="34" charset="0"/>
                <a:ea typeface="Liberation Sans" panose="020B0604020202020204" pitchFamily="34" charset="0"/>
                <a:cs typeface="Liberation Sans" panose="020B0604020202020204" pitchFamily="34" charset="0"/>
              </a:rPr>
              <a:t>Two </a:t>
            </a:r>
            <a:r>
              <a:rPr lang="en-US" sz="2400" dirty="0">
                <a:latin typeface="Liberation Sans" panose="020B0604020202020204" pitchFamily="34" charset="0"/>
                <a:ea typeface="Liberation Sans" panose="020B0604020202020204" pitchFamily="34" charset="0"/>
                <a:cs typeface="Liberation Sans" panose="020B0604020202020204" pitchFamily="34" charset="0"/>
              </a:rPr>
              <a:t>types of warranties </a:t>
            </a:r>
            <a:r>
              <a:rPr lang="en-US" sz="2300" b="0" dirty="0">
                <a:latin typeface="Liberation Sans" panose="020B0604020202020204" pitchFamily="34" charset="0"/>
                <a:ea typeface="Liberation Sans" panose="020B0604020202020204" pitchFamily="34" charset="0"/>
                <a:cs typeface="Liberation Sans" panose="020B0604020202020204" pitchFamily="34" charset="0"/>
              </a:rPr>
              <a:t>to </a:t>
            </a:r>
            <a:r>
              <a:rPr lang="en-US" sz="2300" b="0" dirty="0" smtClean="0">
                <a:latin typeface="Liberation Sans" panose="020B0604020202020204" pitchFamily="34" charset="0"/>
                <a:ea typeface="Liberation Sans" panose="020B0604020202020204" pitchFamily="34" charset="0"/>
                <a:cs typeface="Liberation Sans" panose="020B0604020202020204" pitchFamily="34" charset="0"/>
              </a:rPr>
              <a:t>customers:</a:t>
            </a:r>
          </a:p>
          <a:p>
            <a:pPr lvl="1" algn="l">
              <a:lnSpc>
                <a:spcPct val="125000"/>
              </a:lnSpc>
              <a:spcBef>
                <a:spcPts val="1200"/>
              </a:spcBef>
              <a:buSzPct val="100000"/>
              <a:buFont typeface="+mj-lt"/>
              <a:buAutoNum type="arabicPeriod"/>
            </a:pPr>
            <a:r>
              <a:rPr lang="en-US" sz="2200" b="0" dirty="0" smtClean="0">
                <a:latin typeface="Liberation Sans" panose="020B0604020202020204" pitchFamily="34" charset="0"/>
                <a:ea typeface="Liberation Sans" panose="020B0604020202020204" pitchFamily="34" charset="0"/>
                <a:cs typeface="Liberation Sans" panose="020B0604020202020204" pitchFamily="34" charset="0"/>
              </a:rPr>
              <a:t>Product </a:t>
            </a:r>
            <a:r>
              <a:rPr lang="en-US" sz="2200" b="0" dirty="0">
                <a:latin typeface="Liberation Sans" panose="020B0604020202020204" pitchFamily="34" charset="0"/>
                <a:ea typeface="Liberation Sans" panose="020B0604020202020204" pitchFamily="34" charset="0"/>
                <a:cs typeface="Liberation Sans" panose="020B0604020202020204" pitchFamily="34" charset="0"/>
              </a:rPr>
              <a:t>meets agreed-upon </a:t>
            </a:r>
            <a:r>
              <a:rPr lang="en-US" sz="2200" b="0" dirty="0" smtClean="0">
                <a:latin typeface="Liberation Sans" panose="020B0604020202020204" pitchFamily="34" charset="0"/>
                <a:ea typeface="Liberation Sans" panose="020B0604020202020204" pitchFamily="34" charset="0"/>
                <a:cs typeface="Liberation Sans" panose="020B0604020202020204" pitchFamily="34" charset="0"/>
              </a:rPr>
              <a:t>specifications </a:t>
            </a:r>
            <a:r>
              <a:rPr lang="en-US" sz="2200" b="0" dirty="0">
                <a:latin typeface="Liberation Sans" panose="020B0604020202020204" pitchFamily="34" charset="0"/>
                <a:ea typeface="Liberation Sans" panose="020B0604020202020204" pitchFamily="34" charset="0"/>
                <a:cs typeface="Liberation Sans" panose="020B0604020202020204" pitchFamily="34" charset="0"/>
              </a:rPr>
              <a:t>in </a:t>
            </a:r>
            <a:r>
              <a:rPr lang="en-US" sz="2200" b="0" dirty="0" smtClean="0">
                <a:latin typeface="Liberation Sans" panose="020B0604020202020204" pitchFamily="34" charset="0"/>
                <a:ea typeface="Liberation Sans" panose="020B0604020202020204" pitchFamily="34" charset="0"/>
                <a:cs typeface="Liberation Sans" panose="020B0604020202020204" pitchFamily="34" charset="0"/>
              </a:rPr>
              <a:t>contract </a:t>
            </a:r>
            <a:r>
              <a:rPr lang="en-US" sz="2200" b="0" dirty="0">
                <a:latin typeface="Liberation Sans" panose="020B0604020202020204" pitchFamily="34" charset="0"/>
                <a:ea typeface="Liberation Sans" panose="020B0604020202020204" pitchFamily="34" charset="0"/>
                <a:cs typeface="Liberation Sans" panose="020B0604020202020204" pitchFamily="34" charset="0"/>
              </a:rPr>
              <a:t>at </a:t>
            </a:r>
            <a:r>
              <a:rPr lang="en-US" sz="2200" b="0" dirty="0" smtClean="0">
                <a:latin typeface="Liberation Sans" panose="020B0604020202020204" pitchFamily="34" charset="0"/>
                <a:ea typeface="Liberation Sans" panose="020B0604020202020204" pitchFamily="34" charset="0"/>
                <a:cs typeface="Liberation Sans" panose="020B0604020202020204" pitchFamily="34" charset="0"/>
              </a:rPr>
              <a:t>time product </a:t>
            </a:r>
            <a:r>
              <a:rPr lang="en-US" sz="2200" b="0" dirty="0">
                <a:latin typeface="Liberation Sans" panose="020B0604020202020204" pitchFamily="34" charset="0"/>
                <a:ea typeface="Liberation Sans" panose="020B0604020202020204" pitchFamily="34" charset="0"/>
                <a:cs typeface="Liberation Sans" panose="020B0604020202020204" pitchFamily="34" charset="0"/>
              </a:rPr>
              <a:t>is sold. </a:t>
            </a:r>
            <a:endParaRPr lang="en-US" sz="2200" b="0" dirty="0" smtClean="0">
              <a:latin typeface="Liberation Sans" panose="020B0604020202020204" pitchFamily="34" charset="0"/>
              <a:ea typeface="Liberation Sans" panose="020B0604020202020204" pitchFamily="34" charset="0"/>
              <a:cs typeface="Liberation Sans" panose="020B0604020202020204" pitchFamily="34" charset="0"/>
            </a:endParaRPr>
          </a:p>
          <a:p>
            <a:pPr marL="1371600" lvl="2" indent="-457200" algn="l">
              <a:lnSpc>
                <a:spcPct val="125000"/>
              </a:lnSpc>
              <a:spcBef>
                <a:spcPts val="1200"/>
              </a:spcBef>
              <a:buSzPct val="100000"/>
              <a:buFont typeface="+mj-lt"/>
              <a:buAutoNum type="alphaLcPeriod"/>
            </a:pPr>
            <a:r>
              <a:rPr lang="en-US" sz="2100" b="0" dirty="0" smtClean="0">
                <a:latin typeface="Liberation Sans" panose="020B0604020202020204" pitchFamily="34" charset="0"/>
                <a:ea typeface="Liberation Sans" panose="020B0604020202020204" pitchFamily="34" charset="0"/>
                <a:cs typeface="Liberation Sans" panose="020B0604020202020204" pitchFamily="34" charset="0"/>
              </a:rPr>
              <a:t>Warranty </a:t>
            </a:r>
            <a:r>
              <a:rPr lang="en-US" sz="2100" b="0" dirty="0">
                <a:latin typeface="Liberation Sans" panose="020B0604020202020204" pitchFamily="34" charset="0"/>
                <a:ea typeface="Liberation Sans" panose="020B0604020202020204" pitchFamily="34" charset="0"/>
                <a:cs typeface="Liberation Sans" panose="020B0604020202020204" pitchFamily="34" charset="0"/>
              </a:rPr>
              <a:t>is included </a:t>
            </a:r>
            <a:r>
              <a:rPr lang="en-US" sz="2100" b="0" dirty="0" smtClean="0">
                <a:latin typeface="Liberation Sans" panose="020B0604020202020204" pitchFamily="34" charset="0"/>
                <a:ea typeface="Liberation Sans" panose="020B0604020202020204" pitchFamily="34" charset="0"/>
                <a:cs typeface="Liberation Sans" panose="020B0604020202020204" pitchFamily="34" charset="0"/>
              </a:rPr>
              <a:t>in </a:t>
            </a:r>
            <a:r>
              <a:rPr lang="en-US" sz="2100" b="0" dirty="0">
                <a:latin typeface="Liberation Sans" panose="020B0604020202020204" pitchFamily="34" charset="0"/>
                <a:ea typeface="Liberation Sans" panose="020B0604020202020204" pitchFamily="34" charset="0"/>
                <a:cs typeface="Liberation Sans" panose="020B0604020202020204" pitchFamily="34" charset="0"/>
              </a:rPr>
              <a:t>sales price </a:t>
            </a:r>
            <a:r>
              <a:rPr lang="en-US" sz="2100" b="0" dirty="0" smtClean="0">
                <a:latin typeface="Liberation Sans" panose="020B0604020202020204" pitchFamily="34" charset="0"/>
                <a:ea typeface="Liberation Sans" panose="020B0604020202020204" pitchFamily="34" charset="0"/>
                <a:cs typeface="Liberation Sans" panose="020B0604020202020204" pitchFamily="34" charset="0"/>
              </a:rPr>
              <a:t>(assurance-type warranty).</a:t>
            </a:r>
          </a:p>
          <a:p>
            <a:pPr lvl="1" algn="l">
              <a:lnSpc>
                <a:spcPct val="125000"/>
              </a:lnSpc>
              <a:spcBef>
                <a:spcPts val="1200"/>
              </a:spcBef>
              <a:buSzPct val="100000"/>
              <a:buFont typeface="+mj-lt"/>
              <a:buAutoNum type="arabicPeriod"/>
            </a:pPr>
            <a:r>
              <a:rPr lang="en-US" sz="2200" b="0" dirty="0" smtClean="0">
                <a:latin typeface="Liberation Sans" panose="020B0604020202020204" pitchFamily="34" charset="0"/>
                <a:ea typeface="Liberation Sans" panose="020B0604020202020204" pitchFamily="34" charset="0"/>
                <a:cs typeface="Liberation Sans" panose="020B0604020202020204" pitchFamily="34" charset="0"/>
              </a:rPr>
              <a:t>Not </a:t>
            </a:r>
            <a:r>
              <a:rPr lang="en-US" sz="2200" b="0" dirty="0">
                <a:latin typeface="Liberation Sans" panose="020B0604020202020204" pitchFamily="34" charset="0"/>
                <a:ea typeface="Liberation Sans" panose="020B0604020202020204" pitchFamily="34" charset="0"/>
                <a:cs typeface="Liberation Sans" panose="020B0604020202020204" pitchFamily="34" charset="0"/>
              </a:rPr>
              <a:t>included in </a:t>
            </a:r>
            <a:r>
              <a:rPr lang="en-US" sz="2200" b="0" dirty="0" smtClean="0">
                <a:latin typeface="Liberation Sans" panose="020B0604020202020204" pitchFamily="34" charset="0"/>
                <a:ea typeface="Liberation Sans" panose="020B0604020202020204" pitchFamily="34" charset="0"/>
                <a:cs typeface="Liberation Sans" panose="020B0604020202020204" pitchFamily="34" charset="0"/>
              </a:rPr>
              <a:t>sales </a:t>
            </a:r>
            <a:r>
              <a:rPr lang="en-US" sz="2200" b="0" dirty="0">
                <a:latin typeface="Liberation Sans" panose="020B0604020202020204" pitchFamily="34" charset="0"/>
                <a:ea typeface="Liberation Sans" panose="020B0604020202020204" pitchFamily="34" charset="0"/>
                <a:cs typeface="Liberation Sans" panose="020B0604020202020204" pitchFamily="34" charset="0"/>
              </a:rPr>
              <a:t>price of </a:t>
            </a:r>
            <a:r>
              <a:rPr lang="en-US" sz="2200" b="0" dirty="0" smtClean="0">
                <a:latin typeface="Liberation Sans" panose="020B0604020202020204" pitchFamily="34" charset="0"/>
                <a:ea typeface="Liberation Sans" panose="020B0604020202020204" pitchFamily="34" charset="0"/>
                <a:cs typeface="Liberation Sans" panose="020B0604020202020204" pitchFamily="34" charset="0"/>
              </a:rPr>
              <a:t>product (service-type warranty). </a:t>
            </a:r>
          </a:p>
          <a:p>
            <a:pPr marL="1371600" lvl="2" indent="-457200" algn="l">
              <a:lnSpc>
                <a:spcPct val="125000"/>
              </a:lnSpc>
              <a:spcBef>
                <a:spcPts val="1200"/>
              </a:spcBef>
              <a:buSzPct val="100000"/>
              <a:buFont typeface="+mj-lt"/>
              <a:buAutoNum type="alphaLcPeriod"/>
            </a:pPr>
            <a:r>
              <a:rPr lang="en-US" sz="2100" b="0" dirty="0" smtClean="0">
                <a:latin typeface="Liberation Sans" panose="020B0604020202020204" pitchFamily="34" charset="0"/>
                <a:ea typeface="Liberation Sans" panose="020B0604020202020204" pitchFamily="34" charset="0"/>
                <a:cs typeface="Liberation Sans" panose="020B0604020202020204" pitchFamily="34" charset="0"/>
              </a:rPr>
              <a:t>Recorded </a:t>
            </a:r>
            <a:r>
              <a:rPr lang="en-US" sz="2100" b="0" dirty="0">
                <a:latin typeface="Liberation Sans" panose="020B0604020202020204" pitchFamily="34" charset="0"/>
                <a:ea typeface="Liberation Sans" panose="020B0604020202020204" pitchFamily="34" charset="0"/>
                <a:cs typeface="Liberation Sans" panose="020B0604020202020204" pitchFamily="34" charset="0"/>
              </a:rPr>
              <a:t>as a separate </a:t>
            </a:r>
            <a:r>
              <a:rPr lang="en-US" sz="2100" b="0" dirty="0" smtClean="0">
                <a:latin typeface="Liberation Sans" panose="020B0604020202020204" pitchFamily="34" charset="0"/>
                <a:ea typeface="Liberation Sans" panose="020B0604020202020204" pitchFamily="34" charset="0"/>
                <a:cs typeface="Liberation Sans" panose="020B0604020202020204" pitchFamily="34" charset="0"/>
              </a:rPr>
              <a:t>performance obligation</a:t>
            </a:r>
            <a:r>
              <a:rPr lang="en-US" sz="2100" b="0" dirty="0">
                <a:latin typeface="Liberation Sans" panose="020B0604020202020204" pitchFamily="34" charset="0"/>
                <a:ea typeface="Liberation Sans" panose="020B0604020202020204" pitchFamily="34" charset="0"/>
                <a:cs typeface="Liberation Sans" panose="020B0604020202020204" pitchFamily="34" charset="0"/>
              </a:rPr>
              <a:t>.</a:t>
            </a:r>
          </a:p>
        </p:txBody>
      </p:sp>
    </p:spTree>
    <p:extLst>
      <p:ext uri="{BB962C8B-B14F-4D97-AF65-F5344CB8AC3E}">
        <p14:creationId xmlns:p14="http://schemas.microsoft.com/office/powerpoint/2010/main" val="3352535479"/>
      </p:ext>
    </p:extLst>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381000" y="1840610"/>
            <a:ext cx="8382000" cy="219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lnSpc>
                <a:spcPct val="120000"/>
              </a:lnSpc>
              <a:defRPr sz="1900" i="1">
                <a:latin typeface="+mn-lt"/>
              </a:defRPr>
            </a:lvl1pPr>
            <a:lvl2pPr marL="685800" indent="-45720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i="0" dirty="0">
                <a:latin typeface="Liberation Sans" panose="020B0604020202020204" pitchFamily="34" charset="0"/>
                <a:ea typeface="Liberation Sans" panose="020B0604020202020204" pitchFamily="34" charset="0"/>
                <a:cs typeface="Liberation Sans" panose="020B0604020202020204" pitchFamily="34" charset="0"/>
              </a:rPr>
              <a:t>Facts: </a:t>
            </a:r>
            <a:r>
              <a:rPr lang="en-US" b="0" i="0" dirty="0">
                <a:latin typeface="Liberation Sans" panose="020B0604020202020204" pitchFamily="34" charset="0"/>
                <a:ea typeface="Liberation Sans" panose="020B0604020202020204" pitchFamily="34" charset="0"/>
                <a:cs typeface="Liberation Sans" panose="020B0604020202020204" pitchFamily="34" charset="0"/>
              </a:rPr>
              <a:t>Maverick Company sold 1,000 Rollomatics during 2014 at a total price of $6,000,000, with a warranty guarantee that the product was free of any defects. The cost of Rollomatics sold is $4,000,000. The term of the assurance warranty is two years, with an estimated cost of $30,000. In addition, Maverick sold extended warranties related to 400 Rollomatics for 3 years beyond the 2-year period for $12,000.</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2" name="Rectangle 1"/>
          <p:cNvSpPr/>
          <p:nvPr/>
        </p:nvSpPr>
        <p:spPr>
          <a:xfrm>
            <a:off x="381000" y="1345344"/>
            <a:ext cx="8382000" cy="523990"/>
          </a:xfrm>
          <a:prstGeom prst="rect">
            <a:avLst/>
          </a:prstGeom>
          <a:solidFill>
            <a:srgbClr val="0084DE"/>
          </a:solidFill>
          <a:ln>
            <a:noFill/>
          </a:ln>
        </p:spPr>
        <p:txBody>
          <a:bodyPr wrap="square" bIns="73152">
            <a:spAutoFit/>
          </a:bodyPr>
          <a:lstStyle/>
          <a:p>
            <a:pPr marL="0" lvl="1" algn="l">
              <a:lnSpc>
                <a:spcPct val="125000"/>
              </a:lnSpc>
              <a:spcBef>
                <a:spcPts val="1200"/>
              </a:spcBef>
              <a:buClr>
                <a:srgbClr val="800000"/>
              </a:buClr>
              <a:buSzPct val="80000"/>
            </a:pPr>
            <a:r>
              <a:rPr lang="en-US" sz="21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WARRANTIES</a:t>
            </a:r>
            <a:endParaRPr lang="en-US" sz="21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 name="Rectangle 8"/>
          <p:cNvSpPr/>
          <p:nvPr/>
        </p:nvSpPr>
        <p:spPr>
          <a:xfrm>
            <a:off x="381000" y="4141214"/>
            <a:ext cx="8382000" cy="858697"/>
          </a:xfrm>
          <a:prstGeom prst="rect">
            <a:avLst/>
          </a:prstGeom>
          <a:solidFill>
            <a:srgbClr val="0084DE"/>
          </a:solidFill>
          <a:ln>
            <a:noFill/>
          </a:ln>
        </p:spPr>
        <p:txBody>
          <a:bodyPr wrap="square" bIns="73152">
            <a:spAutoFit/>
          </a:bodyPr>
          <a:lstStyle/>
          <a:p>
            <a:pPr algn="l">
              <a:lnSpc>
                <a:spcPct val="120000"/>
              </a:lnSpc>
            </a:pPr>
            <a:r>
              <a:rPr lang="en-US" sz="2000" i="1"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Question:  </a:t>
            </a:r>
            <a:r>
              <a:rPr lang="en-US" sz="20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What are the journal entries that Maverick Company should make in 2014 related to the sale and the related warranties?</a:t>
            </a:r>
            <a:endParaRPr lang="en-US" sz="20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3" name="Rectangle 12"/>
          <p:cNvSpPr/>
          <p:nvPr/>
        </p:nvSpPr>
        <p:spPr>
          <a:xfrm>
            <a:off x="7010400" y="344269"/>
            <a:ext cx="2057400"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ILLUSTRATION </a:t>
            </a:r>
            <a:r>
              <a:rPr lang="en-US" sz="1200" dirty="0" smtClean="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18-26</a:t>
            </a:r>
            <a:endParaRPr lang="en-US" sz="12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endParaRPr>
          </a:p>
          <a:p>
            <a:pPr algn="l"/>
            <a:r>
              <a:rPr lang="en-US" sz="1200" b="0" dirty="0" smtClean="0">
                <a:latin typeface="Liberation Sans" panose="020B0604020202020204" pitchFamily="34" charset="0"/>
                <a:ea typeface="Liberation Sans" panose="020B0604020202020204" pitchFamily="34" charset="0"/>
                <a:cs typeface="Liberation Sans" panose="020B0604020202020204" pitchFamily="34" charset="0"/>
              </a:rPr>
              <a:t>Performance Obligations and Warranties</a:t>
            </a:r>
            <a:endParaRPr lang="en-US" sz="1200" b="0"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4" name="Rectangle 4"/>
          <p:cNvSpPr txBox="1">
            <a:spLocks noChangeArrowheads="1"/>
          </p:cNvSpPr>
          <p:nvPr/>
        </p:nvSpPr>
        <p:spPr bwMode="auto">
          <a:xfrm>
            <a:off x="609600" y="381000"/>
            <a:ext cx="44958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indent="0" algn="l">
              <a:defRPr/>
            </a:pPr>
            <a:r>
              <a:rPr lang="en-US" sz="3200" i="0" kern="1200" dirty="0" smtClean="0">
                <a:solidFill>
                  <a:schemeClr val="accent6">
                    <a:lumMod val="50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Warranties</a:t>
            </a:r>
          </a:p>
        </p:txBody>
      </p:sp>
      <p:sp>
        <p:nvSpPr>
          <p:cNvPr id="10"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8</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2525028479"/>
      </p:ext>
    </p:extLst>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81000" y="2757571"/>
            <a:ext cx="8382000" cy="3396314"/>
          </a:xfrm>
          <a:prstGeom prst="rect">
            <a:avLst/>
          </a:prstGeom>
        </p:spPr>
        <p:txBody>
          <a:bodyPr wrap="square">
            <a:spAutoFit/>
          </a:bodyPr>
          <a:lstStyle/>
          <a:p>
            <a:pPr marL="914400" indent="-450850" algn="l">
              <a:lnSpc>
                <a:spcPct val="110000"/>
              </a:lnSpc>
              <a:spcBef>
                <a:spcPts val="600"/>
              </a:spcBef>
              <a:spcAft>
                <a:spcPts val="300"/>
              </a:spcAft>
              <a:tabLst>
                <a:tab pos="6510338" algn="r"/>
                <a:tab pos="7778750" algn="r"/>
              </a:tabLst>
            </a:pP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Cash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($6,000,000 + $12,000)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	6,012,000</a:t>
            </a:r>
          </a:p>
          <a:p>
            <a:pPr marL="914400" indent="-450850" algn="l">
              <a:lnSpc>
                <a:spcPct val="110000"/>
              </a:lnSpc>
              <a:spcBef>
                <a:spcPts val="0"/>
              </a:spcBef>
              <a:spcAft>
                <a:spcPts val="600"/>
              </a:spcAft>
              <a:tabLst>
                <a:tab pos="6510338" algn="r"/>
                <a:tab pos="7778750" algn="r"/>
              </a:tabLst>
            </a:pP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Warranty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Expense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	30,000</a:t>
            </a:r>
          </a:p>
          <a:p>
            <a:pPr marL="914400" indent="-450850" algn="l">
              <a:lnSpc>
                <a:spcPct val="110000"/>
              </a:lnSpc>
              <a:spcBef>
                <a:spcPts val="0"/>
              </a:spcBef>
              <a:spcAft>
                <a:spcPts val="600"/>
              </a:spcAft>
              <a:tabLst>
                <a:tab pos="6510338" algn="r"/>
                <a:tab pos="7778750" algn="r"/>
              </a:tabLst>
            </a:pP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	Warranty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Liability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		30,000</a:t>
            </a:r>
          </a:p>
          <a:p>
            <a:pPr marL="914400" indent="-450850" algn="l">
              <a:lnSpc>
                <a:spcPct val="110000"/>
              </a:lnSpc>
              <a:spcBef>
                <a:spcPts val="0"/>
              </a:spcBef>
              <a:spcAft>
                <a:spcPts val="600"/>
              </a:spcAft>
              <a:tabLst>
                <a:tab pos="6510338" algn="r"/>
                <a:tab pos="7778750" algn="r"/>
              </a:tabLst>
            </a:pP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Unearned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Warranty Revenue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		12,000</a:t>
            </a:r>
          </a:p>
          <a:p>
            <a:pPr marL="914400" indent="-450850" algn="l">
              <a:lnSpc>
                <a:spcPct val="110000"/>
              </a:lnSpc>
              <a:spcBef>
                <a:spcPts val="0"/>
              </a:spcBef>
              <a:spcAft>
                <a:spcPts val="600"/>
              </a:spcAft>
              <a:tabLst>
                <a:tab pos="6510338" algn="r"/>
                <a:tab pos="7778750" algn="r"/>
              </a:tabLst>
            </a:pP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Sales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Revenue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		6,000,000</a:t>
            </a:r>
          </a:p>
          <a:p>
            <a:pPr marL="914400" indent="-450850" algn="l">
              <a:lnSpc>
                <a:spcPct val="110000"/>
              </a:lnSpc>
              <a:spcBef>
                <a:spcPts val="0"/>
              </a:spcBef>
              <a:spcAft>
                <a:spcPts val="600"/>
              </a:spcAft>
              <a:tabLst>
                <a:tab pos="6510338" algn="r"/>
                <a:tab pos="7778750" algn="r"/>
              </a:tabLst>
            </a:pPr>
            <a:endParaRPr lang="en-US" sz="1900" b="0" dirty="0">
              <a:latin typeface="Liberation Sans" panose="020B0604020202020204" pitchFamily="34" charset="0"/>
              <a:ea typeface="Liberation Sans" panose="020B0604020202020204" pitchFamily="34" charset="0"/>
              <a:cs typeface="Liberation Sans" panose="020B0604020202020204" pitchFamily="34" charset="0"/>
            </a:endParaRPr>
          </a:p>
          <a:p>
            <a:pPr marL="914400" indent="-450850" algn="l">
              <a:lnSpc>
                <a:spcPct val="110000"/>
              </a:lnSpc>
              <a:spcBef>
                <a:spcPts val="1800"/>
              </a:spcBef>
              <a:spcAft>
                <a:spcPts val="600"/>
              </a:spcAft>
              <a:tabLst>
                <a:tab pos="6510338" algn="r"/>
                <a:tab pos="7778750" algn="r"/>
              </a:tabLst>
            </a:pP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Cost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of Goods Sold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	4,000,000</a:t>
            </a:r>
          </a:p>
          <a:p>
            <a:pPr marL="914400" indent="-450850" algn="l">
              <a:lnSpc>
                <a:spcPct val="110000"/>
              </a:lnSpc>
              <a:spcBef>
                <a:spcPts val="0"/>
              </a:spcBef>
              <a:spcAft>
                <a:spcPts val="600"/>
              </a:spcAft>
              <a:tabLst>
                <a:tab pos="6510338" algn="r"/>
                <a:tab pos="7778750" algn="r"/>
              </a:tabLst>
            </a:pP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	Inventory 		4,000,000</a:t>
            </a:r>
            <a:endParaRPr lang="en-US" sz="1900" b="0"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 name="Rectangle 8"/>
          <p:cNvSpPr/>
          <p:nvPr/>
        </p:nvSpPr>
        <p:spPr>
          <a:xfrm>
            <a:off x="381000" y="1295400"/>
            <a:ext cx="8382000" cy="824778"/>
          </a:xfrm>
          <a:prstGeom prst="rect">
            <a:avLst/>
          </a:prstGeom>
          <a:solidFill>
            <a:srgbClr val="0084DE"/>
          </a:solidFill>
          <a:ln>
            <a:noFill/>
          </a:ln>
        </p:spPr>
        <p:txBody>
          <a:bodyPr wrap="square" bIns="73152">
            <a:spAutoFit/>
          </a:bodyPr>
          <a:lstStyle/>
          <a:p>
            <a:pPr algn="l">
              <a:lnSpc>
                <a:spcPct val="120000"/>
              </a:lnSpc>
            </a:pPr>
            <a:r>
              <a:rPr lang="en-US" sz="2000" i="1" dirty="0" smtClean="0">
                <a:solidFill>
                  <a:schemeClr val="bg1"/>
                </a:solidFill>
                <a:effectLst>
                  <a:outerShdw blurRad="38100" dist="38100" dir="2700000" algn="tl">
                    <a:srgbClr val="000000">
                      <a:alpha val="43137"/>
                    </a:srgbClr>
                  </a:outerShdw>
                </a:effectLst>
                <a:latin typeface="+mn-lt"/>
              </a:rPr>
              <a:t>Question:</a:t>
            </a:r>
            <a:r>
              <a:rPr lang="en-US" sz="2000" dirty="0" smtClean="0">
                <a:solidFill>
                  <a:schemeClr val="bg1"/>
                </a:solidFill>
                <a:effectLst>
                  <a:outerShdw blurRad="38100" dist="38100" dir="2700000" algn="tl">
                    <a:srgbClr val="000000">
                      <a:alpha val="43137"/>
                    </a:srgbClr>
                  </a:outerShdw>
                </a:effectLst>
                <a:latin typeface="+mn-lt"/>
              </a:rPr>
              <a:t>  What are the journal entries that Maverick Company should make in 2014 related to the sale and the related warranties?</a:t>
            </a:r>
            <a:endParaRPr lang="en-US" sz="2000" dirty="0">
              <a:solidFill>
                <a:schemeClr val="bg1"/>
              </a:solidFill>
              <a:effectLst>
                <a:outerShdw blurRad="38100" dist="38100" dir="2700000" algn="tl">
                  <a:srgbClr val="000000">
                    <a:alpha val="43137"/>
                  </a:srgbClr>
                </a:outerShdw>
              </a:effectLst>
              <a:latin typeface="+mn-lt"/>
            </a:endParaRPr>
          </a:p>
        </p:txBody>
      </p:sp>
      <p:sp>
        <p:nvSpPr>
          <p:cNvPr id="13" name="Rectangle 12"/>
          <p:cNvSpPr/>
          <p:nvPr/>
        </p:nvSpPr>
        <p:spPr>
          <a:xfrm>
            <a:off x="7010400" y="344269"/>
            <a:ext cx="2057400"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ILLUSTRATION </a:t>
            </a:r>
            <a:r>
              <a:rPr lang="en-US" sz="1200" dirty="0" smtClean="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18-26</a:t>
            </a:r>
            <a:endParaRPr lang="en-US" sz="12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endParaRPr>
          </a:p>
          <a:p>
            <a:pPr algn="l"/>
            <a:r>
              <a:rPr lang="en-US" sz="1200" b="0" dirty="0" smtClean="0">
                <a:latin typeface="Liberation Sans" panose="020B0604020202020204" pitchFamily="34" charset="0"/>
                <a:ea typeface="Liberation Sans" panose="020B0604020202020204" pitchFamily="34" charset="0"/>
                <a:cs typeface="Liberation Sans" panose="020B0604020202020204" pitchFamily="34" charset="0"/>
              </a:rPr>
              <a:t>Performance Obligations and Warranties</a:t>
            </a:r>
            <a:endParaRPr lang="en-US" sz="1200" b="0"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4" name="Rectangle 4"/>
          <p:cNvSpPr txBox="1">
            <a:spLocks noChangeArrowheads="1"/>
          </p:cNvSpPr>
          <p:nvPr/>
        </p:nvSpPr>
        <p:spPr bwMode="auto">
          <a:xfrm>
            <a:off x="609600" y="381000"/>
            <a:ext cx="44958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indent="0" algn="l">
              <a:defRPr/>
            </a:pPr>
            <a:r>
              <a:rPr lang="en-US" sz="3200" i="0" kern="1200" dirty="0" smtClean="0">
                <a:solidFill>
                  <a:schemeClr val="accent6">
                    <a:lumMod val="50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Warranties</a:t>
            </a:r>
          </a:p>
        </p:txBody>
      </p:sp>
      <p:sp>
        <p:nvSpPr>
          <p:cNvPr id="11" name="Rectangle 10"/>
          <p:cNvSpPr/>
          <p:nvPr/>
        </p:nvSpPr>
        <p:spPr>
          <a:xfrm>
            <a:off x="381000" y="2286000"/>
            <a:ext cx="8382000" cy="413959"/>
          </a:xfrm>
          <a:prstGeom prst="rect">
            <a:avLst/>
          </a:prstGeom>
        </p:spPr>
        <p:txBody>
          <a:bodyPr wrap="square">
            <a:spAutoFit/>
          </a:bodyPr>
          <a:lstStyle/>
          <a:p>
            <a:pPr algn="l">
              <a:lnSpc>
                <a:spcPct val="110000"/>
              </a:lnSpc>
              <a:spcBef>
                <a:spcPts val="600"/>
              </a:spcBef>
              <a:spcAft>
                <a:spcPts val="600"/>
              </a:spcAft>
              <a:tabLst>
                <a:tab pos="6510338" algn="r"/>
                <a:tab pos="7778750" algn="r"/>
              </a:tabLst>
            </a:pP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To record the revenue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and liabilities related to the warranties</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a:t>
            </a:r>
            <a:endParaRPr lang="en-US" sz="1900" b="0"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5" name="Rectangle 14"/>
          <p:cNvSpPr/>
          <p:nvPr/>
        </p:nvSpPr>
        <p:spPr>
          <a:xfrm>
            <a:off x="381000" y="4868783"/>
            <a:ext cx="8382000" cy="413959"/>
          </a:xfrm>
          <a:prstGeom prst="rect">
            <a:avLst/>
          </a:prstGeom>
        </p:spPr>
        <p:txBody>
          <a:bodyPr wrap="square">
            <a:spAutoFit/>
          </a:bodyPr>
          <a:lstStyle/>
          <a:p>
            <a:pPr algn="l">
              <a:lnSpc>
                <a:spcPct val="110000"/>
              </a:lnSpc>
              <a:spcBef>
                <a:spcPts val="600"/>
              </a:spcBef>
              <a:spcAft>
                <a:spcPts val="600"/>
              </a:spcAft>
              <a:tabLst>
                <a:tab pos="6510338" algn="r"/>
                <a:tab pos="7778750" algn="r"/>
              </a:tabLst>
            </a:pP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To reduce inventory and recognize cost of goods sold:</a:t>
            </a:r>
            <a:endParaRPr lang="en-US" sz="1900" b="0"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0"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8</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18650750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left)">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wipe(left)">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wipe(left)">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xEl>
                                              <p:pRg st="6" end="6"/>
                                            </p:txEl>
                                          </p:spTgt>
                                        </p:tgtEl>
                                        <p:attrNameLst>
                                          <p:attrName>style.visibility</p:attrName>
                                        </p:attrNameLst>
                                      </p:cBhvr>
                                      <p:to>
                                        <p:strVal val="visible"/>
                                      </p:to>
                                    </p:set>
                                    <p:animEffect transition="in" filter="wipe(left)">
                                      <p:cBhvr>
                                        <p:cTn id="32" dur="500"/>
                                        <p:tgtEl>
                                          <p:spTgt spid="1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xEl>
                                              <p:pRg st="7" end="7"/>
                                            </p:txEl>
                                          </p:spTgt>
                                        </p:tgtEl>
                                        <p:attrNameLst>
                                          <p:attrName>style.visibility</p:attrName>
                                        </p:attrNameLst>
                                      </p:cBhvr>
                                      <p:to>
                                        <p:strVal val="visible"/>
                                      </p:to>
                                    </p:set>
                                    <p:animEffect transition="in" filter="wipe(left)">
                                      <p:cBhvr>
                                        <p:cTn id="37"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2"/>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6" name="Rectangle 4"/>
          <p:cNvSpPr>
            <a:spLocks noGrp="1" noChangeArrowheads="1"/>
          </p:cNvSpPr>
          <p:nvPr>
            <p:ph type="title" idx="4294967295"/>
          </p:nvPr>
        </p:nvSpPr>
        <p:spPr bwMode="auto">
          <a:xfrm>
            <a:off x="609600" y="381000"/>
            <a:ext cx="81534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accent6">
                    <a:lumMod val="50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Nonrefundable Upfront Fees</a:t>
            </a: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5126"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8</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6" name="Text Box 6"/>
          <p:cNvSpPr txBox="1">
            <a:spLocks noChangeArrowheads="1"/>
          </p:cNvSpPr>
          <p:nvPr/>
        </p:nvSpPr>
        <p:spPr bwMode="auto">
          <a:xfrm>
            <a:off x="609600" y="1295400"/>
            <a:ext cx="8229600" cy="511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lvl="1" algn="l">
              <a:lnSpc>
                <a:spcPct val="125000"/>
              </a:lnSpc>
              <a:spcBef>
                <a:spcPts val="1200"/>
              </a:spcBef>
              <a:buClr>
                <a:srgbClr val="800000"/>
              </a:buClr>
              <a:buSzPct val="80000"/>
              <a:buFont typeface="Wingdings" pitchFamily="2" charset="2"/>
              <a:buChar char="u"/>
            </a:pPr>
            <a:r>
              <a:rPr lang="en-US" sz="2300" b="0" dirty="0" smtClean="0">
                <a:latin typeface="Liberation Sans" panose="020B0604020202020204" pitchFamily="34" charset="0"/>
                <a:ea typeface="Liberation Sans" panose="020B0604020202020204" pitchFamily="34" charset="0"/>
                <a:cs typeface="Liberation Sans" panose="020B0604020202020204" pitchFamily="34" charset="0"/>
              </a:rPr>
              <a:t>Payments from </a:t>
            </a:r>
            <a:r>
              <a:rPr lang="en-US" sz="2300" b="0" dirty="0">
                <a:latin typeface="Liberation Sans" panose="020B0604020202020204" pitchFamily="34" charset="0"/>
                <a:ea typeface="Liberation Sans" panose="020B0604020202020204" pitchFamily="34" charset="0"/>
                <a:cs typeface="Liberation Sans" panose="020B0604020202020204" pitchFamily="34" charset="0"/>
              </a:rPr>
              <a:t>customers before </a:t>
            </a:r>
            <a:endParaRPr lang="en-US" sz="2300" b="0" dirty="0" smtClean="0">
              <a:latin typeface="Liberation Sans" panose="020B0604020202020204" pitchFamily="34" charset="0"/>
              <a:ea typeface="Liberation Sans" panose="020B0604020202020204" pitchFamily="34" charset="0"/>
              <a:cs typeface="Liberation Sans" panose="020B0604020202020204" pitchFamily="34" charset="0"/>
            </a:endParaRPr>
          </a:p>
          <a:p>
            <a:pPr marL="1377950" lvl="2" indent="-463550" algn="l">
              <a:lnSpc>
                <a:spcPct val="125000"/>
              </a:lnSpc>
              <a:spcBef>
                <a:spcPts val="600"/>
              </a:spcBef>
              <a:buClr>
                <a:srgbClr val="800000"/>
              </a:buClr>
              <a:buSzPct val="80000"/>
              <a:buFont typeface="Wingdings" panose="05000000000000000000" pitchFamily="2" charset="2"/>
              <a:buChar char="Ø"/>
            </a:pPr>
            <a:r>
              <a:rPr lang="en-US" sz="2200" b="0" dirty="0" smtClean="0">
                <a:latin typeface="Liberation Sans" panose="020B0604020202020204" pitchFamily="34" charset="0"/>
                <a:ea typeface="Liberation Sans" panose="020B0604020202020204" pitchFamily="34" charset="0"/>
                <a:cs typeface="Liberation Sans" panose="020B0604020202020204" pitchFamily="34" charset="0"/>
              </a:rPr>
              <a:t>Delivery of a </a:t>
            </a:r>
            <a:r>
              <a:rPr lang="en-US" sz="2200" b="0" dirty="0">
                <a:latin typeface="Liberation Sans" panose="020B0604020202020204" pitchFamily="34" charset="0"/>
                <a:ea typeface="Liberation Sans" panose="020B0604020202020204" pitchFamily="34" charset="0"/>
                <a:cs typeface="Liberation Sans" panose="020B0604020202020204" pitchFamily="34" charset="0"/>
              </a:rPr>
              <a:t>product </a:t>
            </a:r>
            <a:endParaRPr lang="en-US" sz="2200" b="0" dirty="0" smtClean="0">
              <a:latin typeface="Liberation Sans" panose="020B0604020202020204" pitchFamily="34" charset="0"/>
              <a:ea typeface="Liberation Sans" panose="020B0604020202020204" pitchFamily="34" charset="0"/>
              <a:cs typeface="Liberation Sans" panose="020B0604020202020204" pitchFamily="34" charset="0"/>
            </a:endParaRPr>
          </a:p>
          <a:p>
            <a:pPr marL="1377950" lvl="2" indent="-463550" algn="l">
              <a:lnSpc>
                <a:spcPct val="125000"/>
              </a:lnSpc>
              <a:spcBef>
                <a:spcPts val="600"/>
              </a:spcBef>
              <a:buClr>
                <a:srgbClr val="800000"/>
              </a:buClr>
              <a:buSzPct val="80000"/>
              <a:buFont typeface="Wingdings" panose="05000000000000000000" pitchFamily="2" charset="2"/>
              <a:buChar char="Ø"/>
            </a:pPr>
            <a:r>
              <a:rPr lang="en-US" sz="2200" b="0" dirty="0" smtClean="0">
                <a:latin typeface="Liberation Sans" panose="020B0604020202020204" pitchFamily="34" charset="0"/>
                <a:ea typeface="Liberation Sans" panose="020B0604020202020204" pitchFamily="34" charset="0"/>
                <a:cs typeface="Liberation Sans" panose="020B0604020202020204" pitchFamily="34" charset="0"/>
              </a:rPr>
              <a:t>Performance of </a:t>
            </a:r>
            <a:r>
              <a:rPr lang="en-US" sz="2200" b="0" dirty="0">
                <a:latin typeface="Liberation Sans" panose="020B0604020202020204" pitchFamily="34" charset="0"/>
                <a:ea typeface="Liberation Sans" panose="020B0604020202020204" pitchFamily="34" charset="0"/>
                <a:cs typeface="Liberation Sans" panose="020B0604020202020204" pitchFamily="34" charset="0"/>
              </a:rPr>
              <a:t>a </a:t>
            </a:r>
            <a:r>
              <a:rPr lang="en-US" sz="2200" b="0" dirty="0" smtClean="0">
                <a:latin typeface="Liberation Sans" panose="020B0604020202020204" pitchFamily="34" charset="0"/>
                <a:ea typeface="Liberation Sans" panose="020B0604020202020204" pitchFamily="34" charset="0"/>
                <a:cs typeface="Liberation Sans" panose="020B0604020202020204" pitchFamily="34" charset="0"/>
              </a:rPr>
              <a:t>service</a:t>
            </a:r>
          </a:p>
          <a:p>
            <a:pPr lvl="1" algn="l">
              <a:lnSpc>
                <a:spcPct val="125000"/>
              </a:lnSpc>
              <a:spcBef>
                <a:spcPts val="1200"/>
              </a:spcBef>
              <a:buClr>
                <a:srgbClr val="800000"/>
              </a:buClr>
              <a:buSzPct val="80000"/>
              <a:buFont typeface="Wingdings" pitchFamily="2" charset="2"/>
              <a:buChar char="u"/>
            </a:pPr>
            <a:r>
              <a:rPr lang="en-US" sz="2300" b="0" dirty="0" smtClean="0">
                <a:latin typeface="Liberation Sans" panose="020B0604020202020204" pitchFamily="34" charset="0"/>
                <a:ea typeface="Liberation Sans" panose="020B0604020202020204" pitchFamily="34" charset="0"/>
                <a:cs typeface="Liberation Sans" panose="020B0604020202020204" pitchFamily="34" charset="0"/>
              </a:rPr>
              <a:t>Generally </a:t>
            </a:r>
            <a:r>
              <a:rPr lang="en-US" sz="2300" b="0" dirty="0">
                <a:latin typeface="Liberation Sans" panose="020B0604020202020204" pitchFamily="34" charset="0"/>
                <a:ea typeface="Liberation Sans" panose="020B0604020202020204" pitchFamily="34" charset="0"/>
                <a:cs typeface="Liberation Sans" panose="020B0604020202020204" pitchFamily="34" charset="0"/>
              </a:rPr>
              <a:t>relate to </a:t>
            </a:r>
            <a:r>
              <a:rPr lang="en-US" sz="2300" b="0" dirty="0" smtClean="0">
                <a:latin typeface="Liberation Sans" panose="020B0604020202020204" pitchFamily="34" charset="0"/>
                <a:ea typeface="Liberation Sans" panose="020B0604020202020204" pitchFamily="34" charset="0"/>
                <a:cs typeface="Liberation Sans" panose="020B0604020202020204" pitchFamily="34" charset="0"/>
              </a:rPr>
              <a:t>initiation, activation</a:t>
            </a:r>
            <a:r>
              <a:rPr lang="en-US" sz="2300" b="0" dirty="0">
                <a:latin typeface="Liberation Sans" panose="020B0604020202020204" pitchFamily="34" charset="0"/>
                <a:ea typeface="Liberation Sans" panose="020B0604020202020204" pitchFamily="34" charset="0"/>
                <a:cs typeface="Liberation Sans" panose="020B0604020202020204" pitchFamily="34" charset="0"/>
              </a:rPr>
              <a:t>, or setup of a good or service to be provided or performed in the </a:t>
            </a:r>
            <a:r>
              <a:rPr lang="en-US" sz="2300" b="0" dirty="0" smtClean="0">
                <a:latin typeface="Liberation Sans" panose="020B0604020202020204" pitchFamily="34" charset="0"/>
                <a:ea typeface="Liberation Sans" panose="020B0604020202020204" pitchFamily="34" charset="0"/>
                <a:cs typeface="Liberation Sans" panose="020B0604020202020204" pitchFamily="34" charset="0"/>
              </a:rPr>
              <a:t>future.</a:t>
            </a:r>
          </a:p>
          <a:p>
            <a:pPr lvl="1" algn="l">
              <a:lnSpc>
                <a:spcPct val="125000"/>
              </a:lnSpc>
              <a:spcBef>
                <a:spcPts val="1200"/>
              </a:spcBef>
              <a:buClr>
                <a:srgbClr val="800000"/>
              </a:buClr>
              <a:buSzPct val="80000"/>
              <a:buFont typeface="Wingdings" pitchFamily="2" charset="2"/>
              <a:buChar char="u"/>
            </a:pPr>
            <a:r>
              <a:rPr lang="en-US" sz="2300" b="0" dirty="0" smtClean="0">
                <a:latin typeface="Liberation Sans" panose="020B0604020202020204" pitchFamily="34" charset="0"/>
                <a:ea typeface="Liberation Sans" panose="020B0604020202020204" pitchFamily="34" charset="0"/>
                <a:cs typeface="Liberation Sans" panose="020B0604020202020204" pitchFamily="34" charset="0"/>
              </a:rPr>
              <a:t>Most </a:t>
            </a:r>
            <a:r>
              <a:rPr lang="en-US" sz="2300" b="0" dirty="0">
                <a:latin typeface="Liberation Sans" panose="020B0604020202020204" pitchFamily="34" charset="0"/>
                <a:ea typeface="Liberation Sans" panose="020B0604020202020204" pitchFamily="34" charset="0"/>
                <a:cs typeface="Liberation Sans" panose="020B0604020202020204" pitchFamily="34" charset="0"/>
              </a:rPr>
              <a:t>cases, </a:t>
            </a:r>
            <a:r>
              <a:rPr lang="en-US" sz="2300" b="0" dirty="0" smtClean="0">
                <a:latin typeface="Liberation Sans" panose="020B0604020202020204" pitchFamily="34" charset="0"/>
                <a:ea typeface="Liberation Sans" panose="020B0604020202020204" pitchFamily="34" charset="0"/>
                <a:cs typeface="Liberation Sans" panose="020B0604020202020204" pitchFamily="34" charset="0"/>
              </a:rPr>
              <a:t>upfront </a:t>
            </a:r>
            <a:r>
              <a:rPr lang="en-US" sz="2300" b="0" dirty="0">
                <a:latin typeface="Liberation Sans" panose="020B0604020202020204" pitchFamily="34" charset="0"/>
                <a:ea typeface="Liberation Sans" panose="020B0604020202020204" pitchFamily="34" charset="0"/>
                <a:cs typeface="Liberation Sans" panose="020B0604020202020204" pitchFamily="34" charset="0"/>
              </a:rPr>
              <a:t>payments are </a:t>
            </a:r>
            <a:r>
              <a:rPr lang="en-US" sz="2300" b="0" dirty="0" smtClean="0">
                <a:latin typeface="Liberation Sans" panose="020B0604020202020204" pitchFamily="34" charset="0"/>
                <a:ea typeface="Liberation Sans" panose="020B0604020202020204" pitchFamily="34" charset="0"/>
                <a:cs typeface="Liberation Sans" panose="020B0604020202020204" pitchFamily="34" charset="0"/>
              </a:rPr>
              <a:t>nonrefundable.</a:t>
            </a:r>
          </a:p>
          <a:p>
            <a:pPr marL="1377950" lvl="2" indent="-463550" algn="l">
              <a:lnSpc>
                <a:spcPct val="125000"/>
              </a:lnSpc>
              <a:spcBef>
                <a:spcPts val="600"/>
              </a:spcBef>
              <a:buClr>
                <a:srgbClr val="800000"/>
              </a:buClr>
              <a:buSzPct val="80000"/>
              <a:buFont typeface="Wingdings" panose="05000000000000000000" pitchFamily="2" charset="2"/>
              <a:buChar char="Ø"/>
            </a:pPr>
            <a:r>
              <a:rPr lang="en-US" sz="2200" b="0" dirty="0" smtClean="0">
                <a:latin typeface="Liberation Sans" panose="020B0604020202020204" pitchFamily="34" charset="0"/>
                <a:ea typeface="Liberation Sans" panose="020B0604020202020204" pitchFamily="34" charset="0"/>
                <a:cs typeface="Liberation Sans" panose="020B0604020202020204" pitchFamily="34" charset="0"/>
              </a:rPr>
              <a:t>Examples include: </a:t>
            </a:r>
          </a:p>
          <a:p>
            <a:pPr marL="2066925" lvl="3" indent="-463550" algn="l">
              <a:lnSpc>
                <a:spcPct val="125000"/>
              </a:lnSpc>
              <a:spcBef>
                <a:spcPts val="600"/>
              </a:spcBef>
              <a:buClr>
                <a:srgbClr val="800000"/>
              </a:buClr>
              <a:buSzPct val="80000"/>
              <a:buFont typeface="Wingdings" panose="05000000000000000000" pitchFamily="2" charset="2"/>
              <a:buChar char="§"/>
            </a:pPr>
            <a:r>
              <a:rPr lang="en-US" sz="2200" b="0" dirty="0" smtClean="0">
                <a:latin typeface="Liberation Sans" panose="020B0604020202020204" pitchFamily="34" charset="0"/>
                <a:ea typeface="Liberation Sans" panose="020B0604020202020204" pitchFamily="34" charset="0"/>
                <a:cs typeface="Liberation Sans" panose="020B0604020202020204" pitchFamily="34" charset="0"/>
              </a:rPr>
              <a:t>Membership fee </a:t>
            </a:r>
            <a:r>
              <a:rPr lang="en-US" sz="2200" b="0" dirty="0">
                <a:latin typeface="Liberation Sans" panose="020B0604020202020204" pitchFamily="34" charset="0"/>
                <a:ea typeface="Liberation Sans" panose="020B0604020202020204" pitchFamily="34" charset="0"/>
                <a:cs typeface="Liberation Sans" panose="020B0604020202020204" pitchFamily="34" charset="0"/>
              </a:rPr>
              <a:t>in a health </a:t>
            </a:r>
            <a:r>
              <a:rPr lang="en-US" sz="2200" b="0" dirty="0" smtClean="0">
                <a:latin typeface="Liberation Sans" panose="020B0604020202020204" pitchFamily="34" charset="0"/>
                <a:ea typeface="Liberation Sans" panose="020B0604020202020204" pitchFamily="34" charset="0"/>
                <a:cs typeface="Liberation Sans" panose="020B0604020202020204" pitchFamily="34" charset="0"/>
              </a:rPr>
              <a:t>club</a:t>
            </a:r>
          </a:p>
          <a:p>
            <a:pPr marL="2066925" lvl="3" indent="-463550" algn="l">
              <a:lnSpc>
                <a:spcPct val="125000"/>
              </a:lnSpc>
              <a:spcBef>
                <a:spcPts val="600"/>
              </a:spcBef>
              <a:buClr>
                <a:srgbClr val="800000"/>
              </a:buClr>
              <a:buSzPct val="80000"/>
              <a:buFont typeface="Wingdings" panose="05000000000000000000" pitchFamily="2" charset="2"/>
              <a:buChar char="§"/>
            </a:pPr>
            <a:r>
              <a:rPr lang="en-US" sz="2200" b="0" dirty="0" smtClean="0">
                <a:latin typeface="Liberation Sans" panose="020B0604020202020204" pitchFamily="34" charset="0"/>
                <a:ea typeface="Liberation Sans" panose="020B0604020202020204" pitchFamily="34" charset="0"/>
                <a:cs typeface="Liberation Sans" panose="020B0604020202020204" pitchFamily="34" charset="0"/>
              </a:rPr>
              <a:t>Activation </a:t>
            </a:r>
            <a:r>
              <a:rPr lang="en-US" sz="2200" b="0" dirty="0">
                <a:latin typeface="Liberation Sans" panose="020B0604020202020204" pitchFamily="34" charset="0"/>
                <a:ea typeface="Liberation Sans" panose="020B0604020202020204" pitchFamily="34" charset="0"/>
                <a:cs typeface="Liberation Sans" panose="020B0604020202020204" pitchFamily="34" charset="0"/>
              </a:rPr>
              <a:t>fees for phone, Internet</a:t>
            </a:r>
            <a:r>
              <a:rPr lang="en-US" sz="2200" b="0" dirty="0" smtClean="0">
                <a:latin typeface="Liberation Sans" panose="020B0604020202020204" pitchFamily="34" charset="0"/>
                <a:ea typeface="Liberation Sans" panose="020B0604020202020204" pitchFamily="34" charset="0"/>
                <a:cs typeface="Liberation Sans" panose="020B0604020202020204" pitchFamily="34" charset="0"/>
              </a:rPr>
              <a:t>, or cable</a:t>
            </a:r>
            <a:endParaRPr lang="en-US" sz="2200" b="0" dirty="0">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587251088"/>
      </p:ext>
    </p:extLst>
  </p:cSld>
  <p:clrMapOvr>
    <a:masterClrMapping/>
  </p:clrMapOvr>
  <p:transition>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4649787" y="4926012"/>
            <a:ext cx="4189413" cy="617926"/>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6" name="Rectangle 18"/>
          <p:cNvSpPr>
            <a:spLocks noChangeArrowheads="1"/>
          </p:cNvSpPr>
          <p:nvPr/>
        </p:nvSpPr>
        <p:spPr bwMode="auto">
          <a:xfrm>
            <a:off x="4724400" y="3429000"/>
            <a:ext cx="4114800" cy="21149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spAutoFit/>
          </a:bodyPr>
          <a:lstStyle/>
          <a:p>
            <a:pPr marL="342900" indent="-342900" algn="l">
              <a:lnSpc>
                <a:spcPct val="115000"/>
              </a:lnSpc>
              <a:spcBef>
                <a:spcPct val="45000"/>
              </a:spcBef>
              <a:buClr>
                <a:srgbClr val="A50021"/>
              </a:buClr>
              <a:buSzPct val="100000"/>
              <a:buFont typeface="+mj-lt"/>
              <a:buAutoNum type="arabicPeriod" startAt="6"/>
              <a:defRPr/>
            </a:pP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Allocate </a:t>
            </a:r>
            <a:r>
              <a:rPr lang="en-US" sz="1400"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the transaction price to the </a:t>
            </a: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separate performance obligations.</a:t>
            </a:r>
          </a:p>
          <a:p>
            <a:pPr marL="342900" indent="-342900" algn="l">
              <a:lnSpc>
                <a:spcPct val="115000"/>
              </a:lnSpc>
              <a:spcBef>
                <a:spcPct val="45000"/>
              </a:spcBef>
              <a:buClr>
                <a:srgbClr val="A50021"/>
              </a:buClr>
              <a:buSzPct val="100000"/>
              <a:buFont typeface="+mj-lt"/>
              <a:buAutoNum type="arabicPeriod" startAt="6"/>
              <a:defRPr/>
            </a:pP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Recognize </a:t>
            </a:r>
            <a:r>
              <a:rPr lang="en-US" sz="1400"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revenue when the company satisfies </a:t>
            </a: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its performance obligation.</a:t>
            </a:r>
          </a:p>
          <a:p>
            <a:pPr marL="342900" indent="-342900" algn="l">
              <a:lnSpc>
                <a:spcPct val="115000"/>
              </a:lnSpc>
              <a:spcBef>
                <a:spcPct val="45000"/>
              </a:spcBef>
              <a:buClr>
                <a:srgbClr val="A50021"/>
              </a:buClr>
              <a:buSzPct val="100000"/>
              <a:buFont typeface="+mj-lt"/>
              <a:buAutoNum type="arabicPeriod" startAt="6"/>
              <a:defRPr/>
            </a:pP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Identify </a:t>
            </a:r>
            <a:r>
              <a:rPr lang="en-US" sz="1400"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other revenue recognition </a:t>
            </a: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issues.</a:t>
            </a:r>
          </a:p>
          <a:p>
            <a:pPr marL="342900" indent="-342900" algn="l">
              <a:lnSpc>
                <a:spcPct val="115000"/>
              </a:lnSpc>
              <a:spcBef>
                <a:spcPct val="45000"/>
              </a:spcBef>
              <a:buClr>
                <a:srgbClr val="A50021"/>
              </a:buClr>
              <a:buSzPct val="100000"/>
              <a:buFont typeface="+mj-lt"/>
              <a:buAutoNum type="arabicPeriod" startAt="6"/>
              <a:defRPr/>
            </a:pP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Describe </a:t>
            </a:r>
            <a:r>
              <a:rPr lang="en-US" sz="1400"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presentation and disclosure </a:t>
            </a:r>
            <a:r>
              <a:rPr lang="en-US" sz="1400"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regarding revenue</a:t>
            </a:r>
            <a:r>
              <a:rPr lang="en-US" sz="1400"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a:t>
            </a:r>
          </a:p>
        </p:txBody>
      </p:sp>
      <p:sp>
        <p:nvSpPr>
          <p:cNvPr id="4100" name="Rectangle 19"/>
          <p:cNvSpPr>
            <a:spLocks noChangeArrowheads="1"/>
          </p:cNvSpPr>
          <p:nvPr/>
        </p:nvSpPr>
        <p:spPr bwMode="auto">
          <a:xfrm>
            <a:off x="457200" y="3048000"/>
            <a:ext cx="5181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400" i="1" dirty="0">
                <a:solidFill>
                  <a:schemeClr val="bg2"/>
                </a:solidFill>
                <a:latin typeface="Arial" charset="0"/>
              </a:rPr>
              <a:t>After studying this chapter, you should be able to:</a:t>
            </a:r>
          </a:p>
        </p:txBody>
      </p:sp>
      <p:sp>
        <p:nvSpPr>
          <p:cNvPr id="4106" name="Rectangle 15"/>
          <p:cNvSpPr txBox="1">
            <a:spLocks noChangeArrowheads="1"/>
          </p:cNvSpPr>
          <p:nvPr/>
        </p:nvSpPr>
        <p:spPr bwMode="auto">
          <a:xfrm>
            <a:off x="381000" y="23622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defRPr/>
            </a:pPr>
            <a:r>
              <a:rPr lang="en-US" sz="24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LEARNING OBJECTIVES</a:t>
            </a:r>
          </a:p>
        </p:txBody>
      </p:sp>
      <p:sp>
        <p:nvSpPr>
          <p:cNvPr id="3074" name="Rectangle 2"/>
          <p:cNvSpPr>
            <a:spLocks noGrp="1" noChangeArrowheads="1"/>
          </p:cNvSpPr>
          <p:nvPr>
            <p:ph type="body" idx="1"/>
          </p:nvPr>
        </p:nvSpPr>
        <p:spPr>
          <a:xfrm>
            <a:off x="457200" y="3429000"/>
            <a:ext cx="4114800" cy="22118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spAutoFit/>
          </a:bodyPr>
          <a:lstStyle/>
          <a:p>
            <a:pPr>
              <a:lnSpc>
                <a:spcPct val="115000"/>
              </a:lnSpc>
              <a:spcBef>
                <a:spcPct val="45000"/>
              </a:spcBef>
              <a:buClr>
                <a:srgbClr val="A50021"/>
              </a:buClr>
              <a:buSzPct val="100000"/>
              <a:buFont typeface="+mj-lt"/>
              <a:buAutoNum type="arabicPeriod"/>
              <a:defRPr/>
            </a:pPr>
            <a:r>
              <a:rPr lang="en-US" sz="1400" kern="1200" dirty="0" smtClean="0">
                <a:effectLst/>
              </a:rPr>
              <a:t>Understand </a:t>
            </a:r>
            <a:r>
              <a:rPr lang="en-US" sz="1400" kern="1200" dirty="0">
                <a:effectLst/>
              </a:rPr>
              <a:t>revenue recognition </a:t>
            </a:r>
            <a:r>
              <a:rPr lang="en-US" sz="1400" kern="1200" dirty="0" smtClean="0">
                <a:effectLst/>
              </a:rPr>
              <a:t>issues.</a:t>
            </a:r>
          </a:p>
          <a:p>
            <a:pPr>
              <a:lnSpc>
                <a:spcPct val="115000"/>
              </a:lnSpc>
              <a:spcBef>
                <a:spcPct val="45000"/>
              </a:spcBef>
              <a:buClr>
                <a:srgbClr val="A50021"/>
              </a:buClr>
              <a:buSzPct val="100000"/>
              <a:buFont typeface="+mj-lt"/>
              <a:buAutoNum type="arabicPeriod"/>
              <a:defRPr/>
            </a:pPr>
            <a:r>
              <a:rPr lang="en-US" sz="1400" kern="1200" dirty="0" smtClean="0">
                <a:effectLst/>
              </a:rPr>
              <a:t>Identify </a:t>
            </a:r>
            <a:r>
              <a:rPr lang="en-US" sz="1400" kern="1200" dirty="0">
                <a:effectLst/>
              </a:rPr>
              <a:t>the five steps in the revenue </a:t>
            </a:r>
            <a:r>
              <a:rPr lang="en-US" sz="1400" kern="1200" dirty="0" smtClean="0">
                <a:effectLst/>
              </a:rPr>
              <a:t>recognition process.</a:t>
            </a:r>
          </a:p>
          <a:p>
            <a:pPr>
              <a:lnSpc>
                <a:spcPct val="115000"/>
              </a:lnSpc>
              <a:spcBef>
                <a:spcPct val="45000"/>
              </a:spcBef>
              <a:buClr>
                <a:srgbClr val="A50021"/>
              </a:buClr>
              <a:buSzPct val="100000"/>
              <a:buFont typeface="+mj-lt"/>
              <a:buAutoNum type="arabicPeriod"/>
              <a:defRPr/>
            </a:pPr>
            <a:r>
              <a:rPr lang="en-US" sz="1400" kern="1200" dirty="0" smtClean="0">
                <a:effectLst/>
              </a:rPr>
              <a:t>Identify </a:t>
            </a:r>
            <a:r>
              <a:rPr lang="en-US" sz="1400" kern="1200" dirty="0">
                <a:effectLst/>
              </a:rPr>
              <a:t>the contract with </a:t>
            </a:r>
            <a:r>
              <a:rPr lang="en-US" sz="1400" kern="1200" dirty="0" smtClean="0">
                <a:effectLst/>
              </a:rPr>
              <a:t>customers.</a:t>
            </a:r>
          </a:p>
          <a:p>
            <a:pPr>
              <a:lnSpc>
                <a:spcPct val="115000"/>
              </a:lnSpc>
              <a:spcBef>
                <a:spcPct val="45000"/>
              </a:spcBef>
              <a:buClr>
                <a:srgbClr val="A50021"/>
              </a:buClr>
              <a:buSzPct val="100000"/>
              <a:buFont typeface="+mj-lt"/>
              <a:buAutoNum type="arabicPeriod"/>
              <a:defRPr/>
            </a:pPr>
            <a:r>
              <a:rPr lang="en-US" sz="1400" kern="1200" dirty="0" smtClean="0">
                <a:effectLst/>
              </a:rPr>
              <a:t>Identify </a:t>
            </a:r>
            <a:r>
              <a:rPr lang="en-US" sz="1400" kern="1200" dirty="0">
                <a:effectLst/>
              </a:rPr>
              <a:t>the separate performance obligations in </a:t>
            </a:r>
            <a:r>
              <a:rPr lang="en-US" sz="1400" kern="1200" dirty="0" smtClean="0">
                <a:effectLst/>
              </a:rPr>
              <a:t>the contract.</a:t>
            </a:r>
          </a:p>
          <a:p>
            <a:pPr>
              <a:lnSpc>
                <a:spcPct val="115000"/>
              </a:lnSpc>
              <a:spcBef>
                <a:spcPct val="45000"/>
              </a:spcBef>
              <a:buClr>
                <a:srgbClr val="A50021"/>
              </a:buClr>
              <a:buSzPct val="100000"/>
              <a:buFont typeface="+mj-lt"/>
              <a:buAutoNum type="arabicPeriod"/>
              <a:defRPr/>
            </a:pPr>
            <a:r>
              <a:rPr lang="en-US" sz="1400" kern="1200" dirty="0" smtClean="0">
                <a:effectLst/>
              </a:rPr>
              <a:t>Determine </a:t>
            </a:r>
            <a:r>
              <a:rPr lang="en-US" sz="1400" kern="1200" dirty="0">
                <a:effectLst/>
              </a:rPr>
              <a:t>the transaction price.</a:t>
            </a:r>
          </a:p>
        </p:txBody>
      </p:sp>
      <p:pic>
        <p:nvPicPr>
          <p:cNvPr id="4103"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4770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4" name="Rectangle 24"/>
          <p:cNvSpPr>
            <a:spLocks noChangeArrowheads="1"/>
          </p:cNvSpPr>
          <p:nvPr/>
        </p:nvSpPr>
        <p:spPr bwMode="auto">
          <a:xfrm>
            <a:off x="2822575" y="533400"/>
            <a:ext cx="62452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defRPr/>
            </a:pPr>
            <a:r>
              <a:rPr lang="en-US" sz="44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Revenue Recognition</a:t>
            </a:r>
          </a:p>
        </p:txBody>
      </p:sp>
      <p:pic>
        <p:nvPicPr>
          <p:cNvPr id="4105"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26"/>
          <p:cNvSpPr txBox="1">
            <a:spLocks noChangeArrowheads="1"/>
          </p:cNvSpPr>
          <p:nvPr/>
        </p:nvSpPr>
        <p:spPr bwMode="auto">
          <a:xfrm>
            <a:off x="6858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defRPr/>
            </a:pPr>
            <a:r>
              <a:rPr lang="en-US" sz="10700" dirty="0" smtClean="0">
                <a:solidFill>
                  <a:srgbClr val="5F5F5F"/>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18</a:t>
            </a:r>
          </a:p>
        </p:txBody>
      </p:sp>
      <p:pic>
        <p:nvPicPr>
          <p:cNvPr id="4107"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81680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609600" y="1295400"/>
            <a:ext cx="73152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45000"/>
              </a:spcBef>
              <a:buSzPct val="80000"/>
            </a:pPr>
            <a:r>
              <a:rPr lang="en-US" altLang="en-US" sz="2800" dirty="0" smtClean="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rPr>
              <a:t>Presentation</a:t>
            </a:r>
            <a:endParaRPr lang="en-US" altLang="en-US" sz="2800" dirty="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8" name="Rectangle 4"/>
          <p:cNvSpPr txBox="1">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defRPr/>
            </a:pPr>
            <a:r>
              <a:rPr lang="en-US" sz="3200" i="0" dirty="0" smtClean="0">
                <a:solidFill>
                  <a:schemeClr val="tx2">
                    <a:lumMod val="75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Presentation and Disclosure</a:t>
            </a:r>
            <a:endParaRPr lang="en-US" sz="3200" i="0" dirty="0">
              <a:solidFill>
                <a:schemeClr val="tx2">
                  <a:lumMod val="75000"/>
                </a:schemeClr>
              </a:solidFill>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7"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9</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0" name="Text Box 6"/>
          <p:cNvSpPr txBox="1">
            <a:spLocks noChangeArrowheads="1"/>
          </p:cNvSpPr>
          <p:nvPr/>
        </p:nvSpPr>
        <p:spPr bwMode="auto">
          <a:xfrm>
            <a:off x="609600" y="1897462"/>
            <a:ext cx="7962900" cy="4458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lvl="1" indent="0" algn="l">
              <a:lnSpc>
                <a:spcPct val="125000"/>
              </a:lnSpc>
              <a:spcBef>
                <a:spcPts val="1200"/>
              </a:spcBef>
              <a:buClr>
                <a:srgbClr val="800000"/>
              </a:buClr>
              <a:buSzPct val="80000"/>
            </a:pPr>
            <a:r>
              <a:rPr lang="en-US" sz="2600" dirty="0" smtClean="0">
                <a:latin typeface="Liberation Sans" panose="020B0604020202020204" pitchFamily="34" charset="0"/>
                <a:ea typeface="Liberation Sans" panose="020B0604020202020204" pitchFamily="34" charset="0"/>
                <a:cs typeface="Liberation Sans" panose="020B0604020202020204" pitchFamily="34" charset="0"/>
              </a:rPr>
              <a:t>Contract Assets and Liabilities</a:t>
            </a:r>
          </a:p>
          <a:p>
            <a:pPr lvl="1" algn="l">
              <a:lnSpc>
                <a:spcPct val="125000"/>
              </a:lnSpc>
              <a:spcBef>
                <a:spcPts val="1200"/>
              </a:spcBef>
              <a:buClr>
                <a:srgbClr val="800000"/>
              </a:buClr>
              <a:buSzPct val="80000"/>
              <a:buFont typeface="Wingdings" pitchFamily="2" charset="2"/>
              <a:buChar char="u"/>
            </a:pPr>
            <a:r>
              <a:rPr lang="en-US" sz="2300" b="0" dirty="0" smtClean="0">
                <a:latin typeface="Liberation Sans" panose="020B0604020202020204" pitchFamily="34" charset="0"/>
                <a:ea typeface="Liberation Sans" panose="020B0604020202020204" pitchFamily="34" charset="0"/>
                <a:cs typeface="Liberation Sans" panose="020B0604020202020204" pitchFamily="34" charset="0"/>
              </a:rPr>
              <a:t>Contract </a:t>
            </a:r>
            <a:r>
              <a:rPr lang="en-US" sz="2300" b="0" dirty="0">
                <a:latin typeface="Liberation Sans" panose="020B0604020202020204" pitchFamily="34" charset="0"/>
                <a:ea typeface="Liberation Sans" panose="020B0604020202020204" pitchFamily="34" charset="0"/>
                <a:cs typeface="Liberation Sans" panose="020B0604020202020204" pitchFamily="34" charset="0"/>
              </a:rPr>
              <a:t>assets are of </a:t>
            </a:r>
            <a:r>
              <a:rPr lang="en-US" sz="2300" dirty="0">
                <a:latin typeface="Liberation Sans" panose="020B0604020202020204" pitchFamily="34" charset="0"/>
                <a:ea typeface="Liberation Sans" panose="020B0604020202020204" pitchFamily="34" charset="0"/>
                <a:cs typeface="Liberation Sans" panose="020B0604020202020204" pitchFamily="34" charset="0"/>
              </a:rPr>
              <a:t>two types</a:t>
            </a:r>
            <a:r>
              <a:rPr lang="en-US" sz="2300" b="0" dirty="0">
                <a:latin typeface="Liberation Sans" panose="020B0604020202020204" pitchFamily="34" charset="0"/>
                <a:ea typeface="Liberation Sans" panose="020B0604020202020204" pitchFamily="34" charset="0"/>
                <a:cs typeface="Liberation Sans" panose="020B0604020202020204" pitchFamily="34" charset="0"/>
              </a:rPr>
              <a:t>: </a:t>
            </a:r>
            <a:endParaRPr lang="en-US" sz="2300" b="0" dirty="0" smtClean="0">
              <a:latin typeface="Liberation Sans" panose="020B0604020202020204" pitchFamily="34" charset="0"/>
              <a:ea typeface="Liberation Sans" panose="020B0604020202020204" pitchFamily="34" charset="0"/>
              <a:cs typeface="Liberation Sans" panose="020B0604020202020204" pitchFamily="34" charset="0"/>
            </a:endParaRPr>
          </a:p>
          <a:p>
            <a:pPr marL="1381125" lvl="1" indent="-466725" algn="l">
              <a:lnSpc>
                <a:spcPct val="125000"/>
              </a:lnSpc>
              <a:spcBef>
                <a:spcPts val="1200"/>
              </a:spcBef>
              <a:buSzPct val="100000"/>
              <a:buFont typeface="+mj-lt"/>
              <a:buAutoNum type="arabicPeriod"/>
            </a:pPr>
            <a:r>
              <a:rPr lang="en-US" sz="2200" dirty="0" smtClean="0">
                <a:latin typeface="Liberation Sans" panose="020B0604020202020204" pitchFamily="34" charset="0"/>
                <a:ea typeface="Liberation Sans" panose="020B0604020202020204" pitchFamily="34" charset="0"/>
                <a:cs typeface="Liberation Sans" panose="020B0604020202020204" pitchFamily="34" charset="0"/>
              </a:rPr>
              <a:t>Unconditional </a:t>
            </a:r>
            <a:r>
              <a:rPr lang="en-US" sz="2200" dirty="0">
                <a:latin typeface="Liberation Sans" panose="020B0604020202020204" pitchFamily="34" charset="0"/>
                <a:ea typeface="Liberation Sans" panose="020B0604020202020204" pitchFamily="34" charset="0"/>
                <a:cs typeface="Liberation Sans" panose="020B0604020202020204" pitchFamily="34" charset="0"/>
              </a:rPr>
              <a:t>rights </a:t>
            </a:r>
            <a:r>
              <a:rPr lang="en-US" sz="2200" b="0" dirty="0">
                <a:latin typeface="Liberation Sans" panose="020B0604020202020204" pitchFamily="34" charset="0"/>
                <a:ea typeface="Liberation Sans" panose="020B0604020202020204" pitchFamily="34" charset="0"/>
                <a:cs typeface="Liberation Sans" panose="020B0604020202020204" pitchFamily="34" charset="0"/>
              </a:rPr>
              <a:t>to receive </a:t>
            </a:r>
            <a:r>
              <a:rPr lang="en-US" sz="2200" b="0" dirty="0" smtClean="0">
                <a:latin typeface="Liberation Sans" panose="020B0604020202020204" pitchFamily="34" charset="0"/>
                <a:ea typeface="Liberation Sans" panose="020B0604020202020204" pitchFamily="34" charset="0"/>
                <a:cs typeface="Liberation Sans" panose="020B0604020202020204" pitchFamily="34" charset="0"/>
              </a:rPr>
              <a:t>consideration because company </a:t>
            </a:r>
            <a:r>
              <a:rPr lang="en-US" sz="2200" b="0" dirty="0">
                <a:latin typeface="Liberation Sans" panose="020B0604020202020204" pitchFamily="34" charset="0"/>
                <a:ea typeface="Liberation Sans" panose="020B0604020202020204" pitchFamily="34" charset="0"/>
                <a:cs typeface="Liberation Sans" panose="020B0604020202020204" pitchFamily="34" charset="0"/>
              </a:rPr>
              <a:t>has satisfied its performance </a:t>
            </a:r>
            <a:r>
              <a:rPr lang="en-US" sz="2200" b="0" dirty="0" smtClean="0">
                <a:latin typeface="Liberation Sans" panose="020B0604020202020204" pitchFamily="34" charset="0"/>
                <a:ea typeface="Liberation Sans" panose="020B0604020202020204" pitchFamily="34" charset="0"/>
                <a:cs typeface="Liberation Sans" panose="020B0604020202020204" pitchFamily="34" charset="0"/>
              </a:rPr>
              <a:t>obligation.</a:t>
            </a:r>
          </a:p>
          <a:p>
            <a:pPr marL="1381125" lvl="1" indent="-466725" algn="l">
              <a:lnSpc>
                <a:spcPct val="125000"/>
              </a:lnSpc>
              <a:spcBef>
                <a:spcPts val="1200"/>
              </a:spcBef>
              <a:buSzPct val="100000"/>
              <a:buFont typeface="+mj-lt"/>
              <a:buAutoNum type="arabicPeriod"/>
            </a:pPr>
            <a:r>
              <a:rPr lang="en-US" sz="2200" dirty="0">
                <a:latin typeface="Liberation Sans" panose="020B0604020202020204" pitchFamily="34" charset="0"/>
                <a:ea typeface="Liberation Sans" panose="020B0604020202020204" pitchFamily="34" charset="0"/>
                <a:cs typeface="Liberation Sans" panose="020B0604020202020204" pitchFamily="34" charset="0"/>
              </a:rPr>
              <a:t>Conditional</a:t>
            </a:r>
            <a:r>
              <a:rPr lang="en-US" sz="2200" b="0" dirty="0" smtClean="0">
                <a:latin typeface="Liberation Sans" panose="020B0604020202020204" pitchFamily="34" charset="0"/>
                <a:ea typeface="Liberation Sans" panose="020B0604020202020204" pitchFamily="34" charset="0"/>
                <a:cs typeface="Liberation Sans" panose="020B0604020202020204" pitchFamily="34" charset="0"/>
              </a:rPr>
              <a:t> </a:t>
            </a:r>
            <a:r>
              <a:rPr lang="en-US" sz="2200" dirty="0">
                <a:latin typeface="Liberation Sans" panose="020B0604020202020204" pitchFamily="34" charset="0"/>
                <a:ea typeface="Liberation Sans" panose="020B0604020202020204" pitchFamily="34" charset="0"/>
                <a:cs typeface="Liberation Sans" panose="020B0604020202020204" pitchFamily="34" charset="0"/>
              </a:rPr>
              <a:t>rights</a:t>
            </a:r>
            <a:r>
              <a:rPr lang="en-US" sz="2200" b="0" dirty="0">
                <a:latin typeface="Liberation Sans" panose="020B0604020202020204" pitchFamily="34" charset="0"/>
                <a:ea typeface="Liberation Sans" panose="020B0604020202020204" pitchFamily="34" charset="0"/>
                <a:cs typeface="Liberation Sans" panose="020B0604020202020204" pitchFamily="34" charset="0"/>
              </a:rPr>
              <a:t> to receive consideration because </a:t>
            </a:r>
            <a:r>
              <a:rPr lang="en-US" sz="2200" b="0" dirty="0" smtClean="0">
                <a:latin typeface="Liberation Sans" panose="020B0604020202020204" pitchFamily="34" charset="0"/>
                <a:ea typeface="Liberation Sans" panose="020B0604020202020204" pitchFamily="34" charset="0"/>
                <a:cs typeface="Liberation Sans" panose="020B0604020202020204" pitchFamily="34" charset="0"/>
              </a:rPr>
              <a:t>company </a:t>
            </a:r>
            <a:r>
              <a:rPr lang="en-US" sz="2200" b="0" dirty="0">
                <a:latin typeface="Liberation Sans" panose="020B0604020202020204" pitchFamily="34" charset="0"/>
                <a:ea typeface="Liberation Sans" panose="020B0604020202020204" pitchFamily="34" charset="0"/>
                <a:cs typeface="Liberation Sans" panose="020B0604020202020204" pitchFamily="34" charset="0"/>
              </a:rPr>
              <a:t>has satisfied </a:t>
            </a:r>
            <a:r>
              <a:rPr lang="en-US" sz="2200" b="0" dirty="0" smtClean="0">
                <a:latin typeface="Liberation Sans" panose="020B0604020202020204" pitchFamily="34" charset="0"/>
                <a:ea typeface="Liberation Sans" panose="020B0604020202020204" pitchFamily="34" charset="0"/>
                <a:cs typeface="Liberation Sans" panose="020B0604020202020204" pitchFamily="34" charset="0"/>
              </a:rPr>
              <a:t>one performance </a:t>
            </a:r>
            <a:r>
              <a:rPr lang="en-US" sz="2200" b="0" dirty="0">
                <a:latin typeface="Liberation Sans" panose="020B0604020202020204" pitchFamily="34" charset="0"/>
                <a:ea typeface="Liberation Sans" panose="020B0604020202020204" pitchFamily="34" charset="0"/>
                <a:cs typeface="Liberation Sans" panose="020B0604020202020204" pitchFamily="34" charset="0"/>
              </a:rPr>
              <a:t>obligation but must </a:t>
            </a:r>
            <a:r>
              <a:rPr lang="en-US" sz="2200" b="0" dirty="0" smtClean="0">
                <a:latin typeface="Liberation Sans" panose="020B0604020202020204" pitchFamily="34" charset="0"/>
                <a:ea typeface="Liberation Sans" panose="020B0604020202020204" pitchFamily="34" charset="0"/>
                <a:cs typeface="Liberation Sans" panose="020B0604020202020204" pitchFamily="34" charset="0"/>
              </a:rPr>
              <a:t>satisfy</a:t>
            </a:r>
            <a:r>
              <a:rPr lang="en-US" sz="2200" b="0" dirty="0">
                <a:latin typeface="Liberation Sans" panose="020B0604020202020204" pitchFamily="34" charset="0"/>
                <a:ea typeface="Liberation Sans" panose="020B0604020202020204" pitchFamily="34" charset="0"/>
                <a:cs typeface="Liberation Sans" panose="020B0604020202020204" pitchFamily="34" charset="0"/>
              </a:rPr>
              <a:t> </a:t>
            </a:r>
            <a:r>
              <a:rPr lang="en-US" sz="2200" b="0" dirty="0" smtClean="0">
                <a:latin typeface="Liberation Sans" panose="020B0604020202020204" pitchFamily="34" charset="0"/>
                <a:ea typeface="Liberation Sans" panose="020B0604020202020204" pitchFamily="34" charset="0"/>
                <a:cs typeface="Liberation Sans" panose="020B0604020202020204" pitchFamily="34" charset="0"/>
              </a:rPr>
              <a:t>another performance obligation before it can bill the customer.</a:t>
            </a:r>
          </a:p>
        </p:txBody>
      </p:sp>
    </p:spTree>
  </p:cSld>
  <p:clrMapOvr>
    <a:masterClrMapping/>
  </p:clrMapOvr>
  <p:transition>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381000" y="1840610"/>
            <a:ext cx="8382000" cy="2899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lnSpc>
                <a:spcPct val="120000"/>
              </a:lnSpc>
              <a:defRPr sz="1900" i="1">
                <a:latin typeface="+mn-lt"/>
              </a:defRPr>
            </a:lvl1pPr>
            <a:lvl2pPr marL="685800" indent="-45720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i="0" dirty="0">
                <a:latin typeface="Liberation Sans" panose="020B0604020202020204" pitchFamily="34" charset="0"/>
                <a:ea typeface="Liberation Sans" panose="020B0604020202020204" pitchFamily="34" charset="0"/>
                <a:cs typeface="Liberation Sans" panose="020B0604020202020204" pitchFamily="34" charset="0"/>
              </a:rPr>
              <a:t>Facts: </a:t>
            </a:r>
            <a:r>
              <a:rPr lang="en-US" b="0" i="0" dirty="0" smtClean="0">
                <a:latin typeface="Liberation Sans" panose="020B0604020202020204" pitchFamily="34" charset="0"/>
                <a:ea typeface="Liberation Sans" panose="020B0604020202020204" pitchFamily="34" charset="0"/>
                <a:cs typeface="Liberation Sans" panose="020B0604020202020204" pitchFamily="34" charset="0"/>
              </a:rPr>
              <a:t>On </a:t>
            </a:r>
            <a:r>
              <a:rPr lang="en-US" b="0" i="0" dirty="0">
                <a:latin typeface="Liberation Sans" panose="020B0604020202020204" pitchFamily="34" charset="0"/>
                <a:ea typeface="Liberation Sans" panose="020B0604020202020204" pitchFamily="34" charset="0"/>
                <a:cs typeface="Liberation Sans" panose="020B0604020202020204" pitchFamily="34" charset="0"/>
              </a:rPr>
              <a:t>January 1, 2014, Finn Company enters into a contract to transfer Product A and Product B to Obermine Co</a:t>
            </a:r>
            <a:r>
              <a:rPr lang="en-US" b="0" i="0" dirty="0" smtClean="0">
                <a:latin typeface="Liberation Sans" panose="020B0604020202020204" pitchFamily="34" charset="0"/>
                <a:ea typeface="Liberation Sans" panose="020B0604020202020204" pitchFamily="34" charset="0"/>
                <a:cs typeface="Liberation Sans" panose="020B0604020202020204" pitchFamily="34" charset="0"/>
              </a:rPr>
              <a:t>. for </a:t>
            </a:r>
            <a:r>
              <a:rPr lang="en-US" b="0" i="0" dirty="0">
                <a:latin typeface="Liberation Sans" panose="020B0604020202020204" pitchFamily="34" charset="0"/>
                <a:ea typeface="Liberation Sans" panose="020B0604020202020204" pitchFamily="34" charset="0"/>
                <a:cs typeface="Liberation Sans" panose="020B0604020202020204" pitchFamily="34" charset="0"/>
              </a:rPr>
              <a:t>$100,000. The contract specifies that payment of Product A will not occur until Product B is also delivered. In </a:t>
            </a:r>
            <a:r>
              <a:rPr lang="en-US" b="0" i="0" dirty="0" smtClean="0">
                <a:latin typeface="Liberation Sans" panose="020B0604020202020204" pitchFamily="34" charset="0"/>
                <a:ea typeface="Liberation Sans" panose="020B0604020202020204" pitchFamily="34" charset="0"/>
                <a:cs typeface="Liberation Sans" panose="020B0604020202020204" pitchFamily="34" charset="0"/>
              </a:rPr>
              <a:t>other words</a:t>
            </a:r>
            <a:r>
              <a:rPr lang="en-US" b="0" i="0" dirty="0">
                <a:latin typeface="Liberation Sans" panose="020B0604020202020204" pitchFamily="34" charset="0"/>
                <a:ea typeface="Liberation Sans" panose="020B0604020202020204" pitchFamily="34" charset="0"/>
                <a:cs typeface="Liberation Sans" panose="020B0604020202020204" pitchFamily="34" charset="0"/>
              </a:rPr>
              <a:t>, payment will not occur until both Product A and Product B are transferred to Obermine. Finn </a:t>
            </a:r>
            <a:r>
              <a:rPr lang="en-US" b="0" i="0" dirty="0" smtClean="0">
                <a:latin typeface="Liberation Sans" panose="020B0604020202020204" pitchFamily="34" charset="0"/>
                <a:ea typeface="Liberation Sans" panose="020B0604020202020204" pitchFamily="34" charset="0"/>
                <a:cs typeface="Liberation Sans" panose="020B0604020202020204" pitchFamily="34" charset="0"/>
              </a:rPr>
              <a:t>determines that </a:t>
            </a:r>
            <a:r>
              <a:rPr lang="en-US" b="0" i="0" dirty="0">
                <a:latin typeface="Liberation Sans" panose="020B0604020202020204" pitchFamily="34" charset="0"/>
                <a:ea typeface="Liberation Sans" panose="020B0604020202020204" pitchFamily="34" charset="0"/>
                <a:cs typeface="Liberation Sans" panose="020B0604020202020204" pitchFamily="34" charset="0"/>
              </a:rPr>
              <a:t>standalone prices are $30,000 for Product A and $70,000 for Product B. Finn delivers Product A to Obermine </a:t>
            </a:r>
            <a:r>
              <a:rPr lang="en-US" b="0" i="0" dirty="0" smtClean="0">
                <a:latin typeface="Liberation Sans" panose="020B0604020202020204" pitchFamily="34" charset="0"/>
                <a:ea typeface="Liberation Sans" panose="020B0604020202020204" pitchFamily="34" charset="0"/>
                <a:cs typeface="Liberation Sans" panose="020B0604020202020204" pitchFamily="34" charset="0"/>
              </a:rPr>
              <a:t>on February </a:t>
            </a:r>
            <a:r>
              <a:rPr lang="en-US" b="0" i="0" dirty="0">
                <a:latin typeface="Liberation Sans" panose="020B0604020202020204" pitchFamily="34" charset="0"/>
                <a:ea typeface="Liberation Sans" panose="020B0604020202020204" pitchFamily="34" charset="0"/>
                <a:cs typeface="Liberation Sans" panose="020B0604020202020204" pitchFamily="34" charset="0"/>
              </a:rPr>
              <a:t>1, 2014. On March 1, 2014, Finn delivers Product B to Obermine.</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6149"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9</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2" name="Rectangle 1"/>
          <p:cNvSpPr/>
          <p:nvPr/>
        </p:nvSpPr>
        <p:spPr>
          <a:xfrm>
            <a:off x="381000" y="1295400"/>
            <a:ext cx="8382000" cy="523990"/>
          </a:xfrm>
          <a:prstGeom prst="rect">
            <a:avLst/>
          </a:prstGeom>
          <a:solidFill>
            <a:srgbClr val="0084DE"/>
          </a:solidFill>
          <a:ln>
            <a:noFill/>
          </a:ln>
        </p:spPr>
        <p:txBody>
          <a:bodyPr wrap="square" bIns="73152">
            <a:spAutoFit/>
          </a:bodyPr>
          <a:lstStyle/>
          <a:p>
            <a:pPr marL="0" lvl="1" algn="l">
              <a:lnSpc>
                <a:spcPct val="125000"/>
              </a:lnSpc>
              <a:spcBef>
                <a:spcPts val="1200"/>
              </a:spcBef>
              <a:buClr>
                <a:srgbClr val="800000"/>
              </a:buClr>
              <a:buSzPct val="80000"/>
            </a:pPr>
            <a:r>
              <a:rPr lang="en-US" sz="21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CONTRACT ASSET</a:t>
            </a:r>
            <a:endParaRPr lang="en-US" sz="21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 name="Rectangle 8"/>
          <p:cNvSpPr/>
          <p:nvPr/>
        </p:nvSpPr>
        <p:spPr>
          <a:xfrm>
            <a:off x="381000" y="4780103"/>
            <a:ext cx="8382000" cy="858697"/>
          </a:xfrm>
          <a:prstGeom prst="rect">
            <a:avLst/>
          </a:prstGeom>
          <a:solidFill>
            <a:srgbClr val="0084DE"/>
          </a:solidFill>
          <a:ln>
            <a:noFill/>
          </a:ln>
        </p:spPr>
        <p:txBody>
          <a:bodyPr wrap="square" bIns="73152">
            <a:spAutoFit/>
          </a:bodyPr>
          <a:lstStyle/>
          <a:p>
            <a:pPr algn="l">
              <a:lnSpc>
                <a:spcPct val="120000"/>
              </a:lnSpc>
            </a:pPr>
            <a:r>
              <a:rPr lang="en-US" sz="2000" i="1"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Question:  </a:t>
            </a:r>
            <a:r>
              <a:rPr lang="en-US" sz="20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What journal entries  should Finn Company make in regards to this contract in 2014?</a:t>
            </a:r>
            <a:endParaRPr lang="en-US" sz="20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3" name="Rectangle 12"/>
          <p:cNvSpPr/>
          <p:nvPr/>
        </p:nvSpPr>
        <p:spPr>
          <a:xfrm>
            <a:off x="6858000" y="344269"/>
            <a:ext cx="2057400"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ILLUSTRATION </a:t>
            </a:r>
            <a:r>
              <a:rPr lang="en-US" sz="1200" dirty="0" smtClean="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18-29</a:t>
            </a:r>
            <a:endParaRPr lang="en-US" sz="12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endParaRPr>
          </a:p>
          <a:p>
            <a:pPr algn="l"/>
            <a:r>
              <a:rPr lang="en-US" sz="1200" b="0" dirty="0" smtClean="0">
                <a:latin typeface="Liberation Sans" panose="020B0604020202020204" pitchFamily="34" charset="0"/>
                <a:ea typeface="Liberation Sans" panose="020B0604020202020204" pitchFamily="34" charset="0"/>
                <a:cs typeface="Liberation Sans" panose="020B0604020202020204" pitchFamily="34" charset="0"/>
              </a:rPr>
              <a:t>Contract Asset Recognition and Presentation</a:t>
            </a:r>
            <a:endParaRPr lang="en-US" sz="1200" b="0"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0" name="Rectangle 4"/>
          <p:cNvSpPr txBox="1">
            <a:spLocks noChangeArrowheads="1"/>
          </p:cNvSpPr>
          <p:nvPr/>
        </p:nvSpPr>
        <p:spPr bwMode="auto">
          <a:xfrm>
            <a:off x="609600" y="381000"/>
            <a:ext cx="62484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defRPr/>
            </a:pPr>
            <a:r>
              <a:rPr lang="en-US" sz="3200" i="0" dirty="0" smtClean="0">
                <a:solidFill>
                  <a:schemeClr val="tx2">
                    <a:lumMod val="75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Presentation</a:t>
            </a:r>
            <a:endParaRPr lang="en-US" sz="3200" i="0" dirty="0">
              <a:solidFill>
                <a:schemeClr val="tx2">
                  <a:lumMod val="75000"/>
                </a:schemeClr>
              </a:solidFill>
              <a:effectLst/>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433839604"/>
      </p:ext>
    </p:extLst>
  </p:cSld>
  <p:clrMapOvr>
    <a:masterClrMapping/>
  </p:clrMapOvr>
  <p:transition>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81000" y="2757571"/>
            <a:ext cx="8382000" cy="812530"/>
          </a:xfrm>
          <a:prstGeom prst="rect">
            <a:avLst/>
          </a:prstGeom>
        </p:spPr>
        <p:txBody>
          <a:bodyPr wrap="square">
            <a:spAutoFit/>
          </a:bodyPr>
          <a:lstStyle/>
          <a:p>
            <a:pPr marL="914400" indent="-450850" algn="l">
              <a:lnSpc>
                <a:spcPct val="110000"/>
              </a:lnSpc>
              <a:spcBef>
                <a:spcPts val="0"/>
              </a:spcBef>
              <a:spcAft>
                <a:spcPts val="600"/>
              </a:spcAft>
              <a:tabLst>
                <a:tab pos="6510338" algn="r"/>
                <a:tab pos="7778750" algn="r"/>
              </a:tabLst>
            </a:pP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Contract Asset	30,000</a:t>
            </a:r>
          </a:p>
          <a:p>
            <a:pPr marL="914400" indent="-450850" algn="l">
              <a:lnSpc>
                <a:spcPct val="110000"/>
              </a:lnSpc>
              <a:spcBef>
                <a:spcPts val="0"/>
              </a:spcBef>
              <a:spcAft>
                <a:spcPts val="600"/>
              </a:spcAft>
              <a:tabLst>
                <a:tab pos="6510338" algn="r"/>
                <a:tab pos="7778750" algn="r"/>
              </a:tabLst>
            </a:pP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	Sales Revenue		30,000</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 name="Rectangle 8"/>
          <p:cNvSpPr/>
          <p:nvPr/>
        </p:nvSpPr>
        <p:spPr>
          <a:xfrm>
            <a:off x="381000" y="1295400"/>
            <a:ext cx="8382000" cy="858697"/>
          </a:xfrm>
          <a:prstGeom prst="rect">
            <a:avLst/>
          </a:prstGeom>
          <a:solidFill>
            <a:srgbClr val="0084DE"/>
          </a:solidFill>
          <a:ln>
            <a:noFill/>
          </a:ln>
        </p:spPr>
        <p:txBody>
          <a:bodyPr wrap="square" bIns="73152">
            <a:spAutoFit/>
          </a:bodyPr>
          <a:lstStyle/>
          <a:p>
            <a:pPr algn="l">
              <a:lnSpc>
                <a:spcPct val="120000"/>
              </a:lnSpc>
            </a:pPr>
            <a:r>
              <a:rPr lang="en-US" sz="2000" i="1"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Question:  </a:t>
            </a:r>
            <a:r>
              <a:rPr lang="en-US" sz="20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What journal entries  should Finn Company make in regards to this contract in 2014?</a:t>
            </a:r>
          </a:p>
        </p:txBody>
      </p:sp>
      <p:sp>
        <p:nvSpPr>
          <p:cNvPr id="11" name="Rectangle 10"/>
          <p:cNvSpPr/>
          <p:nvPr/>
        </p:nvSpPr>
        <p:spPr>
          <a:xfrm>
            <a:off x="381000" y="2286000"/>
            <a:ext cx="8382000" cy="413959"/>
          </a:xfrm>
          <a:prstGeom prst="rect">
            <a:avLst/>
          </a:prstGeom>
        </p:spPr>
        <p:txBody>
          <a:bodyPr wrap="square">
            <a:spAutoFit/>
          </a:bodyPr>
          <a:lstStyle/>
          <a:p>
            <a:pPr algn="l">
              <a:lnSpc>
                <a:spcPct val="110000"/>
              </a:lnSpc>
              <a:spcBef>
                <a:spcPts val="600"/>
              </a:spcBef>
              <a:spcAft>
                <a:spcPts val="600"/>
              </a:spcAft>
              <a:tabLst>
                <a:tab pos="6510338" algn="r"/>
                <a:tab pos="7778750" algn="r"/>
              </a:tabLst>
            </a:pP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On </a:t>
            </a:r>
            <a:r>
              <a:rPr lang="en-US" sz="1900" dirty="0" smtClean="0">
                <a:latin typeface="Liberation Sans" panose="020B0604020202020204" pitchFamily="34" charset="0"/>
                <a:ea typeface="Liberation Sans" panose="020B0604020202020204" pitchFamily="34" charset="0"/>
                <a:cs typeface="Liberation Sans" panose="020B0604020202020204" pitchFamily="34" charset="0"/>
              </a:rPr>
              <a:t>February 1, 2014</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 Finn records the following entry:</a:t>
            </a:r>
            <a:endParaRPr lang="en-US" sz="1900" b="0"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5" name="Rectangle 14"/>
          <p:cNvSpPr/>
          <p:nvPr/>
        </p:nvSpPr>
        <p:spPr>
          <a:xfrm>
            <a:off x="381000" y="3669740"/>
            <a:ext cx="8382000" cy="1378839"/>
          </a:xfrm>
          <a:prstGeom prst="rect">
            <a:avLst/>
          </a:prstGeom>
        </p:spPr>
        <p:txBody>
          <a:bodyPr wrap="square">
            <a:spAutoFit/>
          </a:bodyPr>
          <a:lstStyle/>
          <a:p>
            <a:pPr algn="l">
              <a:lnSpc>
                <a:spcPct val="110000"/>
              </a:lnSpc>
              <a:spcBef>
                <a:spcPts val="600"/>
              </a:spcBef>
              <a:spcAft>
                <a:spcPts val="600"/>
              </a:spcAft>
              <a:tabLst>
                <a:tab pos="6510338" algn="r"/>
                <a:tab pos="7778750" algn="r"/>
              </a:tabLst>
            </a:pP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On February 1,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Finn does not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record an accounts receivable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because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it does not have an unconditional right to receive the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100,000 unless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it also transfers Product B to Obermine.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When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Finn transfers Product B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on </a:t>
            </a:r>
            <a:r>
              <a:rPr lang="en-US" sz="1900" dirty="0" smtClean="0">
                <a:latin typeface="Liberation Sans" panose="020B0604020202020204" pitchFamily="34" charset="0"/>
                <a:ea typeface="Liberation Sans" panose="020B0604020202020204" pitchFamily="34" charset="0"/>
                <a:cs typeface="Liberation Sans" panose="020B0604020202020204" pitchFamily="34" charset="0"/>
              </a:rPr>
              <a:t>March </a:t>
            </a:r>
            <a:r>
              <a:rPr lang="en-US" sz="1900" dirty="0">
                <a:latin typeface="Liberation Sans" panose="020B0604020202020204" pitchFamily="34" charset="0"/>
                <a:ea typeface="Liberation Sans" panose="020B0604020202020204" pitchFamily="34" charset="0"/>
                <a:cs typeface="Liberation Sans" panose="020B0604020202020204" pitchFamily="34" charset="0"/>
              </a:rPr>
              <a:t>1, 2014</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 it makes the following entry.</a:t>
            </a:r>
          </a:p>
        </p:txBody>
      </p:sp>
      <p:sp>
        <p:nvSpPr>
          <p:cNvPr id="10"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9</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6" name="Rectangle 15"/>
          <p:cNvSpPr/>
          <p:nvPr/>
        </p:nvSpPr>
        <p:spPr>
          <a:xfrm>
            <a:off x="6858000" y="344269"/>
            <a:ext cx="2057400"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ILLUSTRATION </a:t>
            </a:r>
            <a:r>
              <a:rPr lang="en-US" sz="1200" dirty="0" smtClean="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18-29</a:t>
            </a:r>
            <a:endParaRPr lang="en-US" sz="12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endParaRPr>
          </a:p>
          <a:p>
            <a:pPr algn="l"/>
            <a:r>
              <a:rPr lang="en-US" sz="1200" b="0" dirty="0" smtClean="0">
                <a:latin typeface="Liberation Sans" panose="020B0604020202020204" pitchFamily="34" charset="0"/>
                <a:ea typeface="Liberation Sans" panose="020B0604020202020204" pitchFamily="34" charset="0"/>
                <a:cs typeface="Liberation Sans" panose="020B0604020202020204" pitchFamily="34" charset="0"/>
              </a:rPr>
              <a:t>Contract Asset Recognition and Presentation</a:t>
            </a:r>
            <a:endParaRPr lang="en-US" sz="1200" b="0"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7" name="Rectangle 4"/>
          <p:cNvSpPr txBox="1">
            <a:spLocks noChangeArrowheads="1"/>
          </p:cNvSpPr>
          <p:nvPr/>
        </p:nvSpPr>
        <p:spPr bwMode="auto">
          <a:xfrm>
            <a:off x="609600" y="381000"/>
            <a:ext cx="62484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defRPr/>
            </a:pPr>
            <a:r>
              <a:rPr lang="en-US" sz="3200" i="0" dirty="0" smtClean="0">
                <a:solidFill>
                  <a:schemeClr val="tx2">
                    <a:lumMod val="75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Presentation</a:t>
            </a:r>
            <a:endParaRPr lang="en-US" sz="3200" i="0" dirty="0">
              <a:solidFill>
                <a:schemeClr val="tx2">
                  <a:lumMod val="75000"/>
                </a:schemeClr>
              </a:solidFill>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8" name="Rectangle 17"/>
          <p:cNvSpPr/>
          <p:nvPr/>
        </p:nvSpPr>
        <p:spPr>
          <a:xfrm>
            <a:off x="381000" y="5113499"/>
            <a:ext cx="8382000" cy="1211101"/>
          </a:xfrm>
          <a:prstGeom prst="rect">
            <a:avLst/>
          </a:prstGeom>
        </p:spPr>
        <p:txBody>
          <a:bodyPr wrap="square">
            <a:spAutoFit/>
          </a:bodyPr>
          <a:lstStyle/>
          <a:p>
            <a:pPr marL="914400" indent="-450850" algn="l">
              <a:lnSpc>
                <a:spcPct val="110000"/>
              </a:lnSpc>
              <a:spcBef>
                <a:spcPts val="0"/>
              </a:spcBef>
              <a:spcAft>
                <a:spcPts val="600"/>
              </a:spcAft>
              <a:tabLst>
                <a:tab pos="6510338" algn="r"/>
                <a:tab pos="7778750" algn="r"/>
              </a:tabLst>
            </a:pP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Accounts Receivable 	100,000</a:t>
            </a:r>
          </a:p>
          <a:p>
            <a:pPr marL="914400" indent="-450850" algn="l">
              <a:lnSpc>
                <a:spcPct val="110000"/>
              </a:lnSpc>
              <a:spcBef>
                <a:spcPts val="0"/>
              </a:spcBef>
              <a:spcAft>
                <a:spcPts val="600"/>
              </a:spcAft>
              <a:tabLst>
                <a:tab pos="6510338" algn="r"/>
                <a:tab pos="7778750" algn="r"/>
              </a:tabLst>
            </a:pP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	Contract Asset 		30,000</a:t>
            </a:r>
          </a:p>
          <a:p>
            <a:pPr marL="914400" indent="-450850" algn="l">
              <a:lnSpc>
                <a:spcPct val="110000"/>
              </a:lnSpc>
              <a:spcBef>
                <a:spcPts val="0"/>
              </a:spcBef>
              <a:spcAft>
                <a:spcPts val="600"/>
              </a:spcAft>
              <a:tabLst>
                <a:tab pos="6510338" algn="r"/>
                <a:tab pos="7778750" algn="r"/>
              </a:tabLst>
            </a:pP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	Sales Revenue 		70,000</a:t>
            </a:r>
          </a:p>
        </p:txBody>
      </p:sp>
    </p:spTree>
    <p:extLst>
      <p:ext uri="{BB962C8B-B14F-4D97-AF65-F5344CB8AC3E}">
        <p14:creationId xmlns:p14="http://schemas.microsoft.com/office/powerpoint/2010/main" val="39049496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wipe(left)">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xEl>
                                              <p:pRg st="1" end="1"/>
                                            </p:txEl>
                                          </p:spTgt>
                                        </p:tgtEl>
                                        <p:attrNameLst>
                                          <p:attrName>style.visibility</p:attrName>
                                        </p:attrNameLst>
                                      </p:cBhvr>
                                      <p:to>
                                        <p:strVal val="visible"/>
                                      </p:to>
                                    </p:set>
                                    <p:animEffect transition="in" filter="wipe(left)">
                                      <p:cBhvr>
                                        <p:cTn id="22" dur="500"/>
                                        <p:tgtEl>
                                          <p:spTgt spid="1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
                                            <p:txEl>
                                              <p:pRg st="2" end="2"/>
                                            </p:txEl>
                                          </p:spTgt>
                                        </p:tgtEl>
                                        <p:attrNameLst>
                                          <p:attrName>style.visibility</p:attrName>
                                        </p:attrNameLst>
                                      </p:cBhvr>
                                      <p:to>
                                        <p:strVal val="visible"/>
                                      </p:to>
                                    </p:set>
                                    <p:animEffect transition="in" filter="wipe(left)">
                                      <p:cBhvr>
                                        <p:cTn id="27"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2"/>
      <p:bldP spid="18"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6149"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2</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0" name="Rectangle 4"/>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The Five-Step Process</a:t>
            </a:r>
          </a:p>
        </p:txBody>
      </p:sp>
      <p:sp>
        <p:nvSpPr>
          <p:cNvPr id="11" name="Rectangle 10"/>
          <p:cNvSpPr/>
          <p:nvPr/>
        </p:nvSpPr>
        <p:spPr bwMode="auto">
          <a:xfrm>
            <a:off x="3429000" y="2514600"/>
            <a:ext cx="5334000" cy="1295400"/>
          </a:xfrm>
          <a:prstGeom prst="rect">
            <a:avLst/>
          </a:prstGeom>
          <a:solidFill>
            <a:schemeClr val="bg1"/>
          </a:solidFill>
          <a:ln>
            <a:solidFill>
              <a:schemeClr val="tx1"/>
            </a:solidFill>
          </a:ln>
          <a:effectLst>
            <a:innerShdw blurRad="114300">
              <a:prstClr val="black"/>
            </a:innerShdw>
          </a:effectLst>
          <a:ex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82880" tIns="0" rIns="182880" bIns="45720" anchor="ctr" anchorCtr="0"/>
          <a:lstStyle/>
          <a:p>
            <a:r>
              <a:rPr lang="en-US" b="0" dirty="0">
                <a:solidFill>
                  <a:schemeClr val="tx1"/>
                </a:solidFill>
                <a:latin typeface="Liberation Sans" panose="020B0604020202020204" pitchFamily="34" charset="0"/>
              </a:rPr>
              <a:t>A contract is an agreement between two parties</a:t>
            </a:r>
          </a:p>
          <a:p>
            <a:r>
              <a:rPr lang="en-US" b="0" dirty="0">
                <a:solidFill>
                  <a:schemeClr val="tx1"/>
                </a:solidFill>
                <a:latin typeface="Liberation Sans" panose="020B0604020202020204" pitchFamily="34" charset="0"/>
              </a:rPr>
              <a:t>that creates enforceable rights or obligations. In</a:t>
            </a:r>
          </a:p>
          <a:p>
            <a:r>
              <a:rPr lang="en-US" b="0" dirty="0">
                <a:solidFill>
                  <a:schemeClr val="tx1"/>
                </a:solidFill>
                <a:latin typeface="Liberation Sans" panose="020B0604020202020204" pitchFamily="34" charset="0"/>
              </a:rPr>
              <a:t>this case, Boeing has signed a contract to deliver</a:t>
            </a:r>
          </a:p>
          <a:p>
            <a:r>
              <a:rPr lang="en-US" b="0" dirty="0">
                <a:solidFill>
                  <a:schemeClr val="tx1"/>
                </a:solidFill>
                <a:latin typeface="Liberation Sans" panose="020B0604020202020204" pitchFamily="34" charset="0"/>
              </a:rPr>
              <a:t>airplanes to Delta</a:t>
            </a:r>
            <a:r>
              <a:rPr lang="en-US" b="0" dirty="0">
                <a:solidFill>
                  <a:schemeClr val="tx1"/>
                </a:solidFill>
              </a:rPr>
              <a:t>.</a:t>
            </a:r>
            <a:endParaRPr lang="en-US" b="1" dirty="0">
              <a:solidFill>
                <a:schemeClr val="tx1"/>
              </a:solidFill>
            </a:endParaRPr>
          </a:p>
        </p:txBody>
      </p:sp>
      <p:sp>
        <p:nvSpPr>
          <p:cNvPr id="12" name="Rectangle 11"/>
          <p:cNvSpPr/>
          <p:nvPr/>
        </p:nvSpPr>
        <p:spPr>
          <a:xfrm>
            <a:off x="304800" y="1295400"/>
            <a:ext cx="8458200" cy="9002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25000"/>
              </a:lnSpc>
              <a:spcBef>
                <a:spcPts val="1200"/>
              </a:spcBef>
              <a:spcAft>
                <a:spcPts val="0"/>
              </a:spcAft>
              <a:buSzPct val="80000"/>
            </a:pPr>
            <a:r>
              <a:rPr 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Assume that Boeing Corporation signs a contract to sell airplanes to Delta </a:t>
            </a:r>
            <a:r>
              <a:rPr 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Air Lines </a:t>
            </a:r>
            <a:r>
              <a:rPr 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for $100 million.</a:t>
            </a:r>
          </a:p>
        </p:txBody>
      </p:sp>
      <p:cxnSp>
        <p:nvCxnSpPr>
          <p:cNvPr id="13" name="Straight Arrow Connector 12"/>
          <p:cNvCxnSpPr/>
          <p:nvPr/>
        </p:nvCxnSpPr>
        <p:spPr bwMode="auto">
          <a:xfrm>
            <a:off x="2895600" y="3124200"/>
            <a:ext cx="533400" cy="0"/>
          </a:xfrm>
          <a:prstGeom prst="straightConnector1">
            <a:avLst/>
          </a:prstGeom>
          <a:solidFill>
            <a:schemeClr val="bg1"/>
          </a:solidFill>
          <a:ln w="38100" cap="sq"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angle 13"/>
          <p:cNvSpPr/>
          <p:nvPr/>
        </p:nvSpPr>
        <p:spPr bwMode="auto">
          <a:xfrm>
            <a:off x="3429000" y="4419600"/>
            <a:ext cx="5334000" cy="1447800"/>
          </a:xfrm>
          <a:prstGeom prst="rect">
            <a:avLst/>
          </a:prstGeom>
          <a:solidFill>
            <a:schemeClr val="bg1"/>
          </a:solidFill>
          <a:ln>
            <a:solidFill>
              <a:schemeClr val="tx1"/>
            </a:solidFill>
          </a:ln>
          <a:effectLst>
            <a:innerShdw blurRad="114300">
              <a:prstClr val="black"/>
            </a:innerShdw>
          </a:effectLst>
          <a:ex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0" rIns="91440" bIns="45720" anchor="ctr" anchorCtr="0"/>
          <a:lstStyle/>
          <a:p>
            <a:r>
              <a:rPr lang="en-US" b="0" dirty="0">
                <a:solidFill>
                  <a:schemeClr val="tx1"/>
                </a:solidFill>
                <a:latin typeface="Liberation Sans" panose="020B0604020202020204" pitchFamily="34" charset="0"/>
              </a:rPr>
              <a:t>A Boeing has only one performance </a:t>
            </a:r>
            <a:r>
              <a:rPr lang="en-US" b="0" dirty="0" smtClean="0">
                <a:solidFill>
                  <a:schemeClr val="tx1"/>
                </a:solidFill>
                <a:latin typeface="Liberation Sans" panose="020B0604020202020204" pitchFamily="34" charset="0"/>
              </a:rPr>
              <a:t>obligation—to deliver </a:t>
            </a:r>
            <a:r>
              <a:rPr lang="en-US" b="0" dirty="0">
                <a:solidFill>
                  <a:schemeClr val="tx1"/>
                </a:solidFill>
                <a:latin typeface="Liberation Sans" panose="020B0604020202020204" pitchFamily="34" charset="0"/>
              </a:rPr>
              <a:t>airplanes to Delta. If Boeing also agreed </a:t>
            </a:r>
            <a:r>
              <a:rPr lang="en-US" b="0" dirty="0" smtClean="0">
                <a:solidFill>
                  <a:schemeClr val="tx1"/>
                </a:solidFill>
                <a:latin typeface="Liberation Sans" panose="020B0604020202020204" pitchFamily="34" charset="0"/>
              </a:rPr>
              <a:t>to maintain </a:t>
            </a:r>
            <a:r>
              <a:rPr lang="en-US" b="0" dirty="0">
                <a:solidFill>
                  <a:schemeClr val="tx1"/>
                </a:solidFill>
                <a:latin typeface="Liberation Sans" panose="020B0604020202020204" pitchFamily="34" charset="0"/>
              </a:rPr>
              <a:t>the planes, a separate </a:t>
            </a:r>
            <a:r>
              <a:rPr lang="en-US" b="0" dirty="0" smtClean="0">
                <a:solidFill>
                  <a:schemeClr val="tx1"/>
                </a:solidFill>
                <a:latin typeface="Liberation Sans" panose="020B0604020202020204" pitchFamily="34" charset="0"/>
              </a:rPr>
              <a:t>performance obligation </a:t>
            </a:r>
            <a:r>
              <a:rPr lang="en-US" b="0" dirty="0">
                <a:solidFill>
                  <a:schemeClr val="tx1"/>
                </a:solidFill>
                <a:latin typeface="Liberation Sans" panose="020B0604020202020204" pitchFamily="34" charset="0"/>
              </a:rPr>
              <a:t>is recorded for this promise</a:t>
            </a:r>
            <a:r>
              <a:rPr lang="en-US" b="0" dirty="0">
                <a:solidFill>
                  <a:schemeClr val="tx1"/>
                </a:solidFill>
              </a:rPr>
              <a:t>.</a:t>
            </a:r>
          </a:p>
        </p:txBody>
      </p:sp>
      <p:cxnSp>
        <p:nvCxnSpPr>
          <p:cNvPr id="15" name="Straight Arrow Connector 14"/>
          <p:cNvCxnSpPr/>
          <p:nvPr/>
        </p:nvCxnSpPr>
        <p:spPr bwMode="auto">
          <a:xfrm>
            <a:off x="2895600" y="5029200"/>
            <a:ext cx="533400" cy="0"/>
          </a:xfrm>
          <a:prstGeom prst="straightConnector1">
            <a:avLst/>
          </a:prstGeom>
          <a:solidFill>
            <a:schemeClr val="bg1"/>
          </a:solidFill>
          <a:ln w="38100" cap="sq"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Rectangle 15"/>
          <p:cNvSpPr/>
          <p:nvPr/>
        </p:nvSpPr>
        <p:spPr bwMode="auto">
          <a:xfrm>
            <a:off x="344606" y="4419600"/>
            <a:ext cx="2514600" cy="1447800"/>
          </a:xfrm>
          <a:prstGeom prst="rect">
            <a:avLst/>
          </a:prstGeom>
          <a:gradFill flip="none" rotWithShape="1">
            <a:gsLst>
              <a:gs pos="0">
                <a:srgbClr val="004D86">
                  <a:shade val="30000"/>
                  <a:satMod val="115000"/>
                </a:srgbClr>
              </a:gs>
              <a:gs pos="20000">
                <a:srgbClr val="004D86">
                  <a:shade val="67500"/>
                  <a:satMod val="115000"/>
                </a:srgbClr>
              </a:gs>
              <a:gs pos="60000">
                <a:srgbClr val="004D86">
                  <a:shade val="100000"/>
                  <a:satMod val="115000"/>
                  <a:lumMod val="83000"/>
                  <a:lumOff val="17000"/>
                </a:srgbClr>
              </a:gs>
            </a:gsLst>
            <a:path path="circle">
              <a:fillToRect r="100000" b="100000"/>
            </a:path>
            <a:tileRect l="-100000" t="-100000"/>
          </a:gradFill>
          <a:ln>
            <a:solidFill>
              <a:schemeClr val="tx1"/>
            </a:solidFill>
          </a:ln>
          <a:effectLst>
            <a:innerShdw blurRad="114300">
              <a:prstClr val="black"/>
            </a:innerShdw>
          </a:effectLst>
          <a:ex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5720" tIns="0" rIns="45720" bIns="45720" anchor="ctr" anchorCtr="0"/>
          <a:lstStyle/>
          <a:p>
            <a:r>
              <a:rPr lang="en-US" dirty="0">
                <a:effectLst>
                  <a:outerShdw blurRad="38100" dist="38100" dir="2700000" algn="tl">
                    <a:srgbClr val="000000">
                      <a:alpha val="43137"/>
                    </a:srgbClr>
                  </a:outerShdw>
                </a:effectLst>
                <a:latin typeface="Liberation Sans" panose="020B0604020202020204" pitchFamily="34" charset="0"/>
              </a:rPr>
              <a:t>Step 2: </a:t>
            </a:r>
            <a:r>
              <a:rPr lang="en-US" dirty="0" smtClean="0">
                <a:effectLst>
                  <a:outerShdw blurRad="38100" dist="38100" dir="2700000" algn="tl">
                    <a:srgbClr val="000000">
                      <a:alpha val="43137"/>
                    </a:srgbClr>
                  </a:outerShdw>
                </a:effectLst>
                <a:latin typeface="Liberation Sans" panose="020B0604020202020204" pitchFamily="34" charset="0"/>
              </a:rPr>
              <a:t>Identify the separate performance obligations in the contract</a:t>
            </a:r>
            <a:r>
              <a:rPr lang="en-US" dirty="0">
                <a:effectLst>
                  <a:outerShdw blurRad="38100" dist="38100" dir="2700000" algn="tl">
                    <a:srgbClr val="000000">
                      <a:alpha val="43137"/>
                    </a:srgbClr>
                  </a:outerShdw>
                </a:effectLst>
                <a:latin typeface="Liberation Sans" panose="020B0604020202020204" pitchFamily="34" charset="0"/>
              </a:rPr>
              <a:t>.</a:t>
            </a:r>
          </a:p>
        </p:txBody>
      </p:sp>
      <p:sp>
        <p:nvSpPr>
          <p:cNvPr id="17" name="Rectangle 16"/>
          <p:cNvSpPr/>
          <p:nvPr/>
        </p:nvSpPr>
        <p:spPr>
          <a:xfrm>
            <a:off x="6248400" y="1991380"/>
            <a:ext cx="2667000"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dirty="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rPr>
              <a:t>ILLUSTRATION </a:t>
            </a:r>
            <a:r>
              <a:rPr lang="en-US" sz="1200" dirty="0" smtClean="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rPr>
              <a:t>18-2  </a:t>
            </a:r>
          </a:p>
          <a:p>
            <a:pPr algn="l"/>
            <a:r>
              <a:rPr lang="en-US" sz="12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Five Steps of Revenue Recognition</a:t>
            </a:r>
            <a:endParaRPr lang="en-US" sz="12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5" name="Down Arrow 4"/>
          <p:cNvSpPr/>
          <p:nvPr/>
        </p:nvSpPr>
        <p:spPr bwMode="auto">
          <a:xfrm>
            <a:off x="1447800" y="3810000"/>
            <a:ext cx="381000" cy="609600"/>
          </a:xfrm>
          <a:prstGeom prst="downArrow">
            <a:avLst/>
          </a:prstGeom>
          <a:solidFill>
            <a:schemeClr val="bg1">
              <a:lumMod val="75000"/>
            </a:schemeClr>
          </a:solidFill>
          <a:ln w="28575" cap="sq"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folHlink"/>
              </a:solidFill>
              <a:effectLst>
                <a:outerShdw blurRad="38100" dist="38100" dir="2700000" algn="tl">
                  <a:srgbClr val="000000">
                    <a:alpha val="43137"/>
                  </a:srgbClr>
                </a:outerShdw>
              </a:effectLst>
              <a:latin typeface="Comic Sans MS" pitchFamily="66" charset="0"/>
            </a:endParaRPr>
          </a:p>
        </p:txBody>
      </p:sp>
      <p:sp>
        <p:nvSpPr>
          <p:cNvPr id="9" name="Rectangle 8"/>
          <p:cNvSpPr/>
          <p:nvPr/>
        </p:nvSpPr>
        <p:spPr bwMode="auto">
          <a:xfrm>
            <a:off x="381000" y="2514600"/>
            <a:ext cx="2514600" cy="1295400"/>
          </a:xfrm>
          <a:prstGeom prst="rect">
            <a:avLst/>
          </a:prstGeom>
          <a:gradFill flip="none" rotWithShape="1">
            <a:gsLst>
              <a:gs pos="0">
                <a:srgbClr val="004D86">
                  <a:shade val="30000"/>
                  <a:satMod val="115000"/>
                </a:srgbClr>
              </a:gs>
              <a:gs pos="20000">
                <a:srgbClr val="004D86">
                  <a:shade val="67500"/>
                  <a:satMod val="115000"/>
                </a:srgbClr>
              </a:gs>
              <a:gs pos="60000">
                <a:srgbClr val="004D86">
                  <a:shade val="100000"/>
                  <a:satMod val="115000"/>
                  <a:lumMod val="83000"/>
                  <a:lumOff val="17000"/>
                </a:srgbClr>
              </a:gs>
            </a:gsLst>
            <a:path path="circle">
              <a:fillToRect r="100000" b="100000"/>
            </a:path>
            <a:tileRect l="-100000" t="-100000"/>
          </a:gradFill>
          <a:ln>
            <a:solidFill>
              <a:schemeClr val="tx1"/>
            </a:solidFill>
          </a:ln>
          <a:effectLst>
            <a:innerShdw blurRad="114300">
              <a:prstClr val="black"/>
            </a:innerShdw>
          </a:effectLst>
          <a:ex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82880" tIns="0" rIns="182880" bIns="45720" anchor="ctr" anchorCtr="0"/>
          <a:lstStyle/>
          <a:p>
            <a:r>
              <a:rPr lang="en-US" dirty="0">
                <a:effectLst>
                  <a:outerShdw blurRad="38100" dist="38100" dir="2700000" algn="tl">
                    <a:srgbClr val="000000">
                      <a:alpha val="43137"/>
                    </a:srgbClr>
                  </a:outerShdw>
                </a:effectLst>
                <a:latin typeface="Liberation Sans" panose="020B0604020202020204" pitchFamily="34" charset="0"/>
              </a:rPr>
              <a:t>Step 1: Identify the contract</a:t>
            </a:r>
          </a:p>
          <a:p>
            <a:r>
              <a:rPr lang="en-US" dirty="0">
                <a:effectLst>
                  <a:outerShdw blurRad="38100" dist="38100" dir="2700000" algn="tl">
                    <a:srgbClr val="000000">
                      <a:alpha val="43137"/>
                    </a:srgbClr>
                  </a:outerShdw>
                </a:effectLst>
                <a:latin typeface="Liberation Sans" panose="020B0604020202020204" pitchFamily="34" charset="0"/>
              </a:rPr>
              <a:t>with customers</a:t>
            </a:r>
            <a:r>
              <a:rPr lang="en-US" dirty="0">
                <a:effectLst>
                  <a:outerShdw blurRad="38100" dist="38100" dir="2700000" algn="tl">
                    <a:srgbClr val="000000">
                      <a:alpha val="43137"/>
                    </a:srgbClr>
                  </a:outerShdw>
                </a:effectLst>
              </a:rPr>
              <a:t>.</a:t>
            </a:r>
            <a:endParaRPr lang="en-US" b="1" dirty="0">
              <a:solidFill>
                <a:schemeClr val="bg1"/>
              </a:solidFill>
              <a:effectLst>
                <a:outerShdw blurRad="38100" dist="38100" dir="2700000" algn="tl">
                  <a:srgbClr val="000000">
                    <a:alpha val="43137"/>
                  </a:srgbClr>
                </a:outerShdw>
              </a:effectLst>
            </a:endParaRPr>
          </a:p>
        </p:txBody>
      </p:sp>
      <p:sp>
        <p:nvSpPr>
          <p:cNvPr id="19" name="Down Arrow 18"/>
          <p:cNvSpPr/>
          <p:nvPr/>
        </p:nvSpPr>
        <p:spPr bwMode="auto">
          <a:xfrm>
            <a:off x="1447800" y="5867400"/>
            <a:ext cx="381000" cy="609600"/>
          </a:xfrm>
          <a:prstGeom prst="downArrow">
            <a:avLst/>
          </a:prstGeom>
          <a:solidFill>
            <a:schemeClr val="bg1">
              <a:lumMod val="75000"/>
            </a:schemeClr>
          </a:solidFill>
          <a:ln w="28575" cap="sq"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folHlink"/>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29383765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381000" y="1840610"/>
            <a:ext cx="8382000" cy="219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lnSpc>
                <a:spcPct val="120000"/>
              </a:lnSpc>
              <a:defRPr sz="1900" i="1">
                <a:latin typeface="+mn-lt"/>
              </a:defRPr>
            </a:lvl1pPr>
            <a:lvl2pPr marL="685800" indent="-45720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i="0" dirty="0">
                <a:latin typeface="Liberation Sans" panose="020B0604020202020204" pitchFamily="34" charset="0"/>
                <a:ea typeface="Liberation Sans" panose="020B0604020202020204" pitchFamily="34" charset="0"/>
                <a:cs typeface="Liberation Sans" panose="020B0604020202020204" pitchFamily="34" charset="0"/>
              </a:rPr>
              <a:t>Facts: </a:t>
            </a:r>
            <a:r>
              <a:rPr lang="en-US" b="0" i="0" dirty="0" smtClean="0">
                <a:latin typeface="Liberation Sans" panose="020B0604020202020204" pitchFamily="34" charset="0"/>
                <a:ea typeface="Liberation Sans" panose="020B0604020202020204" pitchFamily="34" charset="0"/>
                <a:cs typeface="Liberation Sans" panose="020B0604020202020204" pitchFamily="34" charset="0"/>
              </a:rPr>
              <a:t>On </a:t>
            </a:r>
            <a:r>
              <a:rPr lang="en-US" b="0" i="0" dirty="0">
                <a:latin typeface="Liberation Sans" panose="020B0604020202020204" pitchFamily="34" charset="0"/>
                <a:ea typeface="Liberation Sans" panose="020B0604020202020204" pitchFamily="34" charset="0"/>
                <a:cs typeface="Liberation Sans" panose="020B0604020202020204" pitchFamily="34" charset="0"/>
              </a:rPr>
              <a:t>March 1, 2014, Henly Company enters into a contract to transfer a product to Propel Inc. on July 31, 2014. </a:t>
            </a:r>
            <a:r>
              <a:rPr lang="en-US" b="0" i="0" dirty="0" smtClean="0">
                <a:latin typeface="Liberation Sans" panose="020B0604020202020204" pitchFamily="34" charset="0"/>
                <a:ea typeface="Liberation Sans" panose="020B0604020202020204" pitchFamily="34" charset="0"/>
                <a:cs typeface="Liberation Sans" panose="020B0604020202020204" pitchFamily="34" charset="0"/>
              </a:rPr>
              <a:t>It is </a:t>
            </a:r>
            <a:r>
              <a:rPr lang="en-US" b="0" i="0" dirty="0">
                <a:latin typeface="Liberation Sans" panose="020B0604020202020204" pitchFamily="34" charset="0"/>
                <a:ea typeface="Liberation Sans" panose="020B0604020202020204" pitchFamily="34" charset="0"/>
                <a:cs typeface="Liberation Sans" panose="020B0604020202020204" pitchFamily="34" charset="0"/>
              </a:rPr>
              <a:t>agreed that Propel will pay the full price of $10,000 in advance on April 1, 2014. The contract is noncancelable. Propel</a:t>
            </a:r>
            <a:r>
              <a:rPr lang="en-US" b="0" i="0" dirty="0" smtClean="0">
                <a:latin typeface="Liberation Sans" panose="020B0604020202020204" pitchFamily="34" charset="0"/>
                <a:ea typeface="Liberation Sans" panose="020B0604020202020204" pitchFamily="34" charset="0"/>
                <a:cs typeface="Liberation Sans" panose="020B0604020202020204" pitchFamily="34" charset="0"/>
              </a:rPr>
              <a:t>, however</a:t>
            </a:r>
            <a:r>
              <a:rPr lang="en-US" b="0" i="0" dirty="0">
                <a:latin typeface="Liberation Sans" panose="020B0604020202020204" pitchFamily="34" charset="0"/>
                <a:ea typeface="Liberation Sans" panose="020B0604020202020204" pitchFamily="34" charset="0"/>
                <a:cs typeface="Liberation Sans" panose="020B0604020202020204" pitchFamily="34" charset="0"/>
              </a:rPr>
              <a:t>, does not pay until April 15, 2014, and Henly delivers the product on July 31, 2014. The cost of the product is</a:t>
            </a:r>
          </a:p>
          <a:p>
            <a:r>
              <a:rPr lang="en-US" b="0" i="0" dirty="0">
                <a:latin typeface="Liberation Sans" panose="020B0604020202020204" pitchFamily="34" charset="0"/>
                <a:ea typeface="Liberation Sans" panose="020B0604020202020204" pitchFamily="34" charset="0"/>
                <a:cs typeface="Liberation Sans" panose="020B0604020202020204" pitchFamily="34" charset="0"/>
              </a:rPr>
              <a:t>$7,500.</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6149" name="Text Box 14"/>
          <p:cNvSpPr txBox="1">
            <a:spLocks noChangeArrowheads="1"/>
          </p:cNvSpPr>
          <p:nvPr/>
        </p:nvSpPr>
        <p:spPr bwMode="auto">
          <a:xfrm>
            <a:off x="818297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9</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2" name="Rectangle 1"/>
          <p:cNvSpPr/>
          <p:nvPr/>
        </p:nvSpPr>
        <p:spPr>
          <a:xfrm>
            <a:off x="381000" y="1295400"/>
            <a:ext cx="8382000" cy="523990"/>
          </a:xfrm>
          <a:prstGeom prst="rect">
            <a:avLst/>
          </a:prstGeom>
          <a:solidFill>
            <a:srgbClr val="0084DE"/>
          </a:solidFill>
          <a:ln>
            <a:noFill/>
          </a:ln>
        </p:spPr>
        <p:txBody>
          <a:bodyPr wrap="square" bIns="73152">
            <a:spAutoFit/>
          </a:bodyPr>
          <a:lstStyle/>
          <a:p>
            <a:pPr marL="0" lvl="1" algn="l">
              <a:lnSpc>
                <a:spcPct val="125000"/>
              </a:lnSpc>
              <a:spcBef>
                <a:spcPts val="1200"/>
              </a:spcBef>
              <a:buClr>
                <a:srgbClr val="800000"/>
              </a:buClr>
              <a:buSzPct val="80000"/>
            </a:pPr>
            <a:r>
              <a:rPr lang="en-US" sz="21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CONTRACT LIABILITY</a:t>
            </a:r>
            <a:endParaRPr lang="en-US" sz="21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 name="Rectangle 8"/>
          <p:cNvSpPr/>
          <p:nvPr/>
        </p:nvSpPr>
        <p:spPr>
          <a:xfrm>
            <a:off x="381000" y="4094303"/>
            <a:ext cx="8382000" cy="489365"/>
          </a:xfrm>
          <a:prstGeom prst="rect">
            <a:avLst/>
          </a:prstGeom>
          <a:solidFill>
            <a:srgbClr val="0084DE"/>
          </a:solidFill>
          <a:ln>
            <a:noFill/>
          </a:ln>
        </p:spPr>
        <p:txBody>
          <a:bodyPr wrap="square" bIns="73152">
            <a:spAutoFit/>
          </a:bodyPr>
          <a:lstStyle/>
          <a:p>
            <a:pPr algn="l">
              <a:lnSpc>
                <a:spcPct val="120000"/>
              </a:lnSpc>
            </a:pPr>
            <a:r>
              <a:rPr lang="en-US" sz="2000" i="1"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Question:  </a:t>
            </a:r>
            <a:r>
              <a:rPr lang="en-US" sz="20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What journal entries  are required in 2014?</a:t>
            </a:r>
            <a:endParaRPr lang="en-US" sz="20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3" name="Rectangle 12"/>
          <p:cNvSpPr/>
          <p:nvPr/>
        </p:nvSpPr>
        <p:spPr>
          <a:xfrm>
            <a:off x="6705600" y="344269"/>
            <a:ext cx="2286000"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ILLUSTRATION </a:t>
            </a:r>
            <a:r>
              <a:rPr lang="en-US" sz="1200" dirty="0" smtClean="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18-30</a:t>
            </a:r>
            <a:endParaRPr lang="en-US" sz="12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endParaRPr>
          </a:p>
          <a:p>
            <a:pPr algn="l"/>
            <a:r>
              <a:rPr lang="en-US" sz="1200" b="0" dirty="0" smtClean="0">
                <a:latin typeface="Liberation Sans" panose="020B0604020202020204" pitchFamily="34" charset="0"/>
                <a:ea typeface="Liberation Sans" panose="020B0604020202020204" pitchFamily="34" charset="0"/>
                <a:cs typeface="Liberation Sans" panose="020B0604020202020204" pitchFamily="34" charset="0"/>
              </a:rPr>
              <a:t>Contract Liability Recognition and Presentation</a:t>
            </a:r>
            <a:endParaRPr lang="en-US" sz="1200" b="0"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0" name="Rectangle 4"/>
          <p:cNvSpPr txBox="1">
            <a:spLocks noChangeArrowheads="1"/>
          </p:cNvSpPr>
          <p:nvPr/>
        </p:nvSpPr>
        <p:spPr bwMode="auto">
          <a:xfrm>
            <a:off x="609600" y="381000"/>
            <a:ext cx="62484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defRPr/>
            </a:pPr>
            <a:r>
              <a:rPr lang="en-US" sz="3200" i="0" dirty="0" smtClean="0">
                <a:solidFill>
                  <a:schemeClr val="tx2">
                    <a:lumMod val="75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Presentation</a:t>
            </a:r>
            <a:endParaRPr lang="en-US" sz="3200" i="0" dirty="0">
              <a:solidFill>
                <a:schemeClr val="tx2">
                  <a:lumMod val="75000"/>
                </a:schemeClr>
              </a:solidFill>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1" name="Text Box 6"/>
          <p:cNvSpPr txBox="1">
            <a:spLocks noChangeArrowheads="1"/>
          </p:cNvSpPr>
          <p:nvPr/>
        </p:nvSpPr>
        <p:spPr bwMode="auto">
          <a:xfrm>
            <a:off x="381000" y="4660475"/>
            <a:ext cx="8382000" cy="12988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lnSpc>
                <a:spcPct val="120000"/>
              </a:lnSpc>
              <a:defRPr sz="1900" i="1">
                <a:latin typeface="+mn-lt"/>
              </a:defRPr>
            </a:lvl1pPr>
            <a:lvl2pPr marL="685800" indent="-45720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a:spcAft>
                <a:spcPts val="600"/>
              </a:spcAft>
            </a:pPr>
            <a:r>
              <a:rPr lang="en-US" b="0" i="0" dirty="0">
                <a:latin typeface="Liberation Sans" panose="020B0604020202020204" pitchFamily="34" charset="0"/>
                <a:ea typeface="Liberation Sans" panose="020B0604020202020204" pitchFamily="34" charset="0"/>
                <a:cs typeface="Liberation Sans" panose="020B0604020202020204" pitchFamily="34" charset="0"/>
              </a:rPr>
              <a:t>No entry is required on March 1, </a:t>
            </a:r>
            <a:r>
              <a:rPr lang="en-US" b="0" i="0" dirty="0" smtClean="0">
                <a:latin typeface="Liberation Sans" panose="020B0604020202020204" pitchFamily="34" charset="0"/>
                <a:ea typeface="Liberation Sans" panose="020B0604020202020204" pitchFamily="34" charset="0"/>
                <a:cs typeface="Liberation Sans" panose="020B0604020202020204" pitchFamily="34" charset="0"/>
              </a:rPr>
              <a:t>2014:</a:t>
            </a:r>
          </a:p>
          <a:p>
            <a:pPr marL="682625" indent="-450850">
              <a:spcAft>
                <a:spcPts val="600"/>
              </a:spcAft>
              <a:buClr>
                <a:schemeClr val="accent6">
                  <a:lumMod val="50000"/>
                </a:schemeClr>
              </a:buClr>
              <a:buSzPct val="80000"/>
              <a:buFont typeface="Wingdings" panose="05000000000000000000" pitchFamily="2" charset="2"/>
              <a:buChar char="Ø"/>
            </a:pPr>
            <a:r>
              <a:rPr lang="en-US" b="0" i="0" dirty="0" smtClean="0">
                <a:latin typeface="Liberation Sans" panose="020B0604020202020204" pitchFamily="34" charset="0"/>
                <a:ea typeface="Liberation Sans" panose="020B0604020202020204" pitchFamily="34" charset="0"/>
                <a:cs typeface="Liberation Sans" panose="020B0604020202020204" pitchFamily="34" charset="0"/>
              </a:rPr>
              <a:t>Neither </a:t>
            </a:r>
            <a:r>
              <a:rPr lang="en-US" b="0" i="0" dirty="0">
                <a:latin typeface="Liberation Sans" panose="020B0604020202020204" pitchFamily="34" charset="0"/>
                <a:ea typeface="Liberation Sans" panose="020B0604020202020204" pitchFamily="34" charset="0"/>
                <a:cs typeface="Liberation Sans" panose="020B0604020202020204" pitchFamily="34" charset="0"/>
              </a:rPr>
              <a:t>party has performed on the </a:t>
            </a:r>
            <a:r>
              <a:rPr lang="en-US" b="0" i="0" dirty="0" smtClean="0">
                <a:latin typeface="Liberation Sans" panose="020B0604020202020204" pitchFamily="34" charset="0"/>
                <a:ea typeface="Liberation Sans" panose="020B0604020202020204" pitchFamily="34" charset="0"/>
                <a:cs typeface="Liberation Sans" panose="020B0604020202020204" pitchFamily="34" charset="0"/>
              </a:rPr>
              <a:t>contract.</a:t>
            </a:r>
          </a:p>
          <a:p>
            <a:pPr marL="682625" indent="-450850">
              <a:spcAft>
                <a:spcPts val="600"/>
              </a:spcAft>
              <a:buClr>
                <a:schemeClr val="accent6">
                  <a:lumMod val="50000"/>
                </a:schemeClr>
              </a:buClr>
              <a:buSzPct val="80000"/>
              <a:buFont typeface="Wingdings" panose="05000000000000000000" pitchFamily="2" charset="2"/>
              <a:buChar char="Ø"/>
            </a:pPr>
            <a:r>
              <a:rPr lang="en-US" b="0" i="0" dirty="0" smtClean="0">
                <a:latin typeface="Liberation Sans" panose="020B0604020202020204" pitchFamily="34" charset="0"/>
                <a:ea typeface="Liberation Sans" panose="020B0604020202020204" pitchFamily="34" charset="0"/>
                <a:cs typeface="Liberation Sans" panose="020B0604020202020204" pitchFamily="34" charset="0"/>
              </a:rPr>
              <a:t>Neither party </a:t>
            </a:r>
            <a:r>
              <a:rPr lang="en-US" b="0" i="0" dirty="0">
                <a:latin typeface="Liberation Sans" panose="020B0604020202020204" pitchFamily="34" charset="0"/>
                <a:ea typeface="Liberation Sans" panose="020B0604020202020204" pitchFamily="34" charset="0"/>
                <a:cs typeface="Liberation Sans" panose="020B0604020202020204" pitchFamily="34" charset="0"/>
              </a:rPr>
              <a:t>has an unconditional right as of March 1, 2014.</a:t>
            </a:r>
          </a:p>
        </p:txBody>
      </p:sp>
    </p:spTree>
    <p:extLst>
      <p:ext uri="{BB962C8B-B14F-4D97-AF65-F5344CB8AC3E}">
        <p14:creationId xmlns:p14="http://schemas.microsoft.com/office/powerpoint/2010/main" val="15915126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81000" y="2376571"/>
            <a:ext cx="8382000" cy="812530"/>
          </a:xfrm>
          <a:prstGeom prst="rect">
            <a:avLst/>
          </a:prstGeom>
        </p:spPr>
        <p:txBody>
          <a:bodyPr wrap="square">
            <a:spAutoFit/>
          </a:bodyPr>
          <a:lstStyle/>
          <a:p>
            <a:pPr marL="914400" indent="-450850" algn="l">
              <a:lnSpc>
                <a:spcPct val="110000"/>
              </a:lnSpc>
              <a:spcBef>
                <a:spcPts val="0"/>
              </a:spcBef>
              <a:spcAft>
                <a:spcPts val="600"/>
              </a:spcAft>
              <a:tabLst>
                <a:tab pos="6510338" algn="r"/>
                <a:tab pos="7778750" algn="r"/>
              </a:tabLst>
            </a:pP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Accounts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Receivable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	10,000</a:t>
            </a:r>
          </a:p>
          <a:p>
            <a:pPr marL="914400" indent="-450850" algn="l">
              <a:lnSpc>
                <a:spcPct val="110000"/>
              </a:lnSpc>
              <a:spcBef>
                <a:spcPts val="0"/>
              </a:spcBef>
              <a:spcAft>
                <a:spcPts val="600"/>
              </a:spcAft>
              <a:tabLst>
                <a:tab pos="6510338" algn="r"/>
                <a:tab pos="7778750" algn="r"/>
              </a:tabLst>
            </a:pP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	Unearned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Sales Revenue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		10,000</a:t>
            </a:r>
            <a:endParaRPr lang="en-US" sz="1900" b="0"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1" name="Rectangle 10"/>
          <p:cNvSpPr/>
          <p:nvPr/>
        </p:nvSpPr>
        <p:spPr>
          <a:xfrm>
            <a:off x="381000" y="1905000"/>
            <a:ext cx="8382000" cy="413959"/>
          </a:xfrm>
          <a:prstGeom prst="rect">
            <a:avLst/>
          </a:prstGeom>
        </p:spPr>
        <p:txBody>
          <a:bodyPr wrap="square">
            <a:spAutoFit/>
          </a:bodyPr>
          <a:lstStyle/>
          <a:p>
            <a:pPr algn="l">
              <a:lnSpc>
                <a:spcPct val="110000"/>
              </a:lnSpc>
              <a:spcBef>
                <a:spcPts val="600"/>
              </a:spcBef>
              <a:spcAft>
                <a:spcPts val="600"/>
              </a:spcAft>
              <a:tabLst>
                <a:tab pos="6510338" algn="r"/>
                <a:tab pos="7778750" algn="r"/>
              </a:tabLst>
            </a:pP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Henly should make the following entry on April 1, 2014.</a:t>
            </a:r>
            <a:endParaRPr lang="en-US" sz="1900" b="0"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0"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9</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7" name="Rectangle 4"/>
          <p:cNvSpPr txBox="1">
            <a:spLocks noChangeArrowheads="1"/>
          </p:cNvSpPr>
          <p:nvPr/>
        </p:nvSpPr>
        <p:spPr bwMode="auto">
          <a:xfrm>
            <a:off x="609600" y="381000"/>
            <a:ext cx="62484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defRPr/>
            </a:pPr>
            <a:r>
              <a:rPr lang="en-US" sz="3200" i="0" dirty="0" smtClean="0">
                <a:solidFill>
                  <a:schemeClr val="tx2">
                    <a:lumMod val="75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Presentation</a:t>
            </a:r>
            <a:endParaRPr lang="en-US" sz="3200" i="0" dirty="0">
              <a:solidFill>
                <a:schemeClr val="tx2">
                  <a:lumMod val="75000"/>
                </a:schemeClr>
              </a:solidFill>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3" name="Rectangle 12"/>
          <p:cNvSpPr/>
          <p:nvPr/>
        </p:nvSpPr>
        <p:spPr>
          <a:xfrm>
            <a:off x="381000" y="1295400"/>
            <a:ext cx="8382000" cy="489365"/>
          </a:xfrm>
          <a:prstGeom prst="rect">
            <a:avLst/>
          </a:prstGeom>
          <a:solidFill>
            <a:srgbClr val="0084DE"/>
          </a:solidFill>
          <a:ln>
            <a:noFill/>
          </a:ln>
        </p:spPr>
        <p:txBody>
          <a:bodyPr wrap="square" bIns="73152">
            <a:spAutoFit/>
          </a:bodyPr>
          <a:lstStyle/>
          <a:p>
            <a:pPr algn="l">
              <a:lnSpc>
                <a:spcPct val="120000"/>
              </a:lnSpc>
            </a:pPr>
            <a:r>
              <a:rPr lang="en-US" sz="2000" i="1"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Question:  </a:t>
            </a:r>
            <a:r>
              <a:rPr lang="en-US" sz="20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What journal entries  are required in 2014?</a:t>
            </a:r>
            <a:endParaRPr lang="en-US" sz="20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4" name="Rectangle 13"/>
          <p:cNvSpPr/>
          <p:nvPr/>
        </p:nvSpPr>
        <p:spPr>
          <a:xfrm>
            <a:off x="381000" y="3835670"/>
            <a:ext cx="8382000" cy="812530"/>
          </a:xfrm>
          <a:prstGeom prst="rect">
            <a:avLst/>
          </a:prstGeom>
        </p:spPr>
        <p:txBody>
          <a:bodyPr wrap="square">
            <a:spAutoFit/>
          </a:bodyPr>
          <a:lstStyle/>
          <a:p>
            <a:pPr marL="914400" indent="-450850" algn="l">
              <a:lnSpc>
                <a:spcPct val="110000"/>
              </a:lnSpc>
              <a:spcBef>
                <a:spcPts val="0"/>
              </a:spcBef>
              <a:spcAft>
                <a:spcPts val="600"/>
              </a:spcAft>
              <a:tabLst>
                <a:tab pos="6510338" algn="r"/>
                <a:tab pos="7778750" algn="r"/>
              </a:tabLst>
            </a:pP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Cash	10,000</a:t>
            </a:r>
          </a:p>
          <a:p>
            <a:pPr marL="914400" indent="-450850" algn="l">
              <a:lnSpc>
                <a:spcPct val="110000"/>
              </a:lnSpc>
              <a:spcBef>
                <a:spcPts val="0"/>
              </a:spcBef>
              <a:spcAft>
                <a:spcPts val="600"/>
              </a:spcAft>
              <a:tabLst>
                <a:tab pos="6510338" algn="r"/>
                <a:tab pos="7778750" algn="r"/>
              </a:tabLst>
            </a:pP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	Accounts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Receivable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		10,000</a:t>
            </a:r>
          </a:p>
        </p:txBody>
      </p:sp>
      <p:sp>
        <p:nvSpPr>
          <p:cNvPr id="19" name="Rectangle 18"/>
          <p:cNvSpPr/>
          <p:nvPr/>
        </p:nvSpPr>
        <p:spPr>
          <a:xfrm>
            <a:off x="381000" y="3364099"/>
            <a:ext cx="8382000" cy="413959"/>
          </a:xfrm>
          <a:prstGeom prst="rect">
            <a:avLst/>
          </a:prstGeom>
        </p:spPr>
        <p:txBody>
          <a:bodyPr wrap="square">
            <a:spAutoFit/>
          </a:bodyPr>
          <a:lstStyle/>
          <a:p>
            <a:pPr algn="l">
              <a:lnSpc>
                <a:spcPct val="110000"/>
              </a:lnSpc>
              <a:spcBef>
                <a:spcPts val="600"/>
              </a:spcBef>
              <a:spcAft>
                <a:spcPts val="600"/>
              </a:spcAft>
              <a:tabLst>
                <a:tab pos="6510338" algn="r"/>
                <a:tab pos="7778750" algn="r"/>
              </a:tabLst>
            </a:pP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On receiving the cash on April 15, 2014, Henly records the following entry.</a:t>
            </a:r>
            <a:endParaRPr lang="en-US" sz="1900" b="0"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20" name="Rectangle 19"/>
          <p:cNvSpPr/>
          <p:nvPr/>
        </p:nvSpPr>
        <p:spPr>
          <a:xfrm>
            <a:off x="381000" y="5638800"/>
            <a:ext cx="8382000" cy="812530"/>
          </a:xfrm>
          <a:prstGeom prst="rect">
            <a:avLst/>
          </a:prstGeom>
        </p:spPr>
        <p:txBody>
          <a:bodyPr wrap="square">
            <a:spAutoFit/>
          </a:bodyPr>
          <a:lstStyle/>
          <a:p>
            <a:pPr marL="914400" indent="-450850" algn="l">
              <a:lnSpc>
                <a:spcPct val="110000"/>
              </a:lnSpc>
              <a:spcBef>
                <a:spcPts val="0"/>
              </a:spcBef>
              <a:spcAft>
                <a:spcPts val="600"/>
              </a:spcAft>
              <a:tabLst>
                <a:tab pos="6510338" algn="r"/>
                <a:tab pos="7778750" algn="r"/>
              </a:tabLst>
            </a:pP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Unearned Sales Revenue	10,000</a:t>
            </a:r>
          </a:p>
          <a:p>
            <a:pPr marL="914400" indent="-450850" algn="l">
              <a:lnSpc>
                <a:spcPct val="110000"/>
              </a:lnSpc>
              <a:spcBef>
                <a:spcPts val="0"/>
              </a:spcBef>
              <a:spcAft>
                <a:spcPts val="600"/>
              </a:spcAft>
              <a:tabLst>
                <a:tab pos="6510338" algn="r"/>
                <a:tab pos="7778750" algn="r"/>
              </a:tabLst>
            </a:pP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	Sales </a:t>
            </a: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Revenue </a:t>
            </a:r>
            <a:r>
              <a:rPr lang="en-US" sz="1900" b="0" dirty="0" smtClean="0">
                <a:latin typeface="Liberation Sans" panose="020B0604020202020204" pitchFamily="34" charset="0"/>
                <a:ea typeface="Liberation Sans" panose="020B0604020202020204" pitchFamily="34" charset="0"/>
                <a:cs typeface="Liberation Sans" panose="020B0604020202020204" pitchFamily="34" charset="0"/>
              </a:rPr>
              <a:t>		10,000</a:t>
            </a:r>
            <a:endParaRPr lang="en-US" sz="1900" b="0"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21" name="Rectangle 20"/>
          <p:cNvSpPr/>
          <p:nvPr/>
        </p:nvSpPr>
        <p:spPr>
          <a:xfrm>
            <a:off x="381000" y="4811899"/>
            <a:ext cx="8382000" cy="794064"/>
          </a:xfrm>
          <a:prstGeom prst="rect">
            <a:avLst/>
          </a:prstGeom>
        </p:spPr>
        <p:txBody>
          <a:bodyPr wrap="square">
            <a:spAutoFit/>
          </a:bodyPr>
          <a:lstStyle/>
          <a:p>
            <a:pPr algn="l">
              <a:lnSpc>
                <a:spcPct val="120000"/>
              </a:lnSpc>
              <a:spcBef>
                <a:spcPts val="600"/>
              </a:spcBef>
              <a:spcAft>
                <a:spcPts val="600"/>
              </a:spcAft>
              <a:tabLst>
                <a:tab pos="6510338" algn="r"/>
                <a:tab pos="7778750" algn="r"/>
              </a:tabLst>
            </a:pPr>
            <a:r>
              <a:rPr lang="en-US" sz="1900" b="0" dirty="0">
                <a:latin typeface="Liberation Sans" panose="020B0604020202020204" pitchFamily="34" charset="0"/>
                <a:ea typeface="Liberation Sans" panose="020B0604020202020204" pitchFamily="34" charset="0"/>
                <a:cs typeface="Liberation Sans" panose="020B0604020202020204" pitchFamily="34" charset="0"/>
              </a:rPr>
              <a:t>On satisfying the performance obligation on July 31, 2014, Henly records the following entry to record the sale.</a:t>
            </a:r>
          </a:p>
        </p:txBody>
      </p:sp>
      <p:sp>
        <p:nvSpPr>
          <p:cNvPr id="15" name="Rectangle 14"/>
          <p:cNvSpPr/>
          <p:nvPr/>
        </p:nvSpPr>
        <p:spPr>
          <a:xfrm>
            <a:off x="6705600" y="344269"/>
            <a:ext cx="2286000"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ILLUSTRATION </a:t>
            </a:r>
            <a:r>
              <a:rPr lang="en-US" sz="1200" dirty="0" smtClean="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18-30</a:t>
            </a:r>
            <a:endParaRPr lang="en-US" sz="12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endParaRPr>
          </a:p>
          <a:p>
            <a:pPr algn="l"/>
            <a:r>
              <a:rPr lang="en-US" sz="1200" b="0" dirty="0" smtClean="0">
                <a:latin typeface="Liberation Sans" panose="020B0604020202020204" pitchFamily="34" charset="0"/>
                <a:ea typeface="Liberation Sans" panose="020B0604020202020204" pitchFamily="34" charset="0"/>
                <a:cs typeface="Liberation Sans" panose="020B0604020202020204" pitchFamily="34" charset="0"/>
              </a:rPr>
              <a:t>Contract Liability Recognition and Presentation</a:t>
            </a:r>
            <a:endParaRPr lang="en-US" sz="1200" b="0" dirty="0">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30377840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left)">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wipe(left)">
                                      <p:cBhvr>
                                        <p:cTn id="22" dur="500"/>
                                        <p:tgtEl>
                                          <p:spTgt spid="1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wipe(left)">
                                      <p:cBhvr>
                                        <p:cTn id="27" dur="500"/>
                                        <p:tgtEl>
                                          <p:spTgt spid="2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
                                            <p:txEl>
                                              <p:pRg st="1" end="1"/>
                                            </p:txEl>
                                          </p:spTgt>
                                        </p:tgtEl>
                                        <p:attrNameLst>
                                          <p:attrName>style.visibility</p:attrName>
                                        </p:attrNameLst>
                                      </p:cBhvr>
                                      <p:to>
                                        <p:strVal val="visible"/>
                                      </p:to>
                                    </p:set>
                                    <p:animEffect transition="in" filter="wipe(left)">
                                      <p:cBhvr>
                                        <p:cTn id="32"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2"/>
      <p:bldP spid="14" grpId="0" build="p" bldLvl="2"/>
      <p:bldP spid="20" grpId="0" build="p" bldLvl="2"/>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txBox="1">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defRPr/>
            </a:pPr>
            <a:r>
              <a:rPr lang="en-US" sz="3200" i="0" dirty="0" smtClean="0">
                <a:solidFill>
                  <a:schemeClr val="tx2">
                    <a:lumMod val="75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Presentation</a:t>
            </a:r>
            <a:endParaRPr lang="en-US" sz="3200" i="0" dirty="0">
              <a:solidFill>
                <a:schemeClr val="tx2">
                  <a:lumMod val="75000"/>
                </a:schemeClr>
              </a:solidFill>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7"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9</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0" name="Text Box 6"/>
          <p:cNvSpPr txBox="1">
            <a:spLocks noChangeArrowheads="1"/>
          </p:cNvSpPr>
          <p:nvPr/>
        </p:nvSpPr>
        <p:spPr bwMode="auto">
          <a:xfrm>
            <a:off x="609600" y="1295400"/>
            <a:ext cx="7962900" cy="28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lvl="1" indent="0" algn="l">
              <a:lnSpc>
                <a:spcPct val="125000"/>
              </a:lnSpc>
              <a:spcBef>
                <a:spcPts val="1200"/>
              </a:spcBef>
              <a:buClr>
                <a:srgbClr val="800000"/>
              </a:buClr>
              <a:buSzPct val="80000"/>
            </a:pPr>
            <a:r>
              <a:rPr lang="en-US" sz="2800" dirty="0" smtClean="0">
                <a:latin typeface="Liberation Sans" panose="020B0604020202020204" pitchFamily="34" charset="0"/>
                <a:ea typeface="Liberation Sans" panose="020B0604020202020204" pitchFamily="34" charset="0"/>
                <a:cs typeface="Liberation Sans" panose="020B0604020202020204" pitchFamily="34" charset="0"/>
              </a:rPr>
              <a:t>Costs to Fulfill a Contract</a:t>
            </a:r>
          </a:p>
          <a:p>
            <a:pPr lvl="1" algn="l">
              <a:lnSpc>
                <a:spcPct val="125000"/>
              </a:lnSpc>
              <a:spcBef>
                <a:spcPts val="1200"/>
              </a:spcBef>
              <a:buClr>
                <a:srgbClr val="800000"/>
              </a:buClr>
              <a:buSzPct val="80000"/>
              <a:buFont typeface="Wingdings" pitchFamily="2" charset="2"/>
              <a:buChar char="u"/>
            </a:pPr>
            <a:r>
              <a:rPr lang="en-US" sz="2300" b="0" dirty="0" smtClean="0">
                <a:latin typeface="Liberation Sans" panose="020B0604020202020204" pitchFamily="34" charset="0"/>
                <a:ea typeface="Liberation Sans" panose="020B0604020202020204" pitchFamily="34" charset="0"/>
                <a:cs typeface="Liberation Sans" panose="020B0604020202020204" pitchFamily="34" charset="0"/>
              </a:rPr>
              <a:t>Companies </a:t>
            </a:r>
            <a:r>
              <a:rPr lang="en-US" sz="2300" b="0" dirty="0">
                <a:latin typeface="Liberation Sans" panose="020B0604020202020204" pitchFamily="34" charset="0"/>
                <a:ea typeface="Liberation Sans" panose="020B0604020202020204" pitchFamily="34" charset="0"/>
                <a:cs typeface="Liberation Sans" panose="020B0604020202020204" pitchFamily="34" charset="0"/>
              </a:rPr>
              <a:t>divide fulfillment costs (contract acquisition costs) into </a:t>
            </a:r>
            <a:r>
              <a:rPr lang="en-US" sz="2300" b="0" dirty="0" smtClean="0">
                <a:latin typeface="Liberation Sans" panose="020B0604020202020204" pitchFamily="34" charset="0"/>
                <a:ea typeface="Liberation Sans" panose="020B0604020202020204" pitchFamily="34" charset="0"/>
                <a:cs typeface="Liberation Sans" panose="020B0604020202020204" pitchFamily="34" charset="0"/>
              </a:rPr>
              <a:t>two categories:</a:t>
            </a:r>
          </a:p>
          <a:p>
            <a:pPr marL="1381125" lvl="1" indent="-466725" algn="l">
              <a:lnSpc>
                <a:spcPct val="125000"/>
              </a:lnSpc>
              <a:spcBef>
                <a:spcPts val="1200"/>
              </a:spcBef>
              <a:buSzPct val="100000"/>
              <a:buFont typeface="+mj-lt"/>
              <a:buAutoNum type="arabicPeriod"/>
            </a:pPr>
            <a:r>
              <a:rPr lang="en-US" sz="2200" b="0" dirty="0" smtClean="0">
                <a:latin typeface="Liberation Sans" panose="020B0604020202020204" pitchFamily="34" charset="0"/>
                <a:ea typeface="Liberation Sans" panose="020B0604020202020204" pitchFamily="34" charset="0"/>
                <a:cs typeface="Liberation Sans" panose="020B0604020202020204" pitchFamily="34" charset="0"/>
              </a:rPr>
              <a:t>Those </a:t>
            </a:r>
            <a:r>
              <a:rPr lang="en-US" sz="2200" b="0" dirty="0">
                <a:latin typeface="Liberation Sans" panose="020B0604020202020204" pitchFamily="34" charset="0"/>
                <a:ea typeface="Liberation Sans" panose="020B0604020202020204" pitchFamily="34" charset="0"/>
                <a:cs typeface="Liberation Sans" panose="020B0604020202020204" pitchFamily="34" charset="0"/>
              </a:rPr>
              <a:t>that give rise to an </a:t>
            </a:r>
            <a:r>
              <a:rPr lang="en-US" sz="2200" b="0" dirty="0" smtClean="0">
                <a:latin typeface="Liberation Sans" panose="020B0604020202020204" pitchFamily="34" charset="0"/>
                <a:ea typeface="Liberation Sans" panose="020B0604020202020204" pitchFamily="34" charset="0"/>
                <a:cs typeface="Liberation Sans" panose="020B0604020202020204" pitchFamily="34" charset="0"/>
              </a:rPr>
              <a:t>asset.</a:t>
            </a:r>
          </a:p>
          <a:p>
            <a:pPr marL="1381125" lvl="1" indent="-466725" algn="l">
              <a:lnSpc>
                <a:spcPct val="125000"/>
              </a:lnSpc>
              <a:spcBef>
                <a:spcPts val="1200"/>
              </a:spcBef>
              <a:buSzPct val="100000"/>
              <a:buFont typeface="+mj-lt"/>
              <a:buAutoNum type="arabicPeriod"/>
            </a:pPr>
            <a:r>
              <a:rPr lang="en-US" sz="2200" b="0" dirty="0" smtClean="0">
                <a:latin typeface="Liberation Sans" panose="020B0604020202020204" pitchFamily="34" charset="0"/>
                <a:ea typeface="Liberation Sans" panose="020B0604020202020204" pitchFamily="34" charset="0"/>
                <a:cs typeface="Liberation Sans" panose="020B0604020202020204" pitchFamily="34" charset="0"/>
              </a:rPr>
              <a:t>Those </a:t>
            </a:r>
            <a:r>
              <a:rPr lang="en-US" sz="2200" b="0" dirty="0">
                <a:latin typeface="Liberation Sans" panose="020B0604020202020204" pitchFamily="34" charset="0"/>
                <a:ea typeface="Liberation Sans" panose="020B0604020202020204" pitchFamily="34" charset="0"/>
                <a:cs typeface="Liberation Sans" panose="020B0604020202020204" pitchFamily="34" charset="0"/>
              </a:rPr>
              <a:t>that are expensed as incurred.</a:t>
            </a:r>
          </a:p>
        </p:txBody>
      </p:sp>
    </p:spTree>
    <p:extLst>
      <p:ext uri="{BB962C8B-B14F-4D97-AF65-F5344CB8AC3E}">
        <p14:creationId xmlns:p14="http://schemas.microsoft.com/office/powerpoint/2010/main" val="2054346154"/>
      </p:ext>
    </p:extLst>
  </p:cSld>
  <p:clrMapOvr>
    <a:masterClrMapping/>
  </p:clrMapOvr>
  <p:transition>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txBox="1">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defRPr/>
            </a:pPr>
            <a:r>
              <a:rPr lang="en-US" sz="3200" i="0" dirty="0" smtClean="0">
                <a:solidFill>
                  <a:schemeClr val="tx2">
                    <a:lumMod val="75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Presentation</a:t>
            </a:r>
            <a:endParaRPr lang="en-US" sz="3200" i="0" dirty="0">
              <a:solidFill>
                <a:schemeClr val="tx2">
                  <a:lumMod val="75000"/>
                </a:schemeClr>
              </a:solidFill>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7"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9</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0" name="Text Box 6"/>
          <p:cNvSpPr txBox="1">
            <a:spLocks noChangeArrowheads="1"/>
          </p:cNvSpPr>
          <p:nvPr/>
        </p:nvSpPr>
        <p:spPr bwMode="auto">
          <a:xfrm>
            <a:off x="609600" y="1295400"/>
            <a:ext cx="7962900" cy="3631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lvl="1" indent="0" algn="l">
              <a:lnSpc>
                <a:spcPct val="125000"/>
              </a:lnSpc>
              <a:spcBef>
                <a:spcPts val="1200"/>
              </a:spcBef>
              <a:buClr>
                <a:srgbClr val="800000"/>
              </a:buClr>
              <a:buSzPct val="80000"/>
            </a:pPr>
            <a:r>
              <a:rPr lang="en-US" sz="2800" dirty="0" smtClean="0">
                <a:latin typeface="Liberation Sans" panose="020B0604020202020204" pitchFamily="34" charset="0"/>
                <a:ea typeface="Liberation Sans" panose="020B0604020202020204" pitchFamily="34" charset="0"/>
                <a:cs typeface="Liberation Sans" panose="020B0604020202020204" pitchFamily="34" charset="0"/>
              </a:rPr>
              <a:t>Collectibility</a:t>
            </a:r>
          </a:p>
          <a:p>
            <a:pPr lvl="1" algn="l">
              <a:lnSpc>
                <a:spcPct val="125000"/>
              </a:lnSpc>
              <a:spcBef>
                <a:spcPts val="1200"/>
              </a:spcBef>
              <a:buClr>
                <a:srgbClr val="800000"/>
              </a:buClr>
              <a:buSzPct val="80000"/>
              <a:buFont typeface="Wingdings" pitchFamily="2" charset="2"/>
              <a:buChar char="u"/>
            </a:pPr>
            <a:r>
              <a:rPr lang="en-US" sz="2300" b="0" dirty="0" smtClean="0">
                <a:latin typeface="Liberation Sans" panose="020B0604020202020204" pitchFamily="34" charset="0"/>
                <a:ea typeface="Liberation Sans" panose="020B0604020202020204" pitchFamily="34" charset="0"/>
                <a:cs typeface="Liberation Sans" panose="020B0604020202020204" pitchFamily="34" charset="0"/>
              </a:rPr>
              <a:t>Credit risk </a:t>
            </a:r>
            <a:r>
              <a:rPr lang="en-US" sz="2300" b="0" dirty="0">
                <a:latin typeface="Liberation Sans" panose="020B0604020202020204" pitchFamily="34" charset="0"/>
                <a:ea typeface="Liberation Sans" panose="020B0604020202020204" pitchFamily="34" charset="0"/>
                <a:cs typeface="Liberation Sans" panose="020B0604020202020204" pitchFamily="34" charset="0"/>
              </a:rPr>
              <a:t>that a </a:t>
            </a:r>
            <a:r>
              <a:rPr lang="en-US" sz="2300" b="0" dirty="0" smtClean="0">
                <a:latin typeface="Liberation Sans" panose="020B0604020202020204" pitchFamily="34" charset="0"/>
                <a:ea typeface="Liberation Sans" panose="020B0604020202020204" pitchFamily="34" charset="0"/>
                <a:cs typeface="Liberation Sans" panose="020B0604020202020204" pitchFamily="34" charset="0"/>
              </a:rPr>
              <a:t>customer will </a:t>
            </a:r>
            <a:r>
              <a:rPr lang="en-US" sz="2300" b="0" dirty="0">
                <a:latin typeface="Liberation Sans" panose="020B0604020202020204" pitchFamily="34" charset="0"/>
                <a:ea typeface="Liberation Sans" panose="020B0604020202020204" pitchFamily="34" charset="0"/>
                <a:cs typeface="Liberation Sans" panose="020B0604020202020204" pitchFamily="34" charset="0"/>
              </a:rPr>
              <a:t>be unable to </a:t>
            </a:r>
            <a:r>
              <a:rPr lang="en-US" sz="2300" b="0" dirty="0" smtClean="0">
                <a:latin typeface="Liberation Sans" panose="020B0604020202020204" pitchFamily="34" charset="0"/>
                <a:ea typeface="Liberation Sans" panose="020B0604020202020204" pitchFamily="34" charset="0"/>
                <a:cs typeface="Liberation Sans" panose="020B0604020202020204" pitchFamily="34" charset="0"/>
              </a:rPr>
              <a:t>pay in </a:t>
            </a:r>
            <a:r>
              <a:rPr lang="en-US" sz="2300" b="0" dirty="0">
                <a:latin typeface="Liberation Sans" panose="020B0604020202020204" pitchFamily="34" charset="0"/>
                <a:ea typeface="Liberation Sans" panose="020B0604020202020204" pitchFamily="34" charset="0"/>
                <a:cs typeface="Liberation Sans" panose="020B0604020202020204" pitchFamily="34" charset="0"/>
              </a:rPr>
              <a:t>accordance with the </a:t>
            </a:r>
            <a:r>
              <a:rPr lang="en-US" sz="2300" b="0" dirty="0" smtClean="0">
                <a:latin typeface="Liberation Sans" panose="020B0604020202020204" pitchFamily="34" charset="0"/>
                <a:ea typeface="Liberation Sans" panose="020B0604020202020204" pitchFamily="34" charset="0"/>
                <a:cs typeface="Liberation Sans" panose="020B0604020202020204" pitchFamily="34" charset="0"/>
              </a:rPr>
              <a:t>contract.</a:t>
            </a:r>
          </a:p>
          <a:p>
            <a:pPr marL="1257300" lvl="2" indent="-342900" algn="l">
              <a:lnSpc>
                <a:spcPct val="125000"/>
              </a:lnSpc>
              <a:spcBef>
                <a:spcPts val="1200"/>
              </a:spcBef>
              <a:buClr>
                <a:srgbClr val="800000"/>
              </a:buClr>
              <a:buSzPct val="80000"/>
              <a:buFont typeface="Wingdings" panose="05000000000000000000" pitchFamily="2" charset="2"/>
              <a:buChar char="Ø"/>
            </a:pPr>
            <a:r>
              <a:rPr lang="en-US" sz="2200" b="0" dirty="0" smtClean="0">
                <a:latin typeface="Liberation Sans" panose="020B0604020202020204" pitchFamily="34" charset="0"/>
                <a:ea typeface="Liberation Sans" panose="020B0604020202020204" pitchFamily="34" charset="0"/>
                <a:cs typeface="Liberation Sans" panose="020B0604020202020204" pitchFamily="34" charset="0"/>
              </a:rPr>
              <a:t>Whether </a:t>
            </a:r>
            <a:r>
              <a:rPr lang="en-US" sz="2200" b="0" dirty="0">
                <a:latin typeface="Liberation Sans" panose="020B0604020202020204" pitchFamily="34" charset="0"/>
                <a:ea typeface="Liberation Sans" panose="020B0604020202020204" pitchFamily="34" charset="0"/>
                <a:cs typeface="Liberation Sans" panose="020B0604020202020204" pitchFamily="34" charset="0"/>
              </a:rPr>
              <a:t>a company will get paid </a:t>
            </a:r>
            <a:r>
              <a:rPr lang="en-US" sz="2200" b="0" dirty="0" smtClean="0">
                <a:latin typeface="Liberation Sans" panose="020B0604020202020204" pitchFamily="34" charset="0"/>
                <a:ea typeface="Liberation Sans" panose="020B0604020202020204" pitchFamily="34" charset="0"/>
                <a:cs typeface="Liberation Sans" panose="020B0604020202020204" pitchFamily="34" charset="0"/>
              </a:rPr>
              <a:t>is not a </a:t>
            </a:r>
            <a:r>
              <a:rPr lang="en-US" sz="2200" b="0" dirty="0">
                <a:latin typeface="Liberation Sans" panose="020B0604020202020204" pitchFamily="34" charset="0"/>
                <a:ea typeface="Liberation Sans" panose="020B0604020202020204" pitchFamily="34" charset="0"/>
                <a:cs typeface="Liberation Sans" panose="020B0604020202020204" pitchFamily="34" charset="0"/>
              </a:rPr>
              <a:t>consideration in determining revenue recognition. </a:t>
            </a:r>
            <a:endParaRPr lang="en-US" sz="2200" b="0" dirty="0" smtClean="0">
              <a:latin typeface="Liberation Sans" panose="020B0604020202020204" pitchFamily="34" charset="0"/>
              <a:ea typeface="Liberation Sans" panose="020B0604020202020204" pitchFamily="34" charset="0"/>
              <a:cs typeface="Liberation Sans" panose="020B0604020202020204" pitchFamily="34" charset="0"/>
            </a:endParaRPr>
          </a:p>
          <a:p>
            <a:pPr marL="1257300" lvl="2" indent="-342900" algn="l">
              <a:lnSpc>
                <a:spcPct val="125000"/>
              </a:lnSpc>
              <a:spcBef>
                <a:spcPts val="1200"/>
              </a:spcBef>
              <a:buClr>
                <a:srgbClr val="800000"/>
              </a:buClr>
              <a:buSzPct val="80000"/>
              <a:buFont typeface="Wingdings" panose="05000000000000000000" pitchFamily="2" charset="2"/>
              <a:buChar char="Ø"/>
            </a:pPr>
            <a:r>
              <a:rPr lang="en-US" sz="2200" b="0" dirty="0" smtClean="0">
                <a:latin typeface="Liberation Sans" panose="020B0604020202020204" pitchFamily="34" charset="0"/>
                <a:ea typeface="Liberation Sans" panose="020B0604020202020204" pitchFamily="34" charset="0"/>
                <a:cs typeface="Liberation Sans" panose="020B0604020202020204" pitchFamily="34" charset="0"/>
              </a:rPr>
              <a:t>Amount recognized as </a:t>
            </a:r>
            <a:r>
              <a:rPr lang="en-US" sz="2200" b="0" dirty="0">
                <a:latin typeface="Liberation Sans" panose="020B0604020202020204" pitchFamily="34" charset="0"/>
                <a:ea typeface="Liberation Sans" panose="020B0604020202020204" pitchFamily="34" charset="0"/>
                <a:cs typeface="Liberation Sans" panose="020B0604020202020204" pitchFamily="34" charset="0"/>
              </a:rPr>
              <a:t>revenue is not adjusted for customer credit risk.</a:t>
            </a:r>
          </a:p>
        </p:txBody>
      </p:sp>
    </p:spTree>
    <p:extLst>
      <p:ext uri="{BB962C8B-B14F-4D97-AF65-F5344CB8AC3E}">
        <p14:creationId xmlns:p14="http://schemas.microsoft.com/office/powerpoint/2010/main" val="4011967257"/>
      </p:ext>
    </p:extLst>
  </p:cSld>
  <p:clrMapOvr>
    <a:masterClrMapping/>
  </p:clrMapOvr>
  <p:transition>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txBox="1">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defRPr/>
            </a:pPr>
            <a:r>
              <a:rPr lang="en-US" sz="3200" i="0" dirty="0" smtClean="0">
                <a:solidFill>
                  <a:schemeClr val="tx2">
                    <a:lumMod val="75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Disclosure</a:t>
            </a:r>
            <a:endParaRPr lang="en-US" sz="3200" i="0" dirty="0">
              <a:solidFill>
                <a:schemeClr val="tx2">
                  <a:lumMod val="75000"/>
                </a:schemeClr>
              </a:solidFill>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7"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9</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0" name="Text Box 6"/>
          <p:cNvSpPr txBox="1">
            <a:spLocks noChangeArrowheads="1"/>
          </p:cNvSpPr>
          <p:nvPr/>
        </p:nvSpPr>
        <p:spPr bwMode="auto">
          <a:xfrm>
            <a:off x="609600" y="1295400"/>
            <a:ext cx="7962900" cy="32470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lvl="1" indent="0" algn="l">
              <a:lnSpc>
                <a:spcPct val="125000"/>
              </a:lnSpc>
              <a:spcBef>
                <a:spcPts val="1200"/>
              </a:spcBef>
              <a:buClr>
                <a:srgbClr val="800000"/>
              </a:buClr>
              <a:buSzPct val="80000"/>
            </a:pPr>
            <a:r>
              <a:rPr lang="en-US" sz="2400" dirty="0" smtClean="0">
                <a:latin typeface="Liberation Sans" panose="020B0604020202020204" pitchFamily="34" charset="0"/>
                <a:ea typeface="Liberation Sans" panose="020B0604020202020204" pitchFamily="34" charset="0"/>
                <a:cs typeface="Liberation Sans" panose="020B0604020202020204" pitchFamily="34" charset="0"/>
              </a:rPr>
              <a:t>Companies disclose </a:t>
            </a:r>
            <a:r>
              <a:rPr lang="en-US" sz="2400" dirty="0">
                <a:latin typeface="Liberation Sans" panose="020B0604020202020204" pitchFamily="34" charset="0"/>
                <a:ea typeface="Liberation Sans" panose="020B0604020202020204" pitchFamily="34" charset="0"/>
                <a:cs typeface="Liberation Sans" panose="020B0604020202020204" pitchFamily="34" charset="0"/>
              </a:rPr>
              <a:t>qualitative and quantitative information about </a:t>
            </a:r>
            <a:r>
              <a:rPr lang="en-US" sz="2400" dirty="0" smtClean="0">
                <a:latin typeface="Liberation Sans" panose="020B0604020202020204" pitchFamily="34" charset="0"/>
                <a:ea typeface="Liberation Sans" panose="020B0604020202020204" pitchFamily="34" charset="0"/>
                <a:cs typeface="Liberation Sans" panose="020B0604020202020204" pitchFamily="34" charset="0"/>
              </a:rPr>
              <a:t>the </a:t>
            </a:r>
            <a:r>
              <a:rPr lang="en-US" sz="2400" dirty="0">
                <a:latin typeface="Liberation Sans" panose="020B0604020202020204" pitchFamily="34" charset="0"/>
                <a:ea typeface="Liberation Sans" panose="020B0604020202020204" pitchFamily="34" charset="0"/>
                <a:cs typeface="Liberation Sans" panose="020B0604020202020204" pitchFamily="34" charset="0"/>
              </a:rPr>
              <a:t>following</a:t>
            </a:r>
            <a:r>
              <a:rPr lang="en-US" sz="2400" dirty="0" smtClean="0">
                <a:latin typeface="Liberation Sans" panose="020B0604020202020204" pitchFamily="34" charset="0"/>
                <a:ea typeface="Liberation Sans" panose="020B0604020202020204" pitchFamily="34" charset="0"/>
                <a:cs typeface="Liberation Sans" panose="020B0604020202020204" pitchFamily="34" charset="0"/>
              </a:rPr>
              <a:t>:</a:t>
            </a:r>
          </a:p>
          <a:p>
            <a:pPr lvl="1" algn="l">
              <a:lnSpc>
                <a:spcPct val="125000"/>
              </a:lnSpc>
              <a:spcBef>
                <a:spcPts val="1200"/>
              </a:spcBef>
              <a:buClr>
                <a:srgbClr val="800000"/>
              </a:buClr>
              <a:buSzPct val="80000"/>
              <a:buFont typeface="Wingdings" pitchFamily="2" charset="2"/>
              <a:buChar char="u"/>
            </a:pPr>
            <a:r>
              <a:rPr lang="en-US" sz="2300" b="0" dirty="0" smtClean="0">
                <a:latin typeface="Liberation Sans" panose="020B0604020202020204" pitchFamily="34" charset="0"/>
                <a:ea typeface="Liberation Sans" panose="020B0604020202020204" pitchFamily="34" charset="0"/>
                <a:cs typeface="Liberation Sans" panose="020B0604020202020204" pitchFamily="34" charset="0"/>
              </a:rPr>
              <a:t>Contracts with customers</a:t>
            </a:r>
          </a:p>
          <a:p>
            <a:pPr lvl="1" algn="l">
              <a:lnSpc>
                <a:spcPct val="125000"/>
              </a:lnSpc>
              <a:spcBef>
                <a:spcPts val="1200"/>
              </a:spcBef>
              <a:buClr>
                <a:srgbClr val="800000"/>
              </a:buClr>
              <a:buSzPct val="80000"/>
              <a:buFont typeface="Wingdings" pitchFamily="2" charset="2"/>
              <a:buChar char="u"/>
            </a:pPr>
            <a:r>
              <a:rPr lang="en-US" sz="2300" b="0" dirty="0" smtClean="0">
                <a:latin typeface="Liberation Sans" panose="020B0604020202020204" pitchFamily="34" charset="0"/>
                <a:ea typeface="Liberation Sans" panose="020B0604020202020204" pitchFamily="34" charset="0"/>
                <a:cs typeface="Liberation Sans" panose="020B0604020202020204" pitchFamily="34" charset="0"/>
              </a:rPr>
              <a:t>Significant judgments</a:t>
            </a:r>
          </a:p>
          <a:p>
            <a:pPr lvl="1" algn="l">
              <a:lnSpc>
                <a:spcPct val="125000"/>
              </a:lnSpc>
              <a:spcBef>
                <a:spcPts val="1200"/>
              </a:spcBef>
              <a:buClr>
                <a:srgbClr val="800000"/>
              </a:buClr>
              <a:buSzPct val="80000"/>
              <a:buFont typeface="Wingdings" pitchFamily="2" charset="2"/>
              <a:buChar char="u"/>
            </a:pPr>
            <a:r>
              <a:rPr lang="en-US" sz="2300" b="0" dirty="0" smtClean="0">
                <a:latin typeface="Liberation Sans" panose="020B0604020202020204" pitchFamily="34" charset="0"/>
                <a:ea typeface="Liberation Sans" panose="020B0604020202020204" pitchFamily="34" charset="0"/>
                <a:cs typeface="Liberation Sans" panose="020B0604020202020204" pitchFamily="34" charset="0"/>
              </a:rPr>
              <a:t>Assets recognized from costs incurred to fulfill a contract</a:t>
            </a:r>
            <a:endParaRPr lang="en-US" sz="2300" b="0" dirty="0">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3434525349"/>
      </p:ext>
    </p:extLst>
  </p:cSld>
  <p:clrMapOvr>
    <a:masterClrMapping/>
  </p:clrMapOvr>
  <p:transition>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txBox="1">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defRPr/>
            </a:pPr>
            <a:r>
              <a:rPr lang="en-US" sz="3200" i="0" dirty="0" smtClean="0">
                <a:solidFill>
                  <a:schemeClr val="tx2">
                    <a:lumMod val="75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Disclosure</a:t>
            </a:r>
            <a:endParaRPr lang="en-US" sz="3200" i="0" dirty="0">
              <a:solidFill>
                <a:schemeClr val="tx2">
                  <a:lumMod val="75000"/>
                </a:schemeClr>
              </a:solidFill>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7"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9</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0" name="Text Box 6"/>
          <p:cNvSpPr txBox="1">
            <a:spLocks noChangeArrowheads="1"/>
          </p:cNvSpPr>
          <p:nvPr/>
        </p:nvSpPr>
        <p:spPr bwMode="auto">
          <a:xfrm>
            <a:off x="609600" y="1295400"/>
            <a:ext cx="7962900" cy="49975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lvl="1" indent="0" algn="l">
              <a:lnSpc>
                <a:spcPct val="125000"/>
              </a:lnSpc>
              <a:spcBef>
                <a:spcPts val="1200"/>
              </a:spcBef>
              <a:buClr>
                <a:srgbClr val="800000"/>
              </a:buClr>
              <a:buSzPct val="80000"/>
            </a:pPr>
            <a:r>
              <a:rPr lang="en-US" sz="2400" dirty="0" smtClean="0">
                <a:latin typeface="Liberation Sans" panose="020B0604020202020204" pitchFamily="34" charset="0"/>
                <a:ea typeface="Liberation Sans" panose="020B0604020202020204" pitchFamily="34" charset="0"/>
                <a:cs typeface="Liberation Sans" panose="020B0604020202020204" pitchFamily="34" charset="0"/>
              </a:rPr>
              <a:t>Companies provide a range of disclosures:</a:t>
            </a:r>
          </a:p>
          <a:p>
            <a:pPr lvl="1" algn="l">
              <a:lnSpc>
                <a:spcPct val="125000"/>
              </a:lnSpc>
              <a:spcBef>
                <a:spcPts val="1200"/>
              </a:spcBef>
              <a:buClr>
                <a:srgbClr val="800000"/>
              </a:buClr>
              <a:buSzPct val="80000"/>
              <a:buFont typeface="Wingdings" pitchFamily="2" charset="2"/>
              <a:buChar char="u"/>
            </a:pPr>
            <a:r>
              <a:rPr lang="en-US" sz="2200" b="0" dirty="0" smtClean="0">
                <a:latin typeface="Liberation Sans" panose="020B0604020202020204" pitchFamily="34" charset="0"/>
                <a:ea typeface="Liberation Sans" panose="020B0604020202020204" pitchFamily="34" charset="0"/>
                <a:cs typeface="Liberation Sans" panose="020B0604020202020204" pitchFamily="34" charset="0"/>
              </a:rPr>
              <a:t>Disaggregation of revenue</a:t>
            </a:r>
          </a:p>
          <a:p>
            <a:pPr lvl="1" algn="l">
              <a:lnSpc>
                <a:spcPct val="125000"/>
              </a:lnSpc>
              <a:spcBef>
                <a:spcPts val="1200"/>
              </a:spcBef>
              <a:buClr>
                <a:srgbClr val="800000"/>
              </a:buClr>
              <a:buSzPct val="80000"/>
              <a:buFont typeface="Wingdings" pitchFamily="2" charset="2"/>
              <a:buChar char="u"/>
            </a:pPr>
            <a:r>
              <a:rPr lang="en-US" sz="2200" b="0" dirty="0" smtClean="0">
                <a:latin typeface="Liberation Sans" panose="020B0604020202020204" pitchFamily="34" charset="0"/>
                <a:ea typeface="Liberation Sans" panose="020B0604020202020204" pitchFamily="34" charset="0"/>
                <a:cs typeface="Liberation Sans" panose="020B0604020202020204" pitchFamily="34" charset="0"/>
              </a:rPr>
              <a:t>Reconciliation of contract balances</a:t>
            </a:r>
          </a:p>
          <a:p>
            <a:pPr lvl="1" algn="l">
              <a:lnSpc>
                <a:spcPct val="125000"/>
              </a:lnSpc>
              <a:spcBef>
                <a:spcPts val="1200"/>
              </a:spcBef>
              <a:buClr>
                <a:srgbClr val="800000"/>
              </a:buClr>
              <a:buSzPct val="80000"/>
              <a:buFont typeface="Wingdings" pitchFamily="2" charset="2"/>
              <a:buChar char="u"/>
            </a:pPr>
            <a:r>
              <a:rPr lang="en-US" sz="2200" b="0" dirty="0" smtClean="0">
                <a:latin typeface="Liberation Sans" panose="020B0604020202020204" pitchFamily="34" charset="0"/>
                <a:ea typeface="Liberation Sans" panose="020B0604020202020204" pitchFamily="34" charset="0"/>
                <a:cs typeface="Liberation Sans" panose="020B0604020202020204" pitchFamily="34" charset="0"/>
              </a:rPr>
              <a:t>Remaining performance obligations</a:t>
            </a:r>
          </a:p>
          <a:p>
            <a:pPr lvl="1" algn="l">
              <a:lnSpc>
                <a:spcPct val="125000"/>
              </a:lnSpc>
              <a:spcBef>
                <a:spcPts val="1200"/>
              </a:spcBef>
              <a:buClr>
                <a:srgbClr val="800000"/>
              </a:buClr>
              <a:buSzPct val="80000"/>
              <a:buFont typeface="Wingdings" pitchFamily="2" charset="2"/>
              <a:buChar char="u"/>
            </a:pPr>
            <a:r>
              <a:rPr lang="en-US" sz="2200" b="0" dirty="0" smtClean="0">
                <a:latin typeface="Liberation Sans" panose="020B0604020202020204" pitchFamily="34" charset="0"/>
                <a:ea typeface="Liberation Sans" panose="020B0604020202020204" pitchFamily="34" charset="0"/>
                <a:cs typeface="Liberation Sans" panose="020B0604020202020204" pitchFamily="34" charset="0"/>
              </a:rPr>
              <a:t>Cost to obtain or fulfill contracts</a:t>
            </a:r>
          </a:p>
          <a:p>
            <a:pPr lvl="1" algn="l">
              <a:lnSpc>
                <a:spcPct val="125000"/>
              </a:lnSpc>
              <a:spcBef>
                <a:spcPts val="1200"/>
              </a:spcBef>
              <a:buClr>
                <a:srgbClr val="800000"/>
              </a:buClr>
              <a:buSzPct val="80000"/>
              <a:buFont typeface="Wingdings" pitchFamily="2" charset="2"/>
              <a:buChar char="u"/>
            </a:pPr>
            <a:r>
              <a:rPr lang="en-US" sz="2200" b="0" dirty="0" smtClean="0">
                <a:latin typeface="Liberation Sans" panose="020B0604020202020204" pitchFamily="34" charset="0"/>
                <a:ea typeface="Liberation Sans" panose="020B0604020202020204" pitchFamily="34" charset="0"/>
                <a:cs typeface="Liberation Sans" panose="020B0604020202020204" pitchFamily="34" charset="0"/>
              </a:rPr>
              <a:t>Other qualitative disclosures</a:t>
            </a:r>
          </a:p>
          <a:p>
            <a:pPr marL="1377950" lvl="2" indent="-463550" algn="l">
              <a:lnSpc>
                <a:spcPct val="125000"/>
              </a:lnSpc>
              <a:spcBef>
                <a:spcPts val="1200"/>
              </a:spcBef>
              <a:buClr>
                <a:srgbClr val="800000"/>
              </a:buClr>
              <a:buSzPct val="80000"/>
              <a:buFont typeface="Wingdings" panose="05000000000000000000" pitchFamily="2" charset="2"/>
              <a:buChar char="Ø"/>
            </a:pPr>
            <a:r>
              <a:rPr lang="en-US" sz="2100" b="0" dirty="0" smtClean="0">
                <a:latin typeface="Liberation Sans" panose="020B0604020202020204" pitchFamily="34" charset="0"/>
                <a:ea typeface="Liberation Sans" panose="020B0604020202020204" pitchFamily="34" charset="0"/>
                <a:cs typeface="Liberation Sans" panose="020B0604020202020204" pitchFamily="34" charset="0"/>
              </a:rPr>
              <a:t>Significant judgments and changes in them</a:t>
            </a:r>
          </a:p>
          <a:p>
            <a:pPr marL="1377950" lvl="2" indent="-463550" algn="l">
              <a:lnSpc>
                <a:spcPct val="125000"/>
              </a:lnSpc>
              <a:spcBef>
                <a:spcPts val="1200"/>
              </a:spcBef>
              <a:buClr>
                <a:srgbClr val="800000"/>
              </a:buClr>
              <a:buSzPct val="80000"/>
              <a:buFont typeface="Wingdings" panose="05000000000000000000" pitchFamily="2" charset="2"/>
              <a:buChar char="Ø"/>
            </a:pPr>
            <a:r>
              <a:rPr lang="en-US" sz="2100" b="0" dirty="0" smtClean="0">
                <a:latin typeface="Liberation Sans" panose="020B0604020202020204" pitchFamily="34" charset="0"/>
                <a:ea typeface="Liberation Sans" panose="020B0604020202020204" pitchFamily="34" charset="0"/>
                <a:cs typeface="Liberation Sans" panose="020B0604020202020204" pitchFamily="34" charset="0"/>
              </a:rPr>
              <a:t>Minimum revenue not subject to variable consideration constraint</a:t>
            </a:r>
          </a:p>
        </p:txBody>
      </p:sp>
    </p:spTree>
    <p:extLst>
      <p:ext uri="{BB962C8B-B14F-4D97-AF65-F5344CB8AC3E}">
        <p14:creationId xmlns:p14="http://schemas.microsoft.com/office/powerpoint/2010/main" val="525234046"/>
      </p:ext>
    </p:extLst>
  </p:cSld>
  <p:clrMapOvr>
    <a:masterClrMapping/>
  </p:clrMapOvr>
  <p:transition>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609600" y="1295400"/>
            <a:ext cx="7620000" cy="584775"/>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defPPr>
              <a:defRPr lang="en-US"/>
            </a:defPPr>
            <a:lvl1pPr marL="0" algn="l">
              <a:defRPr sz="3200" i="0">
                <a:solidFill>
                  <a:schemeClr val="tx2">
                    <a:lumMod val="75000"/>
                  </a:schemeClr>
                </a:solidFill>
                <a:effectLst/>
                <a:latin typeface="+mn-lt"/>
              </a:defRPr>
            </a:lvl1pPr>
            <a:lvl2pPr marL="109538">
              <a:defRPr sz="3000" i="1">
                <a:solidFill>
                  <a:srgbClr val="FFFF00"/>
                </a:solidFill>
                <a:effectLst>
                  <a:outerShdw blurRad="38100" dist="38100" dir="2700000" algn="tl">
                    <a:srgbClr val="C0C0C0"/>
                  </a:outerShdw>
                </a:effectLst>
              </a:defRPr>
            </a:lvl2pPr>
            <a:lvl3pPr marL="109538">
              <a:defRPr sz="3000" i="1">
                <a:solidFill>
                  <a:srgbClr val="FFFF00"/>
                </a:solidFill>
                <a:effectLst>
                  <a:outerShdw blurRad="38100" dist="38100" dir="2700000" algn="tl">
                    <a:srgbClr val="C0C0C0"/>
                  </a:outerShdw>
                </a:effectLst>
              </a:defRPr>
            </a:lvl3pPr>
            <a:lvl4pPr marL="109538">
              <a:defRPr sz="3000" i="1">
                <a:solidFill>
                  <a:srgbClr val="FFFF00"/>
                </a:solidFill>
                <a:effectLst>
                  <a:outerShdw blurRad="38100" dist="38100" dir="2700000" algn="tl">
                    <a:srgbClr val="C0C0C0"/>
                  </a:outerShdw>
                </a:effectLst>
              </a:defRPr>
            </a:lvl4pPr>
            <a:lvl5pPr marL="109538">
              <a:defRPr sz="3000" i="1">
                <a:solidFill>
                  <a:srgbClr val="FFFF00"/>
                </a:solidFill>
                <a:effectLst>
                  <a:outerShdw blurRad="38100" dist="38100" dir="2700000" algn="tl">
                    <a:srgbClr val="C0C0C0"/>
                  </a:outerShdw>
                </a:effectLst>
              </a:defRPr>
            </a:lvl5pPr>
            <a:lvl6pPr marL="5667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6pPr>
            <a:lvl7pPr marL="10239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7pPr>
            <a:lvl8pPr marL="14811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8pPr>
            <a:lvl9pPr marL="19383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9pPr>
          </a:lstStyle>
          <a:p>
            <a:r>
              <a:rPr lang="en-US" altLang="en-US" sz="3000" dirty="0">
                <a:latin typeface="Liberation Sans" panose="020B0604020202020204" pitchFamily="34" charset="0"/>
                <a:ea typeface="Liberation Sans" panose="020B0604020202020204" pitchFamily="34" charset="0"/>
                <a:cs typeface="Liberation Sans" panose="020B0604020202020204" pitchFamily="34" charset="0"/>
              </a:rPr>
              <a:t>Revenue Recognition Over Time</a:t>
            </a:r>
          </a:p>
        </p:txBody>
      </p:sp>
      <p:sp>
        <p:nvSpPr>
          <p:cNvPr id="92163" name="Rectangle 3"/>
          <p:cNvSpPr>
            <a:spLocks noChangeArrowheads="1"/>
          </p:cNvSpPr>
          <p:nvPr/>
        </p:nvSpPr>
        <p:spPr bwMode="auto">
          <a:xfrm>
            <a:off x="609600" y="1905000"/>
            <a:ext cx="7772400" cy="4035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lvl="1" indent="0" algn="l">
              <a:lnSpc>
                <a:spcPct val="125000"/>
              </a:lnSpc>
              <a:spcBef>
                <a:spcPts val="1200"/>
              </a:spcBef>
            </a:pPr>
            <a:r>
              <a:rPr lang="en-US" sz="23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Occurs when </a:t>
            </a:r>
            <a:r>
              <a:rPr lang="en-US" sz="23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one of two conditions </a:t>
            </a:r>
            <a:r>
              <a:rPr lang="en-US" sz="23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exist:</a:t>
            </a:r>
          </a:p>
          <a:p>
            <a:pPr lvl="1" algn="l">
              <a:lnSpc>
                <a:spcPct val="125000"/>
              </a:lnSpc>
              <a:spcBef>
                <a:spcPts val="1200"/>
              </a:spcBef>
              <a:buFontTx/>
              <a:buAutoNum type="arabicPeriod"/>
            </a:pPr>
            <a:r>
              <a:rPr lang="en-US" sz="22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Customer </a:t>
            </a:r>
            <a:r>
              <a:rPr lang="en-US" sz="22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controls </a:t>
            </a:r>
            <a:r>
              <a:rPr lang="en-US" sz="22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asset </a:t>
            </a:r>
            <a:r>
              <a:rPr lang="en-US" sz="22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as it is created or </a:t>
            </a:r>
            <a:r>
              <a:rPr lang="en-US" sz="22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enhanced.</a:t>
            </a:r>
          </a:p>
          <a:p>
            <a:pPr lvl="1" algn="l">
              <a:lnSpc>
                <a:spcPct val="125000"/>
              </a:lnSpc>
              <a:spcBef>
                <a:spcPts val="1200"/>
              </a:spcBef>
              <a:buFontTx/>
              <a:buAutoNum type="arabicPeriod"/>
            </a:pPr>
            <a:r>
              <a:rPr lang="en-US" sz="22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Company </a:t>
            </a:r>
            <a:r>
              <a:rPr lang="en-US" sz="22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does not have an alternative use </a:t>
            </a:r>
            <a:r>
              <a:rPr lang="en-US" sz="22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for </a:t>
            </a:r>
            <a:r>
              <a:rPr lang="en-US" sz="22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asset created or enhanced </a:t>
            </a:r>
            <a:r>
              <a:rPr lang="en-US" sz="22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and either </a:t>
            </a:r>
          </a:p>
          <a:p>
            <a:pPr marL="1371600" lvl="2" indent="-457200" algn="l">
              <a:lnSpc>
                <a:spcPct val="125000"/>
              </a:lnSpc>
              <a:spcBef>
                <a:spcPts val="1200"/>
              </a:spcBef>
              <a:buFont typeface="+mj-lt"/>
              <a:buAutoNum type="alphaLcParenR"/>
            </a:pPr>
            <a:r>
              <a:rPr 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customer </a:t>
            </a:r>
            <a:r>
              <a:rPr 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receives </a:t>
            </a:r>
            <a:r>
              <a:rPr 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benefits </a:t>
            </a:r>
            <a:r>
              <a:rPr 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as </a:t>
            </a:r>
            <a:r>
              <a:rPr 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company </a:t>
            </a:r>
            <a:r>
              <a:rPr 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performs </a:t>
            </a:r>
            <a:r>
              <a:rPr 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the task, </a:t>
            </a:r>
            <a:r>
              <a:rPr 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or </a:t>
            </a:r>
            <a:endParaRPr 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a:p>
            <a:pPr marL="1371600" lvl="2" indent="-457200" algn="l">
              <a:lnSpc>
                <a:spcPct val="125000"/>
              </a:lnSpc>
              <a:spcBef>
                <a:spcPts val="1200"/>
              </a:spcBef>
              <a:buFont typeface="+mj-lt"/>
              <a:buAutoNum type="alphaLcParenR"/>
            </a:pPr>
            <a:r>
              <a:rPr 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company </a:t>
            </a:r>
            <a:r>
              <a:rPr 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has a right to </a:t>
            </a:r>
            <a:r>
              <a:rPr 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payment and </a:t>
            </a:r>
            <a:r>
              <a:rPr 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this right is enforceable.</a:t>
            </a:r>
            <a:endParaRPr lang="en-US" alt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2164" name="Text Box 6"/>
          <p:cNvSpPr txBox="1">
            <a:spLocks noChangeArrowheads="1"/>
          </p:cNvSpPr>
          <p:nvPr/>
        </p:nvSpPr>
        <p:spPr bwMode="auto">
          <a:xfrm>
            <a:off x="1295400" y="6369050"/>
            <a:ext cx="7696200" cy="338554"/>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10  Apply the percentage-of-completion method for long-term contracts.</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215495" name="Rectangle 7"/>
          <p:cNvSpPr>
            <a:spLocks noChangeArrowheads="1"/>
          </p:cNvSpPr>
          <p:nvPr/>
        </p:nvSpPr>
        <p:spPr bwMode="auto">
          <a:xfrm>
            <a:off x="457200" y="457200"/>
            <a:ext cx="2514600" cy="609600"/>
          </a:xfrm>
          <a:prstGeom prst="rect">
            <a:avLst/>
          </a:prstGeom>
          <a:solidFill>
            <a:srgbClr val="DE3500"/>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000" dirty="0">
                <a:solidFill>
                  <a:srgbClr val="0066FF"/>
                </a:solidFill>
                <a:effectLst>
                  <a:outerShdw blurRad="38100" dist="38100" dir="2700000" algn="tl">
                    <a:srgbClr val="000000"/>
                  </a:outerShdw>
                </a:effectLst>
                <a:latin typeface="Liberation Sans" panose="020B0604020202020204" pitchFamily="34" charset="0"/>
                <a:ea typeface="Liberation Sans" panose="020B0604020202020204" pitchFamily="34" charset="0"/>
                <a:cs typeface="Liberation Sans" panose="020B0604020202020204" pitchFamily="34" charset="0"/>
              </a:rPr>
              <a:t>APPENDIX</a:t>
            </a:r>
            <a:r>
              <a:rPr lang="en-US" sz="28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800"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18A</a:t>
            </a:r>
          </a:p>
        </p:txBody>
      </p:sp>
      <p:sp>
        <p:nvSpPr>
          <p:cNvPr id="92166" name="Rectangle 8"/>
          <p:cNvSpPr>
            <a:spLocks noChangeArrowheads="1"/>
          </p:cNvSpPr>
          <p:nvPr/>
        </p:nvSpPr>
        <p:spPr bwMode="auto">
          <a:xfrm>
            <a:off x="3048000" y="457200"/>
            <a:ext cx="5715000" cy="609600"/>
          </a:xfrm>
          <a:prstGeom prst="rect">
            <a:avLst/>
          </a:prstGeom>
          <a:solidFill>
            <a:srgbClr val="0066FF"/>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143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dirty="0" smtClean="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LONG-TERM CONSTRUCTION CONTRACTS</a:t>
            </a:r>
            <a:endParaRPr lang="en-US" altLang="en-US"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4169420767"/>
      </p:ext>
    </p:extLst>
  </p:cSld>
  <p:clrMapOvr>
    <a:masterClrMapping/>
  </p:clrMapOvr>
  <p:transition>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609600" y="1295400"/>
            <a:ext cx="7620000" cy="584775"/>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defPPr>
              <a:defRPr lang="en-US"/>
            </a:defPPr>
            <a:lvl1pPr marL="0" algn="l">
              <a:defRPr sz="3200" i="0">
                <a:solidFill>
                  <a:schemeClr val="tx2">
                    <a:lumMod val="75000"/>
                  </a:schemeClr>
                </a:solidFill>
                <a:effectLst/>
                <a:latin typeface="+mn-lt"/>
              </a:defRPr>
            </a:lvl1pPr>
            <a:lvl2pPr marL="109538">
              <a:defRPr sz="3000" i="1">
                <a:solidFill>
                  <a:srgbClr val="FFFF00"/>
                </a:solidFill>
                <a:effectLst>
                  <a:outerShdw blurRad="38100" dist="38100" dir="2700000" algn="tl">
                    <a:srgbClr val="C0C0C0"/>
                  </a:outerShdw>
                </a:effectLst>
              </a:defRPr>
            </a:lvl2pPr>
            <a:lvl3pPr marL="109538">
              <a:defRPr sz="3000" i="1">
                <a:solidFill>
                  <a:srgbClr val="FFFF00"/>
                </a:solidFill>
                <a:effectLst>
                  <a:outerShdw blurRad="38100" dist="38100" dir="2700000" algn="tl">
                    <a:srgbClr val="C0C0C0"/>
                  </a:outerShdw>
                </a:effectLst>
              </a:defRPr>
            </a:lvl3pPr>
            <a:lvl4pPr marL="109538">
              <a:defRPr sz="3000" i="1">
                <a:solidFill>
                  <a:srgbClr val="FFFF00"/>
                </a:solidFill>
                <a:effectLst>
                  <a:outerShdw blurRad="38100" dist="38100" dir="2700000" algn="tl">
                    <a:srgbClr val="C0C0C0"/>
                  </a:outerShdw>
                </a:effectLst>
              </a:defRPr>
            </a:lvl4pPr>
            <a:lvl5pPr marL="109538">
              <a:defRPr sz="3000" i="1">
                <a:solidFill>
                  <a:srgbClr val="FFFF00"/>
                </a:solidFill>
                <a:effectLst>
                  <a:outerShdw blurRad="38100" dist="38100" dir="2700000" algn="tl">
                    <a:srgbClr val="C0C0C0"/>
                  </a:outerShdw>
                </a:effectLst>
              </a:defRPr>
            </a:lvl5pPr>
            <a:lvl6pPr marL="5667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6pPr>
            <a:lvl7pPr marL="10239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7pPr>
            <a:lvl8pPr marL="14811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8pPr>
            <a:lvl9pPr marL="19383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9pPr>
          </a:lstStyle>
          <a:p>
            <a:r>
              <a:rPr lang="en-US" altLang="en-US" sz="3000" dirty="0"/>
              <a:t>Revenue Recognition Over Time</a:t>
            </a:r>
          </a:p>
        </p:txBody>
      </p:sp>
      <p:sp>
        <p:nvSpPr>
          <p:cNvPr id="92163" name="Rectangle 3"/>
          <p:cNvSpPr>
            <a:spLocks noChangeArrowheads="1"/>
          </p:cNvSpPr>
          <p:nvPr/>
        </p:nvSpPr>
        <p:spPr bwMode="auto">
          <a:xfrm>
            <a:off x="609600" y="1905000"/>
            <a:ext cx="7772400" cy="40549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lvl="1" indent="0" algn="l">
              <a:lnSpc>
                <a:spcPct val="125000"/>
              </a:lnSpc>
              <a:spcBef>
                <a:spcPts val="1200"/>
              </a:spcBef>
            </a:pPr>
            <a:r>
              <a:rPr lang="en-US" sz="23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One </a:t>
            </a:r>
            <a:r>
              <a:rPr lang="en-US" sz="23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or both </a:t>
            </a:r>
            <a:r>
              <a:rPr lang="en-US" sz="23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criteria </a:t>
            </a:r>
            <a:r>
              <a:rPr lang="en-US" sz="23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are met </a:t>
            </a:r>
            <a:r>
              <a:rPr lang="en-US" sz="23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in </a:t>
            </a:r>
            <a:r>
              <a:rPr lang="en-US" sz="230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long-term construction contract </a:t>
            </a:r>
            <a:r>
              <a:rPr lang="en-US" sz="23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accounting.</a:t>
            </a:r>
          </a:p>
          <a:p>
            <a:pPr lvl="1" algn="l">
              <a:lnSpc>
                <a:spcPct val="125000"/>
              </a:lnSpc>
              <a:spcBef>
                <a:spcPts val="1200"/>
              </a:spcBef>
              <a:buClr>
                <a:schemeClr val="accent6">
                  <a:lumMod val="50000"/>
                </a:schemeClr>
              </a:buClr>
              <a:buSzPct val="80000"/>
              <a:buFont typeface="Wingdings" panose="05000000000000000000" pitchFamily="2" charset="2"/>
              <a:buChar char="Ø"/>
            </a:pPr>
            <a:r>
              <a:rPr lang="en-US" sz="22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Long-term </a:t>
            </a:r>
            <a:r>
              <a:rPr lang="en-US" sz="22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contracts frequently provide that </a:t>
            </a:r>
            <a:r>
              <a:rPr lang="en-US" sz="22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seller </a:t>
            </a:r>
            <a:r>
              <a:rPr lang="en-US" sz="22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(builder) may bill </a:t>
            </a:r>
            <a:r>
              <a:rPr lang="en-US" sz="22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purchaser at intervals.</a:t>
            </a:r>
          </a:p>
          <a:p>
            <a:pPr lvl="1" algn="l">
              <a:lnSpc>
                <a:spcPct val="125000"/>
              </a:lnSpc>
              <a:spcBef>
                <a:spcPts val="1200"/>
              </a:spcBef>
              <a:buClr>
                <a:schemeClr val="accent6">
                  <a:lumMod val="50000"/>
                </a:schemeClr>
              </a:buClr>
              <a:buSzPct val="80000"/>
              <a:buFont typeface="Wingdings" panose="05000000000000000000" pitchFamily="2" charset="2"/>
              <a:buChar char="Ø"/>
            </a:pPr>
            <a:r>
              <a:rPr lang="en-US" sz="22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Examples:</a:t>
            </a:r>
          </a:p>
          <a:p>
            <a:pPr marL="1257300" lvl="2" indent="-342900" algn="l">
              <a:lnSpc>
                <a:spcPct val="125000"/>
              </a:lnSpc>
              <a:spcBef>
                <a:spcPts val="600"/>
              </a:spcBef>
              <a:buClr>
                <a:schemeClr val="accent6">
                  <a:lumMod val="50000"/>
                </a:schemeClr>
              </a:buClr>
              <a:buSzPct val="80000"/>
              <a:buFont typeface="Wingdings" panose="05000000000000000000" pitchFamily="2" charset="2"/>
              <a:buChar char="§"/>
            </a:pPr>
            <a:r>
              <a:rPr 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Development </a:t>
            </a:r>
            <a:r>
              <a:rPr 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of military and commercial </a:t>
            </a:r>
            <a:r>
              <a:rPr 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aircraft</a:t>
            </a:r>
          </a:p>
          <a:p>
            <a:pPr marL="1257300" lvl="2" indent="-342900" algn="l">
              <a:lnSpc>
                <a:spcPct val="125000"/>
              </a:lnSpc>
              <a:spcBef>
                <a:spcPts val="600"/>
              </a:spcBef>
              <a:buClr>
                <a:schemeClr val="accent6">
                  <a:lumMod val="50000"/>
                </a:schemeClr>
              </a:buClr>
              <a:buSzPct val="80000"/>
              <a:buFont typeface="Wingdings" panose="05000000000000000000" pitchFamily="2" charset="2"/>
              <a:buChar char="§"/>
            </a:pPr>
            <a:r>
              <a:rPr 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Weapons delivery systems</a:t>
            </a:r>
          </a:p>
          <a:p>
            <a:pPr marL="1257300" lvl="2" indent="-342900" algn="l">
              <a:lnSpc>
                <a:spcPct val="125000"/>
              </a:lnSpc>
              <a:spcBef>
                <a:spcPts val="600"/>
              </a:spcBef>
              <a:buClr>
                <a:schemeClr val="accent6">
                  <a:lumMod val="50000"/>
                </a:schemeClr>
              </a:buClr>
              <a:buSzPct val="80000"/>
              <a:buFont typeface="Wingdings" panose="05000000000000000000" pitchFamily="2" charset="2"/>
              <a:buChar char="§"/>
            </a:pPr>
            <a:r>
              <a:rPr 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Space </a:t>
            </a:r>
            <a:r>
              <a:rPr 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exploration </a:t>
            </a:r>
            <a:r>
              <a:rPr 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hardware</a:t>
            </a:r>
            <a:endParaRPr lang="en-US" alt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215495" name="Rectangle 7"/>
          <p:cNvSpPr>
            <a:spLocks noChangeArrowheads="1"/>
          </p:cNvSpPr>
          <p:nvPr/>
        </p:nvSpPr>
        <p:spPr bwMode="auto">
          <a:xfrm>
            <a:off x="457200" y="457200"/>
            <a:ext cx="2514600" cy="609600"/>
          </a:xfrm>
          <a:prstGeom prst="rect">
            <a:avLst/>
          </a:prstGeom>
          <a:solidFill>
            <a:srgbClr val="DE3500"/>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000" dirty="0">
                <a:solidFill>
                  <a:srgbClr val="0066FF"/>
                </a:solidFill>
                <a:effectLst>
                  <a:outerShdw blurRad="38100" dist="38100" dir="2700000" algn="tl">
                    <a:srgbClr val="000000"/>
                  </a:outerShdw>
                </a:effectLst>
                <a:latin typeface="Liberation Sans" panose="020B0604020202020204" pitchFamily="34" charset="0"/>
                <a:ea typeface="Liberation Sans" panose="020B0604020202020204" pitchFamily="34" charset="0"/>
                <a:cs typeface="Liberation Sans" panose="020B0604020202020204" pitchFamily="34" charset="0"/>
              </a:rPr>
              <a:t>APPENDIX</a:t>
            </a:r>
            <a:r>
              <a:rPr lang="en-US" sz="28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800"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18A</a:t>
            </a:r>
          </a:p>
        </p:txBody>
      </p:sp>
      <p:sp>
        <p:nvSpPr>
          <p:cNvPr id="92166" name="Rectangle 8"/>
          <p:cNvSpPr>
            <a:spLocks noChangeArrowheads="1"/>
          </p:cNvSpPr>
          <p:nvPr/>
        </p:nvSpPr>
        <p:spPr bwMode="auto">
          <a:xfrm>
            <a:off x="3048000" y="457200"/>
            <a:ext cx="5715000" cy="609600"/>
          </a:xfrm>
          <a:prstGeom prst="rect">
            <a:avLst/>
          </a:prstGeom>
          <a:solidFill>
            <a:srgbClr val="0066FF"/>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143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dirty="0" smtClean="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LONG-TERM CONSTRUCTION CONTRACTS</a:t>
            </a:r>
            <a:endParaRPr lang="en-US" altLang="en-US"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7"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10</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2974167954"/>
      </p:ext>
    </p:extLst>
  </p:cSld>
  <p:clrMapOvr>
    <a:masterClrMapping/>
  </p:clrMapOvr>
  <p:transition>
    <p:wipe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609600" y="1295400"/>
            <a:ext cx="7620000" cy="584775"/>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defPPr>
              <a:defRPr lang="en-US"/>
            </a:defPPr>
            <a:lvl1pPr marL="0" algn="l">
              <a:defRPr sz="3200" i="0">
                <a:solidFill>
                  <a:schemeClr val="tx2">
                    <a:lumMod val="75000"/>
                  </a:schemeClr>
                </a:solidFill>
                <a:effectLst/>
                <a:latin typeface="+mn-lt"/>
              </a:defRPr>
            </a:lvl1pPr>
            <a:lvl2pPr marL="109538">
              <a:defRPr sz="3000" i="1">
                <a:solidFill>
                  <a:srgbClr val="FFFF00"/>
                </a:solidFill>
                <a:effectLst>
                  <a:outerShdw blurRad="38100" dist="38100" dir="2700000" algn="tl">
                    <a:srgbClr val="C0C0C0"/>
                  </a:outerShdw>
                </a:effectLst>
              </a:defRPr>
            </a:lvl2pPr>
            <a:lvl3pPr marL="109538">
              <a:defRPr sz="3000" i="1">
                <a:solidFill>
                  <a:srgbClr val="FFFF00"/>
                </a:solidFill>
                <a:effectLst>
                  <a:outerShdw blurRad="38100" dist="38100" dir="2700000" algn="tl">
                    <a:srgbClr val="C0C0C0"/>
                  </a:outerShdw>
                </a:effectLst>
              </a:defRPr>
            </a:lvl3pPr>
            <a:lvl4pPr marL="109538">
              <a:defRPr sz="3000" i="1">
                <a:solidFill>
                  <a:srgbClr val="FFFF00"/>
                </a:solidFill>
                <a:effectLst>
                  <a:outerShdw blurRad="38100" dist="38100" dir="2700000" algn="tl">
                    <a:srgbClr val="C0C0C0"/>
                  </a:outerShdw>
                </a:effectLst>
              </a:defRPr>
            </a:lvl4pPr>
            <a:lvl5pPr marL="109538">
              <a:defRPr sz="3000" i="1">
                <a:solidFill>
                  <a:srgbClr val="FFFF00"/>
                </a:solidFill>
                <a:effectLst>
                  <a:outerShdw blurRad="38100" dist="38100" dir="2700000" algn="tl">
                    <a:srgbClr val="C0C0C0"/>
                  </a:outerShdw>
                </a:effectLst>
              </a:defRPr>
            </a:lvl5pPr>
            <a:lvl6pPr marL="5667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6pPr>
            <a:lvl7pPr marL="10239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7pPr>
            <a:lvl8pPr marL="14811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8pPr>
            <a:lvl9pPr marL="19383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9pPr>
          </a:lstStyle>
          <a:p>
            <a:r>
              <a:rPr lang="en-US" altLang="en-US" sz="3000" dirty="0"/>
              <a:t>Revenue Recognition Over Time</a:t>
            </a:r>
          </a:p>
        </p:txBody>
      </p:sp>
      <p:sp>
        <p:nvSpPr>
          <p:cNvPr id="92163" name="Rectangle 3"/>
          <p:cNvSpPr>
            <a:spLocks noChangeArrowheads="1"/>
          </p:cNvSpPr>
          <p:nvPr/>
        </p:nvSpPr>
        <p:spPr bwMode="auto">
          <a:xfrm>
            <a:off x="609600" y="1905000"/>
            <a:ext cx="7772400" cy="42473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ts val="1200"/>
              </a:spcBef>
              <a:buSzPct val="80000"/>
            </a:pPr>
            <a:r>
              <a:rPr lang="en-US" altLang="en-US" sz="240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Two </a:t>
            </a:r>
            <a:r>
              <a:rPr lang="en-US" altLang="en-US" sz="240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Methods of accounting:</a:t>
            </a:r>
          </a:p>
          <a:p>
            <a:pPr lvl="1" algn="l">
              <a:lnSpc>
                <a:spcPct val="125000"/>
              </a:lnSpc>
              <a:spcBef>
                <a:spcPts val="1200"/>
              </a:spcBef>
              <a:buClr>
                <a:srgbClr val="800000"/>
              </a:buClr>
              <a:buSzPct val="80000"/>
              <a:buFont typeface="Wingdings" pitchFamily="2" charset="2"/>
              <a:buChar char="u"/>
            </a:pPr>
            <a:r>
              <a:rPr lang="en-US" altLang="en-US" sz="2200" dirty="0">
                <a:solidFill>
                  <a:srgbClr val="000099"/>
                </a:solidFill>
                <a:latin typeface="Liberation Sans" panose="020B0604020202020204" pitchFamily="34" charset="0"/>
                <a:ea typeface="Liberation Sans" panose="020B0604020202020204" pitchFamily="34" charset="0"/>
                <a:cs typeface="Liberation Sans" panose="020B0604020202020204" pitchFamily="34" charset="0"/>
              </a:rPr>
              <a:t>Percentage-of-Completion </a:t>
            </a:r>
            <a:r>
              <a:rPr lang="en-US" altLang="en-US" sz="2200" dirty="0" smtClean="0">
                <a:solidFill>
                  <a:srgbClr val="000099"/>
                </a:solidFill>
                <a:latin typeface="Liberation Sans" panose="020B0604020202020204" pitchFamily="34" charset="0"/>
                <a:ea typeface="Liberation Sans" panose="020B0604020202020204" pitchFamily="34" charset="0"/>
                <a:cs typeface="Liberation Sans" panose="020B0604020202020204" pitchFamily="34" charset="0"/>
              </a:rPr>
              <a:t>Method</a:t>
            </a:r>
          </a:p>
          <a:p>
            <a:pPr marL="1257300" lvl="2" indent="-342900" algn="l">
              <a:lnSpc>
                <a:spcPct val="125000"/>
              </a:lnSpc>
              <a:spcBef>
                <a:spcPts val="1200"/>
              </a:spcBef>
              <a:buClr>
                <a:srgbClr val="800000"/>
              </a:buClr>
              <a:buSzPct val="80000"/>
              <a:buFont typeface="Arial" panose="020B0604020202020204" pitchFamily="34" charset="0"/>
              <a:buChar char="►"/>
            </a:pPr>
            <a:r>
              <a:rPr lang="en-US" alt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R</a:t>
            </a:r>
            <a:r>
              <a:rPr 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ecognize </a:t>
            </a:r>
            <a:r>
              <a:rPr 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revenues and gross </a:t>
            </a:r>
            <a:r>
              <a:rPr 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profits each </a:t>
            </a:r>
            <a:r>
              <a:rPr 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period based upon the progress of the construction</a:t>
            </a:r>
          </a:p>
          <a:p>
            <a:pPr marL="1257300" lvl="2" indent="-342900" algn="l">
              <a:lnSpc>
                <a:spcPct val="125000"/>
              </a:lnSpc>
              <a:spcBef>
                <a:spcPts val="1200"/>
              </a:spcBef>
              <a:buClr>
                <a:srgbClr val="800000"/>
              </a:buClr>
              <a:buSzPct val="80000"/>
              <a:buFont typeface="Arial" panose="020B0604020202020204" pitchFamily="34" charset="0"/>
              <a:buChar char="►"/>
            </a:pPr>
            <a:r>
              <a:rPr 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B</a:t>
            </a:r>
            <a:r>
              <a:rPr 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uyer </a:t>
            </a:r>
            <a:r>
              <a:rPr 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and seller have enforceable rights</a:t>
            </a:r>
          </a:p>
          <a:p>
            <a:pPr lvl="1" algn="l">
              <a:lnSpc>
                <a:spcPct val="125000"/>
              </a:lnSpc>
              <a:spcBef>
                <a:spcPts val="1200"/>
              </a:spcBef>
              <a:buClr>
                <a:srgbClr val="800000"/>
              </a:buClr>
              <a:buSzPct val="80000"/>
              <a:buFont typeface="Wingdings" pitchFamily="2" charset="2"/>
              <a:buChar char="u"/>
            </a:pPr>
            <a:r>
              <a:rPr lang="en-US" altLang="en-US" sz="2200" dirty="0" smtClean="0">
                <a:solidFill>
                  <a:srgbClr val="000099"/>
                </a:solidFill>
                <a:latin typeface="Liberation Sans" panose="020B0604020202020204" pitchFamily="34" charset="0"/>
                <a:ea typeface="Liberation Sans" panose="020B0604020202020204" pitchFamily="34" charset="0"/>
                <a:cs typeface="Liberation Sans" panose="020B0604020202020204" pitchFamily="34" charset="0"/>
              </a:rPr>
              <a:t>Completed-Contract Method</a:t>
            </a:r>
          </a:p>
          <a:p>
            <a:pPr marL="1377950" lvl="4" indent="-463550" algn="l">
              <a:lnSpc>
                <a:spcPct val="125000"/>
              </a:lnSpc>
              <a:spcBef>
                <a:spcPts val="1200"/>
              </a:spcBef>
              <a:spcAft>
                <a:spcPct val="20000"/>
              </a:spcAft>
              <a:buClr>
                <a:srgbClr val="800000"/>
              </a:buClr>
              <a:buSzPct val="80000"/>
              <a:buFont typeface="Arial" charset="0"/>
              <a:buChar char="►"/>
            </a:pPr>
            <a:r>
              <a:rPr 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Recognize </a:t>
            </a:r>
            <a:r>
              <a:rPr 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revenues and gross profit </a:t>
            </a:r>
            <a:r>
              <a:rPr 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only when </a:t>
            </a:r>
            <a:r>
              <a:rPr 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the contract is completed</a:t>
            </a:r>
            <a:endParaRPr lang="en-US" alt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215495" name="Rectangle 7"/>
          <p:cNvSpPr>
            <a:spLocks noChangeArrowheads="1"/>
          </p:cNvSpPr>
          <p:nvPr/>
        </p:nvSpPr>
        <p:spPr bwMode="auto">
          <a:xfrm>
            <a:off x="457200" y="457200"/>
            <a:ext cx="2514600" cy="609600"/>
          </a:xfrm>
          <a:prstGeom prst="rect">
            <a:avLst/>
          </a:prstGeom>
          <a:solidFill>
            <a:srgbClr val="DE3500"/>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000" dirty="0">
                <a:solidFill>
                  <a:srgbClr val="0066FF"/>
                </a:solidFill>
                <a:effectLst>
                  <a:outerShdw blurRad="38100" dist="38100" dir="2700000" algn="tl">
                    <a:srgbClr val="000000"/>
                  </a:outerShdw>
                </a:effectLst>
                <a:latin typeface="Liberation Sans" panose="020B0604020202020204" pitchFamily="34" charset="0"/>
                <a:ea typeface="Liberation Sans" panose="020B0604020202020204" pitchFamily="34" charset="0"/>
                <a:cs typeface="Liberation Sans" panose="020B0604020202020204" pitchFamily="34" charset="0"/>
              </a:rPr>
              <a:t>APPENDIX</a:t>
            </a:r>
            <a:r>
              <a:rPr lang="en-US" sz="28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800"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18A</a:t>
            </a:r>
          </a:p>
        </p:txBody>
      </p:sp>
      <p:sp>
        <p:nvSpPr>
          <p:cNvPr id="92166" name="Rectangle 8"/>
          <p:cNvSpPr>
            <a:spLocks noChangeArrowheads="1"/>
          </p:cNvSpPr>
          <p:nvPr/>
        </p:nvSpPr>
        <p:spPr bwMode="auto">
          <a:xfrm>
            <a:off x="3048000" y="457200"/>
            <a:ext cx="5715000" cy="609600"/>
          </a:xfrm>
          <a:prstGeom prst="rect">
            <a:avLst/>
          </a:prstGeom>
          <a:solidFill>
            <a:srgbClr val="0066FF"/>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143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dirty="0" smtClean="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LONG-TERM CONSTRUCTION CONTRACTS</a:t>
            </a:r>
            <a:endParaRPr lang="en-US" altLang="en-US"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7"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10</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3881850460"/>
      </p:ext>
    </p:extLst>
  </p:cSld>
  <p:clrMapOvr>
    <a:masterClrMapping/>
  </p:clrMapOvr>
  <p:transition>
    <p:wipe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609600" y="1295400"/>
            <a:ext cx="7620000" cy="584775"/>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defPPr>
              <a:defRPr lang="en-US"/>
            </a:defPPr>
            <a:lvl1pPr marL="0" algn="l">
              <a:defRPr sz="3200" i="0">
                <a:solidFill>
                  <a:schemeClr val="tx2">
                    <a:lumMod val="75000"/>
                  </a:schemeClr>
                </a:solidFill>
                <a:effectLst/>
                <a:latin typeface="+mn-lt"/>
              </a:defRPr>
            </a:lvl1pPr>
            <a:lvl2pPr marL="109538">
              <a:defRPr sz="3000" i="1">
                <a:solidFill>
                  <a:srgbClr val="FFFF00"/>
                </a:solidFill>
                <a:effectLst>
                  <a:outerShdw blurRad="38100" dist="38100" dir="2700000" algn="tl">
                    <a:srgbClr val="C0C0C0"/>
                  </a:outerShdw>
                </a:effectLst>
              </a:defRPr>
            </a:lvl2pPr>
            <a:lvl3pPr marL="109538">
              <a:defRPr sz="3000" i="1">
                <a:solidFill>
                  <a:srgbClr val="FFFF00"/>
                </a:solidFill>
                <a:effectLst>
                  <a:outerShdw blurRad="38100" dist="38100" dir="2700000" algn="tl">
                    <a:srgbClr val="C0C0C0"/>
                  </a:outerShdw>
                </a:effectLst>
              </a:defRPr>
            </a:lvl3pPr>
            <a:lvl4pPr marL="109538">
              <a:defRPr sz="3000" i="1">
                <a:solidFill>
                  <a:srgbClr val="FFFF00"/>
                </a:solidFill>
                <a:effectLst>
                  <a:outerShdw blurRad="38100" dist="38100" dir="2700000" algn="tl">
                    <a:srgbClr val="C0C0C0"/>
                  </a:outerShdw>
                </a:effectLst>
              </a:defRPr>
            </a:lvl4pPr>
            <a:lvl5pPr marL="109538">
              <a:defRPr sz="3000" i="1">
                <a:solidFill>
                  <a:srgbClr val="FFFF00"/>
                </a:solidFill>
                <a:effectLst>
                  <a:outerShdw blurRad="38100" dist="38100" dir="2700000" algn="tl">
                    <a:srgbClr val="C0C0C0"/>
                  </a:outerShdw>
                </a:effectLst>
              </a:defRPr>
            </a:lvl5pPr>
            <a:lvl6pPr marL="5667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6pPr>
            <a:lvl7pPr marL="10239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7pPr>
            <a:lvl8pPr marL="14811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8pPr>
            <a:lvl9pPr marL="19383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9pPr>
          </a:lstStyle>
          <a:p>
            <a:r>
              <a:rPr lang="en-US" altLang="en-US" sz="3000" dirty="0">
                <a:latin typeface="Liberation Sans" panose="020B0604020202020204" pitchFamily="34" charset="0"/>
                <a:ea typeface="Liberation Sans" panose="020B0604020202020204" pitchFamily="34" charset="0"/>
                <a:cs typeface="Liberation Sans" panose="020B0604020202020204" pitchFamily="34" charset="0"/>
              </a:rPr>
              <a:t>Revenue Recognition Over Time</a:t>
            </a:r>
          </a:p>
        </p:txBody>
      </p:sp>
      <p:sp>
        <p:nvSpPr>
          <p:cNvPr id="92163" name="Rectangle 3"/>
          <p:cNvSpPr>
            <a:spLocks noChangeArrowheads="1"/>
          </p:cNvSpPr>
          <p:nvPr/>
        </p:nvSpPr>
        <p:spPr bwMode="auto">
          <a:xfrm>
            <a:off x="609600" y="1905000"/>
            <a:ext cx="7772400" cy="42076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indent="0" algn="l">
              <a:lnSpc>
                <a:spcPct val="125000"/>
              </a:lnSpc>
              <a:spcBef>
                <a:spcPts val="1200"/>
              </a:spcBef>
              <a:buSzPct val="80000"/>
            </a:pPr>
            <a:r>
              <a:rPr lang="en-US" altLang="en-US" sz="22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Companies </a:t>
            </a:r>
            <a:r>
              <a:rPr lang="en-US" altLang="en-US" sz="22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must use </a:t>
            </a:r>
            <a:r>
              <a:rPr lang="en-US" altLang="en-US" sz="220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Percentage-of-Completion</a:t>
            </a:r>
            <a:r>
              <a:rPr lang="en-US" altLang="en-US" sz="22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altLang="en-US" sz="22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when </a:t>
            </a:r>
            <a:r>
              <a:rPr lang="en-US" altLang="en-US" sz="22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estimates of progress toward completion, revenues, and costs are reasonably dependable and </a:t>
            </a:r>
            <a:r>
              <a:rPr lang="en-US" altLang="en-US" sz="220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all </a:t>
            </a:r>
            <a:r>
              <a:rPr lang="en-US" altLang="en-US" sz="22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the </a:t>
            </a:r>
            <a:r>
              <a:rPr lang="en-US" altLang="en-US" sz="22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following </a:t>
            </a:r>
            <a:r>
              <a:rPr lang="en-US" altLang="en-US" sz="22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exist:</a:t>
            </a:r>
          </a:p>
          <a:p>
            <a:pPr lvl="1" algn="l">
              <a:lnSpc>
                <a:spcPct val="125000"/>
              </a:lnSpc>
              <a:spcBef>
                <a:spcPts val="1200"/>
              </a:spcBef>
              <a:buFontTx/>
              <a:buAutoNum type="arabicPeriod"/>
            </a:pPr>
            <a:r>
              <a:rPr lang="en-US" alt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Contract </a:t>
            </a:r>
            <a:r>
              <a:rPr lang="en-US" alt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specifies enforceable </a:t>
            </a:r>
            <a:r>
              <a:rPr lang="en-US" alt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rights regarding goods or services by </a:t>
            </a:r>
            <a:r>
              <a:rPr lang="en-US" alt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parties</a:t>
            </a:r>
            <a:r>
              <a:rPr lang="en-US" alt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alt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consideration </a:t>
            </a:r>
            <a:r>
              <a:rPr lang="en-US" alt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to be exchanged, and </a:t>
            </a:r>
            <a:r>
              <a:rPr lang="en-US" alt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manner </a:t>
            </a:r>
            <a:r>
              <a:rPr lang="en-US" alt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and terms of settlement.</a:t>
            </a:r>
          </a:p>
          <a:p>
            <a:pPr lvl="1" algn="l">
              <a:lnSpc>
                <a:spcPct val="125000"/>
              </a:lnSpc>
              <a:spcBef>
                <a:spcPts val="1200"/>
              </a:spcBef>
              <a:buFontTx/>
              <a:buAutoNum type="arabicPeriod"/>
            </a:pPr>
            <a:r>
              <a:rPr lang="en-US" alt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Buyer can be expected to satisfy all obligations.</a:t>
            </a:r>
          </a:p>
          <a:p>
            <a:pPr lvl="1" algn="l">
              <a:lnSpc>
                <a:spcPct val="125000"/>
              </a:lnSpc>
              <a:spcBef>
                <a:spcPts val="1200"/>
              </a:spcBef>
              <a:buFontTx/>
              <a:buAutoNum type="arabicPeriod"/>
            </a:pPr>
            <a:r>
              <a:rPr lang="en-US" alt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Contractor can be expected to perform </a:t>
            </a:r>
            <a:r>
              <a:rPr lang="en-US" alt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the </a:t>
            </a:r>
            <a:r>
              <a:rPr lang="en-US" altLang="en-US" sz="21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contractual obligations</a:t>
            </a:r>
            <a:r>
              <a:rPr lang="en-US" altLang="en-US" sz="21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a:t>
            </a:r>
            <a:endParaRPr lang="en-US" altLang="en-US" sz="22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215495" name="Rectangle 7"/>
          <p:cNvSpPr>
            <a:spLocks noChangeArrowheads="1"/>
          </p:cNvSpPr>
          <p:nvPr/>
        </p:nvSpPr>
        <p:spPr bwMode="auto">
          <a:xfrm>
            <a:off x="457200" y="457200"/>
            <a:ext cx="2514600" cy="609600"/>
          </a:xfrm>
          <a:prstGeom prst="rect">
            <a:avLst/>
          </a:prstGeom>
          <a:solidFill>
            <a:srgbClr val="DE3500"/>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000" dirty="0">
                <a:solidFill>
                  <a:srgbClr val="0066FF"/>
                </a:solidFill>
                <a:effectLst>
                  <a:outerShdw blurRad="38100" dist="38100" dir="2700000" algn="tl">
                    <a:srgbClr val="000000"/>
                  </a:outerShdw>
                </a:effectLst>
                <a:latin typeface="Liberation Sans" panose="020B0604020202020204" pitchFamily="34" charset="0"/>
                <a:ea typeface="Liberation Sans" panose="020B0604020202020204" pitchFamily="34" charset="0"/>
                <a:cs typeface="Liberation Sans" panose="020B0604020202020204" pitchFamily="34" charset="0"/>
              </a:rPr>
              <a:t>APPENDIX</a:t>
            </a:r>
            <a:r>
              <a:rPr lang="en-US" sz="28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800"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18A</a:t>
            </a:r>
          </a:p>
        </p:txBody>
      </p:sp>
      <p:sp>
        <p:nvSpPr>
          <p:cNvPr id="92166" name="Rectangle 8"/>
          <p:cNvSpPr>
            <a:spLocks noChangeArrowheads="1"/>
          </p:cNvSpPr>
          <p:nvPr/>
        </p:nvSpPr>
        <p:spPr bwMode="auto">
          <a:xfrm>
            <a:off x="3048000" y="457200"/>
            <a:ext cx="5715000" cy="609600"/>
          </a:xfrm>
          <a:prstGeom prst="rect">
            <a:avLst/>
          </a:prstGeom>
          <a:solidFill>
            <a:srgbClr val="0066FF"/>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143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dirty="0" smtClean="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LONG-TERM CONSTRUCTION CONTRACTS</a:t>
            </a:r>
            <a:endParaRPr lang="en-US" altLang="en-US"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7"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10</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2179621208"/>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own Arrow 16"/>
          <p:cNvSpPr/>
          <p:nvPr/>
        </p:nvSpPr>
        <p:spPr bwMode="auto">
          <a:xfrm>
            <a:off x="1447800" y="3505200"/>
            <a:ext cx="381000" cy="609600"/>
          </a:xfrm>
          <a:prstGeom prst="downArrow">
            <a:avLst/>
          </a:prstGeom>
          <a:solidFill>
            <a:schemeClr val="bg1">
              <a:lumMod val="75000"/>
            </a:schemeClr>
          </a:solidFill>
          <a:ln w="28575" cap="sq"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folHlink"/>
              </a:solidFill>
              <a:effectLst>
                <a:outerShdw blurRad="38100" dist="38100" dir="2700000" algn="tl">
                  <a:srgbClr val="000000">
                    <a:alpha val="43137"/>
                  </a:srgbClr>
                </a:outerShdw>
              </a:effectLst>
              <a:latin typeface="Comic Sans MS" pitchFamily="66" charset="0"/>
            </a:endParaRP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6149"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2</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0" name="Rectangle 4"/>
          <p:cNvSpPr>
            <a:spLocks noGrp="1" noChangeArrowheads="1"/>
          </p:cNvSpPr>
          <p:nvPr>
            <p:ph type="title" idx="4294967295"/>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Liberation Sans" panose="020B0604020202020204" pitchFamily="34" charset="0"/>
                <a:ea typeface="Liberation Sans" panose="020B0604020202020204" pitchFamily="34" charset="0"/>
                <a:cs typeface="Liberation Sans" panose="020B0604020202020204" pitchFamily="34" charset="0"/>
              </a:rPr>
              <a:t>The Five-Step Process</a:t>
            </a:r>
          </a:p>
        </p:txBody>
      </p:sp>
      <p:sp>
        <p:nvSpPr>
          <p:cNvPr id="11" name="Rectangle 10"/>
          <p:cNvSpPr/>
          <p:nvPr/>
        </p:nvSpPr>
        <p:spPr bwMode="auto">
          <a:xfrm>
            <a:off x="3429000" y="1981200"/>
            <a:ext cx="5334000" cy="1600200"/>
          </a:xfrm>
          <a:prstGeom prst="rect">
            <a:avLst/>
          </a:prstGeom>
          <a:solidFill>
            <a:schemeClr val="bg1"/>
          </a:solidFill>
          <a:ln>
            <a:solidFill>
              <a:schemeClr val="tx1"/>
            </a:solidFill>
          </a:ln>
          <a:effectLst>
            <a:innerShdw blurRad="114300">
              <a:prstClr val="black"/>
            </a:innerShdw>
          </a:effectLst>
          <a:ex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0" rIns="91440" bIns="45720" anchor="ctr" anchorCtr="0"/>
          <a:lstStyle/>
          <a:p>
            <a:r>
              <a:rPr lang="en-US" b="0" dirty="0">
                <a:solidFill>
                  <a:schemeClr val="tx1"/>
                </a:solidFill>
                <a:latin typeface="Liberation Sans" panose="020B0604020202020204" pitchFamily="34" charset="0"/>
              </a:rPr>
              <a:t>Transaction price is the amount of consideration</a:t>
            </a:r>
          </a:p>
          <a:p>
            <a:r>
              <a:rPr lang="en-US" b="0" dirty="0">
                <a:solidFill>
                  <a:schemeClr val="tx1"/>
                </a:solidFill>
                <a:latin typeface="Liberation Sans" panose="020B0604020202020204" pitchFamily="34" charset="0"/>
              </a:rPr>
              <a:t>that a company expects to receive from a </a:t>
            </a:r>
            <a:r>
              <a:rPr lang="en-US" b="0" dirty="0" smtClean="0">
                <a:solidFill>
                  <a:schemeClr val="tx1"/>
                </a:solidFill>
                <a:latin typeface="Liberation Sans" panose="020B0604020202020204" pitchFamily="34" charset="0"/>
              </a:rPr>
              <a:t>customer in </a:t>
            </a:r>
            <a:r>
              <a:rPr lang="en-US" b="0" dirty="0">
                <a:solidFill>
                  <a:schemeClr val="tx1"/>
                </a:solidFill>
                <a:latin typeface="Liberation Sans" panose="020B0604020202020204" pitchFamily="34" charset="0"/>
              </a:rPr>
              <a:t>exchange for transferring a good or service. </a:t>
            </a:r>
            <a:r>
              <a:rPr lang="en-US" b="0" dirty="0" smtClean="0">
                <a:solidFill>
                  <a:schemeClr val="tx1"/>
                </a:solidFill>
                <a:latin typeface="Liberation Sans" panose="020B0604020202020204" pitchFamily="34" charset="0"/>
              </a:rPr>
              <a:t>In this </a:t>
            </a:r>
            <a:r>
              <a:rPr lang="en-US" b="0" dirty="0">
                <a:solidFill>
                  <a:schemeClr val="tx1"/>
                </a:solidFill>
                <a:latin typeface="Liberation Sans" panose="020B0604020202020204" pitchFamily="34" charset="0"/>
              </a:rPr>
              <a:t>case, the transaction price is</a:t>
            </a:r>
          </a:p>
          <a:p>
            <a:r>
              <a:rPr lang="en-US" b="0" dirty="0">
                <a:solidFill>
                  <a:schemeClr val="tx1"/>
                </a:solidFill>
                <a:latin typeface="Liberation Sans" panose="020B0604020202020204" pitchFamily="34" charset="0"/>
              </a:rPr>
              <a:t>straightforward—it is $100 million.</a:t>
            </a:r>
          </a:p>
        </p:txBody>
      </p:sp>
      <p:sp>
        <p:nvSpPr>
          <p:cNvPr id="12" name="Rectangle 11"/>
          <p:cNvSpPr/>
          <p:nvPr/>
        </p:nvSpPr>
        <p:spPr>
          <a:xfrm>
            <a:off x="304800" y="1371600"/>
            <a:ext cx="7543800"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dirty="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rPr>
              <a:t>ILLUSTRATION </a:t>
            </a:r>
            <a:r>
              <a:rPr lang="en-US" dirty="0" smtClean="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rPr>
              <a:t>18-2  </a:t>
            </a:r>
            <a:r>
              <a:rPr lang="en-US"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Five Steps of Revenue Recognition</a:t>
            </a:r>
            <a:endParaRPr lang="en-US"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endParaRPr>
          </a:p>
        </p:txBody>
      </p:sp>
      <p:cxnSp>
        <p:nvCxnSpPr>
          <p:cNvPr id="13" name="Straight Arrow Connector 12"/>
          <p:cNvCxnSpPr/>
          <p:nvPr/>
        </p:nvCxnSpPr>
        <p:spPr bwMode="auto">
          <a:xfrm>
            <a:off x="2895600" y="2743200"/>
            <a:ext cx="533400" cy="0"/>
          </a:xfrm>
          <a:prstGeom prst="straightConnector1">
            <a:avLst/>
          </a:prstGeom>
          <a:solidFill>
            <a:schemeClr val="bg1"/>
          </a:solidFill>
          <a:ln w="38100" cap="sq"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8"/>
          <p:cNvSpPr/>
          <p:nvPr/>
        </p:nvSpPr>
        <p:spPr bwMode="auto">
          <a:xfrm>
            <a:off x="381000" y="1981200"/>
            <a:ext cx="2514600" cy="1600200"/>
          </a:xfrm>
          <a:prstGeom prst="rect">
            <a:avLst/>
          </a:prstGeom>
          <a:gradFill flip="none" rotWithShape="1">
            <a:gsLst>
              <a:gs pos="0">
                <a:srgbClr val="004D86">
                  <a:shade val="30000"/>
                  <a:satMod val="115000"/>
                </a:srgbClr>
              </a:gs>
              <a:gs pos="20000">
                <a:srgbClr val="004D86">
                  <a:shade val="67500"/>
                  <a:satMod val="115000"/>
                </a:srgbClr>
              </a:gs>
              <a:gs pos="60000">
                <a:srgbClr val="004D86">
                  <a:shade val="100000"/>
                  <a:satMod val="115000"/>
                  <a:lumMod val="83000"/>
                  <a:lumOff val="17000"/>
                </a:srgbClr>
              </a:gs>
            </a:gsLst>
            <a:path path="circle">
              <a:fillToRect r="100000" b="100000"/>
            </a:path>
            <a:tileRect l="-100000" t="-100000"/>
          </a:gradFill>
          <a:ln>
            <a:solidFill>
              <a:schemeClr val="tx1"/>
            </a:solidFill>
          </a:ln>
          <a:effectLst>
            <a:innerShdw blurRad="114300">
              <a:prstClr val="black"/>
            </a:innerShdw>
          </a:effectLst>
          <a:ex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0" rIns="91440" bIns="45720" anchor="ctr" anchorCtr="0"/>
          <a:lstStyle/>
          <a:p>
            <a:r>
              <a:rPr lang="en-US" dirty="0">
                <a:effectLst>
                  <a:outerShdw blurRad="38100" dist="38100" dir="2700000" algn="tl">
                    <a:srgbClr val="000000">
                      <a:alpha val="43137"/>
                    </a:srgbClr>
                  </a:outerShdw>
                </a:effectLst>
                <a:latin typeface="Liberation Sans" panose="020B0604020202020204" pitchFamily="34" charset="0"/>
              </a:rPr>
              <a:t>Step 3: Determine the transaction</a:t>
            </a:r>
          </a:p>
          <a:p>
            <a:r>
              <a:rPr lang="en-US" dirty="0">
                <a:effectLst>
                  <a:outerShdw blurRad="38100" dist="38100" dir="2700000" algn="tl">
                    <a:srgbClr val="000000">
                      <a:alpha val="43137"/>
                    </a:srgbClr>
                  </a:outerShdw>
                </a:effectLst>
                <a:latin typeface="Liberation Sans" panose="020B0604020202020204" pitchFamily="34" charset="0"/>
              </a:rPr>
              <a:t>price.</a:t>
            </a:r>
          </a:p>
        </p:txBody>
      </p:sp>
      <p:sp>
        <p:nvSpPr>
          <p:cNvPr id="14" name="Rectangle 13"/>
          <p:cNvSpPr/>
          <p:nvPr/>
        </p:nvSpPr>
        <p:spPr bwMode="auto">
          <a:xfrm>
            <a:off x="3429000" y="4114800"/>
            <a:ext cx="5334000" cy="1600200"/>
          </a:xfrm>
          <a:prstGeom prst="rect">
            <a:avLst/>
          </a:prstGeom>
          <a:solidFill>
            <a:schemeClr val="bg1"/>
          </a:solidFill>
          <a:ln>
            <a:solidFill>
              <a:schemeClr val="tx1"/>
            </a:solidFill>
          </a:ln>
          <a:effectLst>
            <a:innerShdw blurRad="114300">
              <a:prstClr val="black"/>
            </a:innerShdw>
          </a:effectLst>
          <a:ex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0" rIns="91440" bIns="45720" anchor="ctr" anchorCtr="0"/>
          <a:lstStyle/>
          <a:p>
            <a:r>
              <a:rPr lang="en-US" b="0" dirty="0">
                <a:solidFill>
                  <a:schemeClr val="tx1"/>
                </a:solidFill>
                <a:latin typeface="Liberation Sans" panose="020B0604020202020204" pitchFamily="34" charset="0"/>
              </a:rPr>
              <a:t>In this case, Boeing has only one performance</a:t>
            </a:r>
          </a:p>
          <a:p>
            <a:r>
              <a:rPr lang="en-US" b="0" dirty="0">
                <a:solidFill>
                  <a:schemeClr val="tx1"/>
                </a:solidFill>
                <a:latin typeface="Liberation Sans" panose="020B0604020202020204" pitchFamily="34" charset="0"/>
              </a:rPr>
              <a:t>obligation—to deliver airplanes to Delta.</a:t>
            </a:r>
          </a:p>
        </p:txBody>
      </p:sp>
      <p:cxnSp>
        <p:nvCxnSpPr>
          <p:cNvPr id="15" name="Straight Arrow Connector 14"/>
          <p:cNvCxnSpPr/>
          <p:nvPr/>
        </p:nvCxnSpPr>
        <p:spPr bwMode="auto">
          <a:xfrm>
            <a:off x="2895600" y="4876800"/>
            <a:ext cx="533400" cy="0"/>
          </a:xfrm>
          <a:prstGeom prst="straightConnector1">
            <a:avLst/>
          </a:prstGeom>
          <a:solidFill>
            <a:schemeClr val="bg1"/>
          </a:solidFill>
          <a:ln w="38100" cap="sq"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Rectangle 15"/>
          <p:cNvSpPr/>
          <p:nvPr/>
        </p:nvSpPr>
        <p:spPr bwMode="auto">
          <a:xfrm>
            <a:off x="381000" y="4114800"/>
            <a:ext cx="2514600" cy="1600200"/>
          </a:xfrm>
          <a:prstGeom prst="rect">
            <a:avLst/>
          </a:prstGeom>
          <a:gradFill flip="none" rotWithShape="1">
            <a:gsLst>
              <a:gs pos="0">
                <a:srgbClr val="004D86">
                  <a:shade val="30000"/>
                  <a:satMod val="115000"/>
                </a:srgbClr>
              </a:gs>
              <a:gs pos="20000">
                <a:srgbClr val="004D86">
                  <a:shade val="67500"/>
                  <a:satMod val="115000"/>
                </a:srgbClr>
              </a:gs>
              <a:gs pos="60000">
                <a:srgbClr val="004D86">
                  <a:shade val="100000"/>
                  <a:satMod val="115000"/>
                  <a:lumMod val="83000"/>
                  <a:lumOff val="17000"/>
                </a:srgbClr>
              </a:gs>
            </a:gsLst>
            <a:path path="circle">
              <a:fillToRect r="100000" b="100000"/>
            </a:path>
            <a:tileRect l="-100000" t="-100000"/>
          </a:gradFill>
          <a:ln>
            <a:solidFill>
              <a:schemeClr val="tx1"/>
            </a:solidFill>
          </a:ln>
          <a:effectLst>
            <a:innerShdw blurRad="114300">
              <a:prstClr val="black"/>
            </a:innerShdw>
          </a:effectLst>
          <a:ex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5720" tIns="0" rIns="45720" bIns="45720" anchor="ctr" anchorCtr="0"/>
          <a:lstStyle/>
          <a:p>
            <a:r>
              <a:rPr lang="en-US" dirty="0">
                <a:effectLst>
                  <a:outerShdw blurRad="38100" dist="38100" dir="2700000" algn="tl">
                    <a:srgbClr val="000000">
                      <a:alpha val="43137"/>
                    </a:srgbClr>
                  </a:outerShdw>
                </a:effectLst>
                <a:latin typeface="Liberation Sans" panose="020B0604020202020204" pitchFamily="34" charset="0"/>
              </a:rPr>
              <a:t>Step 4: </a:t>
            </a:r>
            <a:r>
              <a:rPr lang="en-US" dirty="0" smtClean="0">
                <a:effectLst>
                  <a:outerShdw blurRad="38100" dist="38100" dir="2700000" algn="tl">
                    <a:srgbClr val="000000">
                      <a:alpha val="43137"/>
                    </a:srgbClr>
                  </a:outerShdw>
                </a:effectLst>
                <a:latin typeface="Liberation Sans" panose="020B0604020202020204" pitchFamily="34" charset="0"/>
              </a:rPr>
              <a:t>Allocate the transaction price </a:t>
            </a:r>
            <a:r>
              <a:rPr lang="en-US" dirty="0">
                <a:effectLst>
                  <a:outerShdw blurRad="38100" dist="38100" dir="2700000" algn="tl">
                    <a:srgbClr val="000000">
                      <a:alpha val="43137"/>
                    </a:srgbClr>
                  </a:outerShdw>
                </a:effectLst>
                <a:latin typeface="Liberation Sans" panose="020B0604020202020204" pitchFamily="34" charset="0"/>
              </a:rPr>
              <a:t>to the separate</a:t>
            </a:r>
          </a:p>
          <a:p>
            <a:r>
              <a:rPr lang="en-US" dirty="0">
                <a:effectLst>
                  <a:outerShdw blurRad="38100" dist="38100" dir="2700000" algn="tl">
                    <a:srgbClr val="000000">
                      <a:alpha val="43137"/>
                    </a:srgbClr>
                  </a:outerShdw>
                </a:effectLst>
                <a:latin typeface="Liberation Sans" panose="020B0604020202020204" pitchFamily="34" charset="0"/>
              </a:rPr>
              <a:t>performance obligations.</a:t>
            </a:r>
          </a:p>
        </p:txBody>
      </p:sp>
      <p:sp>
        <p:nvSpPr>
          <p:cNvPr id="18" name="Down Arrow 17"/>
          <p:cNvSpPr/>
          <p:nvPr/>
        </p:nvSpPr>
        <p:spPr bwMode="auto">
          <a:xfrm>
            <a:off x="1447800" y="5715000"/>
            <a:ext cx="381000" cy="609600"/>
          </a:xfrm>
          <a:prstGeom prst="downArrow">
            <a:avLst/>
          </a:prstGeom>
          <a:solidFill>
            <a:schemeClr val="bg1">
              <a:lumMod val="75000"/>
            </a:schemeClr>
          </a:solidFill>
          <a:ln w="28575" cap="sq"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folHlink"/>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2566700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495" name="Rectangle 7"/>
          <p:cNvSpPr>
            <a:spLocks noChangeArrowheads="1"/>
          </p:cNvSpPr>
          <p:nvPr/>
        </p:nvSpPr>
        <p:spPr bwMode="auto">
          <a:xfrm>
            <a:off x="457200" y="457200"/>
            <a:ext cx="2514600" cy="609600"/>
          </a:xfrm>
          <a:prstGeom prst="rect">
            <a:avLst/>
          </a:prstGeom>
          <a:solidFill>
            <a:srgbClr val="DE3500"/>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000" dirty="0">
                <a:solidFill>
                  <a:srgbClr val="0066FF"/>
                </a:solidFill>
                <a:effectLst>
                  <a:outerShdw blurRad="38100" dist="38100" dir="2700000" algn="tl">
                    <a:srgbClr val="000000"/>
                  </a:outerShdw>
                </a:effectLst>
                <a:latin typeface="Liberation Sans" panose="020B0604020202020204" pitchFamily="34" charset="0"/>
                <a:ea typeface="Liberation Sans" panose="020B0604020202020204" pitchFamily="34" charset="0"/>
                <a:cs typeface="Liberation Sans" panose="020B0604020202020204" pitchFamily="34" charset="0"/>
              </a:rPr>
              <a:t>APPENDIX</a:t>
            </a:r>
            <a:r>
              <a:rPr lang="en-US" sz="28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800"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18A</a:t>
            </a:r>
          </a:p>
        </p:txBody>
      </p:sp>
      <p:sp>
        <p:nvSpPr>
          <p:cNvPr id="92166" name="Rectangle 8"/>
          <p:cNvSpPr>
            <a:spLocks noChangeArrowheads="1"/>
          </p:cNvSpPr>
          <p:nvPr/>
        </p:nvSpPr>
        <p:spPr bwMode="auto">
          <a:xfrm>
            <a:off x="3048000" y="457200"/>
            <a:ext cx="5715000" cy="609600"/>
          </a:xfrm>
          <a:prstGeom prst="rect">
            <a:avLst/>
          </a:prstGeom>
          <a:solidFill>
            <a:srgbClr val="0066FF"/>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143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dirty="0" smtClean="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LONG-TERM CONSTRUCTION CONTRACTS</a:t>
            </a:r>
            <a:endParaRPr lang="en-US" altLang="en-US"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7"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10</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 name="Text Box 2"/>
          <p:cNvSpPr txBox="1">
            <a:spLocks noChangeArrowheads="1"/>
          </p:cNvSpPr>
          <p:nvPr/>
        </p:nvSpPr>
        <p:spPr bwMode="auto">
          <a:xfrm>
            <a:off x="609600" y="1295400"/>
            <a:ext cx="7620000" cy="584775"/>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defPPr>
              <a:defRPr lang="en-US"/>
            </a:defPPr>
            <a:lvl1pPr marL="0" algn="l">
              <a:defRPr sz="3200" i="0">
                <a:solidFill>
                  <a:schemeClr val="tx2">
                    <a:lumMod val="75000"/>
                  </a:schemeClr>
                </a:solidFill>
                <a:effectLst/>
                <a:latin typeface="+mn-lt"/>
              </a:defRPr>
            </a:lvl1pPr>
            <a:lvl2pPr marL="109538">
              <a:defRPr sz="3000" i="1">
                <a:solidFill>
                  <a:srgbClr val="FFFF00"/>
                </a:solidFill>
                <a:effectLst>
                  <a:outerShdw blurRad="38100" dist="38100" dir="2700000" algn="tl">
                    <a:srgbClr val="C0C0C0"/>
                  </a:outerShdw>
                </a:effectLst>
              </a:defRPr>
            </a:lvl2pPr>
            <a:lvl3pPr marL="109538">
              <a:defRPr sz="3000" i="1">
                <a:solidFill>
                  <a:srgbClr val="FFFF00"/>
                </a:solidFill>
                <a:effectLst>
                  <a:outerShdw blurRad="38100" dist="38100" dir="2700000" algn="tl">
                    <a:srgbClr val="C0C0C0"/>
                  </a:outerShdw>
                </a:effectLst>
              </a:defRPr>
            </a:lvl3pPr>
            <a:lvl4pPr marL="109538">
              <a:defRPr sz="3000" i="1">
                <a:solidFill>
                  <a:srgbClr val="FFFF00"/>
                </a:solidFill>
                <a:effectLst>
                  <a:outerShdw blurRad="38100" dist="38100" dir="2700000" algn="tl">
                    <a:srgbClr val="C0C0C0"/>
                  </a:outerShdw>
                </a:effectLst>
              </a:defRPr>
            </a:lvl4pPr>
            <a:lvl5pPr marL="109538">
              <a:defRPr sz="3000" i="1">
                <a:solidFill>
                  <a:srgbClr val="FFFF00"/>
                </a:solidFill>
                <a:effectLst>
                  <a:outerShdw blurRad="38100" dist="38100" dir="2700000" algn="tl">
                    <a:srgbClr val="C0C0C0"/>
                  </a:outerShdw>
                </a:effectLst>
              </a:defRPr>
            </a:lvl5pPr>
            <a:lvl6pPr marL="5667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6pPr>
            <a:lvl7pPr marL="10239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7pPr>
            <a:lvl8pPr marL="14811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8pPr>
            <a:lvl9pPr marL="19383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9pPr>
          </a:lstStyle>
          <a:p>
            <a:r>
              <a:rPr lang="en-US" altLang="en-US" sz="3000" dirty="0">
                <a:latin typeface="Liberation Sans" panose="020B0604020202020204" pitchFamily="34" charset="0"/>
                <a:ea typeface="Liberation Sans" panose="020B0604020202020204" pitchFamily="34" charset="0"/>
                <a:cs typeface="Liberation Sans" panose="020B0604020202020204" pitchFamily="34" charset="0"/>
              </a:rPr>
              <a:t>Revenue Recognition Over Time</a:t>
            </a:r>
          </a:p>
        </p:txBody>
      </p:sp>
      <p:sp>
        <p:nvSpPr>
          <p:cNvPr id="10" name="Rectangle 3"/>
          <p:cNvSpPr>
            <a:spLocks noChangeArrowheads="1"/>
          </p:cNvSpPr>
          <p:nvPr/>
        </p:nvSpPr>
        <p:spPr bwMode="auto">
          <a:xfrm>
            <a:off x="609600" y="1905000"/>
            <a:ext cx="7772400" cy="3380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indent="0" algn="l">
              <a:lnSpc>
                <a:spcPct val="125000"/>
              </a:lnSpc>
              <a:spcBef>
                <a:spcPts val="1200"/>
              </a:spcBef>
              <a:buSzPct val="80000"/>
            </a:pPr>
            <a:r>
              <a:rPr lang="en-US" altLang="en-US" sz="2200" b="0" dirty="0" smtClean="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Companies </a:t>
            </a:r>
            <a:r>
              <a:rPr lang="en-US" sz="2200" b="0" dirty="0" smtClean="0">
                <a:latin typeface="Liberation Sans" panose="020B0604020202020204" pitchFamily="34" charset="0"/>
                <a:ea typeface="Liberation Sans" panose="020B0604020202020204" pitchFamily="34" charset="0"/>
                <a:cs typeface="Liberation Sans" panose="020B0604020202020204" pitchFamily="34" charset="0"/>
              </a:rPr>
              <a:t>should </a:t>
            </a:r>
            <a:r>
              <a:rPr lang="en-US" sz="2200" b="0" dirty="0">
                <a:latin typeface="Liberation Sans" panose="020B0604020202020204" pitchFamily="34" charset="0"/>
                <a:ea typeface="Liberation Sans" panose="020B0604020202020204" pitchFamily="34" charset="0"/>
                <a:cs typeface="Liberation Sans" panose="020B0604020202020204" pitchFamily="34" charset="0"/>
              </a:rPr>
              <a:t>use the </a:t>
            </a:r>
            <a:r>
              <a:rPr lang="en-US" sz="2200" dirty="0">
                <a:latin typeface="Liberation Sans" panose="020B0604020202020204" pitchFamily="34" charset="0"/>
                <a:ea typeface="Liberation Sans" panose="020B0604020202020204" pitchFamily="34" charset="0"/>
                <a:cs typeface="Liberation Sans" panose="020B0604020202020204" pitchFamily="34" charset="0"/>
              </a:rPr>
              <a:t>completed-contract</a:t>
            </a:r>
            <a:r>
              <a:rPr lang="en-US" sz="2200" b="0" dirty="0">
                <a:latin typeface="Liberation Sans" panose="020B0604020202020204" pitchFamily="34" charset="0"/>
                <a:ea typeface="Liberation Sans" panose="020B0604020202020204" pitchFamily="34" charset="0"/>
                <a:cs typeface="Liberation Sans" panose="020B0604020202020204" pitchFamily="34" charset="0"/>
              </a:rPr>
              <a:t> method when one of the </a:t>
            </a:r>
            <a:r>
              <a:rPr lang="en-US" sz="2200" b="0" dirty="0" smtClean="0">
                <a:latin typeface="Liberation Sans" panose="020B0604020202020204" pitchFamily="34" charset="0"/>
                <a:ea typeface="Liberation Sans" panose="020B0604020202020204" pitchFamily="34" charset="0"/>
                <a:cs typeface="Liberation Sans" panose="020B0604020202020204" pitchFamily="34" charset="0"/>
              </a:rPr>
              <a:t>following conditions </a:t>
            </a:r>
            <a:r>
              <a:rPr lang="en-US" sz="2200" b="0" dirty="0">
                <a:latin typeface="Liberation Sans" panose="020B0604020202020204" pitchFamily="34" charset="0"/>
                <a:ea typeface="Liberation Sans" panose="020B0604020202020204" pitchFamily="34" charset="0"/>
                <a:cs typeface="Liberation Sans" panose="020B0604020202020204" pitchFamily="34" charset="0"/>
              </a:rPr>
              <a:t>applies</a:t>
            </a:r>
            <a:r>
              <a:rPr lang="en-US" sz="2200" b="0" dirty="0" smtClean="0">
                <a:latin typeface="Liberation Sans" panose="020B0604020202020204" pitchFamily="34" charset="0"/>
                <a:ea typeface="Liberation Sans" panose="020B0604020202020204" pitchFamily="34" charset="0"/>
                <a:cs typeface="Liberation Sans" panose="020B0604020202020204" pitchFamily="34" charset="0"/>
              </a:rPr>
              <a:t>:</a:t>
            </a:r>
          </a:p>
          <a:p>
            <a:pPr lvl="1" algn="l">
              <a:lnSpc>
                <a:spcPct val="125000"/>
              </a:lnSpc>
              <a:spcBef>
                <a:spcPts val="1200"/>
              </a:spcBef>
              <a:buClr>
                <a:srgbClr val="800000"/>
              </a:buClr>
              <a:buSzPct val="80000"/>
              <a:buFont typeface="Wingdings" pitchFamily="2" charset="2"/>
              <a:buChar char="u"/>
            </a:pPr>
            <a:r>
              <a:rPr lang="en-US" sz="2100" b="0" dirty="0" smtClean="0">
                <a:latin typeface="Liberation Sans" panose="020B0604020202020204" pitchFamily="34" charset="0"/>
                <a:ea typeface="Liberation Sans" panose="020B0604020202020204" pitchFamily="34" charset="0"/>
                <a:cs typeface="Liberation Sans" panose="020B0604020202020204" pitchFamily="34" charset="0"/>
              </a:rPr>
              <a:t>When </a:t>
            </a:r>
            <a:r>
              <a:rPr lang="en-US" sz="2100" b="0" dirty="0">
                <a:latin typeface="Liberation Sans" panose="020B0604020202020204" pitchFamily="34" charset="0"/>
                <a:ea typeface="Liberation Sans" panose="020B0604020202020204" pitchFamily="34" charset="0"/>
                <a:cs typeface="Liberation Sans" panose="020B0604020202020204" pitchFamily="34" charset="0"/>
              </a:rPr>
              <a:t>a company has primarily short-term contracts, </a:t>
            </a:r>
            <a:r>
              <a:rPr lang="en-US" sz="2100" b="0" dirty="0" smtClean="0">
                <a:latin typeface="Liberation Sans" panose="020B0604020202020204" pitchFamily="34" charset="0"/>
                <a:ea typeface="Liberation Sans" panose="020B0604020202020204" pitchFamily="34" charset="0"/>
                <a:cs typeface="Liberation Sans" panose="020B0604020202020204" pitchFamily="34" charset="0"/>
              </a:rPr>
              <a:t>or</a:t>
            </a:r>
          </a:p>
          <a:p>
            <a:pPr lvl="1" algn="l">
              <a:lnSpc>
                <a:spcPct val="125000"/>
              </a:lnSpc>
              <a:spcBef>
                <a:spcPts val="1200"/>
              </a:spcBef>
              <a:buClr>
                <a:srgbClr val="800000"/>
              </a:buClr>
              <a:buSzPct val="80000"/>
              <a:buFont typeface="Wingdings" pitchFamily="2" charset="2"/>
              <a:buChar char="u"/>
            </a:pPr>
            <a:r>
              <a:rPr lang="en-US" sz="2100" b="0" dirty="0" smtClean="0">
                <a:latin typeface="Liberation Sans" panose="020B0604020202020204" pitchFamily="34" charset="0"/>
                <a:ea typeface="Liberation Sans" panose="020B0604020202020204" pitchFamily="34" charset="0"/>
                <a:cs typeface="Liberation Sans" panose="020B0604020202020204" pitchFamily="34" charset="0"/>
              </a:rPr>
              <a:t>When </a:t>
            </a:r>
            <a:r>
              <a:rPr lang="en-US" sz="2100" b="0" dirty="0">
                <a:latin typeface="Liberation Sans" panose="020B0604020202020204" pitchFamily="34" charset="0"/>
                <a:ea typeface="Liberation Sans" panose="020B0604020202020204" pitchFamily="34" charset="0"/>
                <a:cs typeface="Liberation Sans" panose="020B0604020202020204" pitchFamily="34" charset="0"/>
              </a:rPr>
              <a:t>a company cannot meet </a:t>
            </a:r>
            <a:r>
              <a:rPr lang="en-US" sz="2100" b="0" dirty="0" smtClean="0">
                <a:latin typeface="Liberation Sans" panose="020B0604020202020204" pitchFamily="34" charset="0"/>
                <a:ea typeface="Liberation Sans" panose="020B0604020202020204" pitchFamily="34" charset="0"/>
                <a:cs typeface="Liberation Sans" panose="020B0604020202020204" pitchFamily="34" charset="0"/>
              </a:rPr>
              <a:t>conditions </a:t>
            </a:r>
            <a:r>
              <a:rPr lang="en-US" sz="2100" b="0" dirty="0">
                <a:latin typeface="Liberation Sans" panose="020B0604020202020204" pitchFamily="34" charset="0"/>
                <a:ea typeface="Liberation Sans" panose="020B0604020202020204" pitchFamily="34" charset="0"/>
                <a:cs typeface="Liberation Sans" panose="020B0604020202020204" pitchFamily="34" charset="0"/>
              </a:rPr>
              <a:t>for using the </a:t>
            </a:r>
            <a:r>
              <a:rPr lang="en-US" sz="2100" b="0" dirty="0" smtClean="0">
                <a:latin typeface="Liberation Sans" panose="020B0604020202020204" pitchFamily="34" charset="0"/>
                <a:ea typeface="Liberation Sans" panose="020B0604020202020204" pitchFamily="34" charset="0"/>
                <a:cs typeface="Liberation Sans" panose="020B0604020202020204" pitchFamily="34" charset="0"/>
              </a:rPr>
              <a:t>percentage-of-completion method</a:t>
            </a:r>
            <a:r>
              <a:rPr lang="en-US" sz="2100" b="0" dirty="0">
                <a:latin typeface="Liberation Sans" panose="020B0604020202020204" pitchFamily="34" charset="0"/>
                <a:ea typeface="Liberation Sans" panose="020B0604020202020204" pitchFamily="34" charset="0"/>
                <a:cs typeface="Liberation Sans" panose="020B0604020202020204" pitchFamily="34" charset="0"/>
              </a:rPr>
              <a:t>, </a:t>
            </a:r>
            <a:r>
              <a:rPr lang="en-US" sz="2100" b="0" dirty="0" smtClean="0">
                <a:latin typeface="Liberation Sans" panose="020B0604020202020204" pitchFamily="34" charset="0"/>
                <a:ea typeface="Liberation Sans" panose="020B0604020202020204" pitchFamily="34" charset="0"/>
                <a:cs typeface="Liberation Sans" panose="020B0604020202020204" pitchFamily="34" charset="0"/>
              </a:rPr>
              <a:t>or</a:t>
            </a:r>
          </a:p>
          <a:p>
            <a:pPr lvl="1" algn="l">
              <a:lnSpc>
                <a:spcPct val="125000"/>
              </a:lnSpc>
              <a:spcBef>
                <a:spcPts val="1200"/>
              </a:spcBef>
              <a:buClr>
                <a:srgbClr val="800000"/>
              </a:buClr>
              <a:buSzPct val="80000"/>
              <a:buFont typeface="Wingdings" pitchFamily="2" charset="2"/>
              <a:buChar char="u"/>
            </a:pPr>
            <a:r>
              <a:rPr lang="en-US" sz="2100" b="0" dirty="0" smtClean="0">
                <a:latin typeface="Liberation Sans" panose="020B0604020202020204" pitchFamily="34" charset="0"/>
                <a:ea typeface="Liberation Sans" panose="020B0604020202020204" pitchFamily="34" charset="0"/>
                <a:cs typeface="Liberation Sans" panose="020B0604020202020204" pitchFamily="34" charset="0"/>
              </a:rPr>
              <a:t>When </a:t>
            </a:r>
            <a:r>
              <a:rPr lang="en-US" sz="2100" b="0" dirty="0">
                <a:latin typeface="Liberation Sans" panose="020B0604020202020204" pitchFamily="34" charset="0"/>
                <a:ea typeface="Liberation Sans" panose="020B0604020202020204" pitchFamily="34" charset="0"/>
                <a:cs typeface="Liberation Sans" panose="020B0604020202020204" pitchFamily="34" charset="0"/>
              </a:rPr>
              <a:t>there are inherent hazards in the contract beyond the normal, recurring </a:t>
            </a:r>
            <a:r>
              <a:rPr lang="en-US" sz="2100" b="0" dirty="0" smtClean="0">
                <a:latin typeface="Liberation Sans" panose="020B0604020202020204" pitchFamily="34" charset="0"/>
                <a:ea typeface="Liberation Sans" panose="020B0604020202020204" pitchFamily="34" charset="0"/>
                <a:cs typeface="Liberation Sans" panose="020B0604020202020204" pitchFamily="34" charset="0"/>
              </a:rPr>
              <a:t>business risks</a:t>
            </a:r>
            <a:r>
              <a:rPr lang="en-US" sz="2100" b="0" dirty="0">
                <a:latin typeface="Liberation Sans" panose="020B0604020202020204" pitchFamily="34" charset="0"/>
                <a:ea typeface="Liberation Sans" panose="020B0604020202020204" pitchFamily="34" charset="0"/>
                <a:cs typeface="Liberation Sans" panose="020B0604020202020204" pitchFamily="34" charset="0"/>
              </a:rPr>
              <a:t>.</a:t>
            </a:r>
            <a:endParaRPr lang="en-US" altLang="en-US" sz="2100" b="0" dirty="0">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4206462217"/>
      </p:ext>
    </p:extLst>
  </p:cSld>
  <p:clrMapOvr>
    <a:masterClrMapping/>
  </p:clrMapOvr>
  <p:transition>
    <p:wipe dir="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495" name="Rectangle 7"/>
          <p:cNvSpPr>
            <a:spLocks noChangeArrowheads="1"/>
          </p:cNvSpPr>
          <p:nvPr/>
        </p:nvSpPr>
        <p:spPr bwMode="auto">
          <a:xfrm>
            <a:off x="457200" y="457200"/>
            <a:ext cx="2514600" cy="609600"/>
          </a:xfrm>
          <a:prstGeom prst="rect">
            <a:avLst/>
          </a:prstGeom>
          <a:solidFill>
            <a:srgbClr val="DE3500"/>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000" dirty="0">
                <a:solidFill>
                  <a:srgbClr val="0066FF"/>
                </a:solidFill>
                <a:effectLst>
                  <a:outerShdw blurRad="38100" dist="38100" dir="2700000" algn="tl">
                    <a:srgbClr val="000000"/>
                  </a:outerShdw>
                </a:effectLst>
                <a:latin typeface="Liberation Sans" panose="020B0604020202020204" pitchFamily="34" charset="0"/>
                <a:ea typeface="Liberation Sans" panose="020B0604020202020204" pitchFamily="34" charset="0"/>
                <a:cs typeface="Liberation Sans" panose="020B0604020202020204" pitchFamily="34" charset="0"/>
              </a:rPr>
              <a:t>APPENDIX</a:t>
            </a:r>
            <a:r>
              <a:rPr lang="en-US" sz="28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800"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18A</a:t>
            </a:r>
          </a:p>
        </p:txBody>
      </p:sp>
      <p:sp>
        <p:nvSpPr>
          <p:cNvPr id="92166" name="Rectangle 8"/>
          <p:cNvSpPr>
            <a:spLocks noChangeArrowheads="1"/>
          </p:cNvSpPr>
          <p:nvPr/>
        </p:nvSpPr>
        <p:spPr bwMode="auto">
          <a:xfrm>
            <a:off x="3048000" y="457200"/>
            <a:ext cx="5715000" cy="609600"/>
          </a:xfrm>
          <a:prstGeom prst="rect">
            <a:avLst/>
          </a:prstGeom>
          <a:solidFill>
            <a:srgbClr val="0066FF"/>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143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dirty="0" smtClean="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LONG-TERM CONSTRUCTION CONTRACTS</a:t>
            </a:r>
            <a:endParaRPr lang="en-US" altLang="en-US"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7"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Arial" charset="0"/>
              </a:rPr>
              <a:t>LO </a:t>
            </a:r>
            <a:r>
              <a:rPr lang="en-US" altLang="en-US" sz="1600" i="1" dirty="0" smtClean="0">
                <a:solidFill>
                  <a:schemeClr val="bg2"/>
                </a:solidFill>
                <a:latin typeface="Arial" charset="0"/>
              </a:rPr>
              <a:t>10</a:t>
            </a:r>
            <a:endParaRPr lang="en-US" altLang="en-US" sz="1600" i="1" dirty="0">
              <a:solidFill>
                <a:schemeClr val="bg2"/>
              </a:solidFill>
              <a:latin typeface="Arial" charset="0"/>
            </a:endParaRPr>
          </a:p>
        </p:txBody>
      </p:sp>
      <p:sp>
        <p:nvSpPr>
          <p:cNvPr id="9" name="Text Box 2"/>
          <p:cNvSpPr txBox="1">
            <a:spLocks noChangeArrowheads="1"/>
          </p:cNvSpPr>
          <p:nvPr/>
        </p:nvSpPr>
        <p:spPr bwMode="auto">
          <a:xfrm>
            <a:off x="609600" y="1295400"/>
            <a:ext cx="7620000" cy="584775"/>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defPPr>
              <a:defRPr lang="en-US"/>
            </a:defPPr>
            <a:lvl1pPr marL="0" algn="l">
              <a:defRPr sz="3200" i="0">
                <a:solidFill>
                  <a:schemeClr val="tx2">
                    <a:lumMod val="75000"/>
                  </a:schemeClr>
                </a:solidFill>
                <a:effectLst/>
                <a:latin typeface="+mn-lt"/>
              </a:defRPr>
            </a:lvl1pPr>
            <a:lvl2pPr marL="109538">
              <a:defRPr sz="3000" i="1">
                <a:solidFill>
                  <a:srgbClr val="FFFF00"/>
                </a:solidFill>
                <a:effectLst>
                  <a:outerShdw blurRad="38100" dist="38100" dir="2700000" algn="tl">
                    <a:srgbClr val="C0C0C0"/>
                  </a:outerShdw>
                </a:effectLst>
              </a:defRPr>
            </a:lvl2pPr>
            <a:lvl3pPr marL="109538">
              <a:defRPr sz="3000" i="1">
                <a:solidFill>
                  <a:srgbClr val="FFFF00"/>
                </a:solidFill>
                <a:effectLst>
                  <a:outerShdw blurRad="38100" dist="38100" dir="2700000" algn="tl">
                    <a:srgbClr val="C0C0C0"/>
                  </a:outerShdw>
                </a:effectLst>
              </a:defRPr>
            </a:lvl3pPr>
            <a:lvl4pPr marL="109538">
              <a:defRPr sz="3000" i="1">
                <a:solidFill>
                  <a:srgbClr val="FFFF00"/>
                </a:solidFill>
                <a:effectLst>
                  <a:outerShdw blurRad="38100" dist="38100" dir="2700000" algn="tl">
                    <a:srgbClr val="C0C0C0"/>
                  </a:outerShdw>
                </a:effectLst>
              </a:defRPr>
            </a:lvl4pPr>
            <a:lvl5pPr marL="109538">
              <a:defRPr sz="3000" i="1">
                <a:solidFill>
                  <a:srgbClr val="FFFF00"/>
                </a:solidFill>
                <a:effectLst>
                  <a:outerShdw blurRad="38100" dist="38100" dir="2700000" algn="tl">
                    <a:srgbClr val="C0C0C0"/>
                  </a:outerShdw>
                </a:effectLst>
              </a:defRPr>
            </a:lvl5pPr>
            <a:lvl6pPr marL="5667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6pPr>
            <a:lvl7pPr marL="10239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7pPr>
            <a:lvl8pPr marL="14811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8pPr>
            <a:lvl9pPr marL="1938338" algn="ctr" eaLnBrk="0" fontAlgn="base" hangingPunct="0">
              <a:spcBef>
                <a:spcPct val="0"/>
              </a:spcBef>
              <a:spcAft>
                <a:spcPct val="0"/>
              </a:spcAft>
              <a:defRPr sz="3000" i="1">
                <a:solidFill>
                  <a:srgbClr val="FFFF00"/>
                </a:solidFill>
                <a:effectLst>
                  <a:outerShdw blurRad="38100" dist="38100" dir="2700000" algn="tl">
                    <a:srgbClr val="C0C0C0"/>
                  </a:outerShdw>
                </a:effectLst>
              </a:defRPr>
            </a:lvl9pPr>
          </a:lstStyle>
          <a:p>
            <a:r>
              <a:rPr lang="en-US" altLang="en-US" sz="3000" dirty="0" smtClean="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rPr>
              <a:t>Percentage-of-Completion Method</a:t>
            </a:r>
            <a:endParaRPr lang="en-US" altLang="en-US" sz="3000" dirty="0">
              <a:solidFill>
                <a:schemeClr val="accent6">
                  <a:lumMod val="50000"/>
                </a:schemeClr>
              </a:solidFill>
              <a:latin typeface="Liberation Sans" panose="020B0604020202020204" pitchFamily="34" charset="0"/>
              <a:ea typeface="Liberation Sans" panose="020B0604020202020204" pitchFamily="34" charset="0"/>
              <a:cs typeface="Liberation Sans" panose="020B0604020202020204" pitchFamily="34" charset="0"/>
            </a:endParaRPr>
          </a:p>
        </p:txBody>
      </p:sp>
      <p:pic>
        <p:nvPicPr>
          <p:cNvPr id="8"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438400"/>
            <a:ext cx="6400800" cy="1073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657600"/>
            <a:ext cx="6400800" cy="1069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848225"/>
            <a:ext cx="6400800" cy="1019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3"/>
          <p:cNvSpPr txBox="1">
            <a:spLocks noChangeArrowheads="1"/>
          </p:cNvSpPr>
          <p:nvPr/>
        </p:nvSpPr>
        <p:spPr bwMode="auto">
          <a:xfrm>
            <a:off x="609600" y="1974427"/>
            <a:ext cx="7543800" cy="4639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05000"/>
              </a:lnSpc>
              <a:spcBef>
                <a:spcPct val="45000"/>
              </a:spcBef>
              <a:buClr>
                <a:srgbClr val="800000"/>
              </a:buClr>
              <a:buSzPct val="90000"/>
            </a:pPr>
            <a:r>
              <a:rPr lang="en-US" altLang="en-US" sz="23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Revenue </a:t>
            </a:r>
            <a:r>
              <a:rPr lang="en-US" altLang="en-US" sz="23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to </a:t>
            </a:r>
            <a:r>
              <a:rPr lang="en-US" altLang="en-US" sz="2300" b="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Recognized Cost-to-Cost Basis</a:t>
            </a:r>
            <a:endParaRPr lang="en-US" altLang="en-US" sz="2300" b="0"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4" name="Text Box 9"/>
          <p:cNvSpPr txBox="1">
            <a:spLocks noChangeArrowheads="1"/>
          </p:cNvSpPr>
          <p:nvPr/>
        </p:nvSpPr>
        <p:spPr bwMode="auto">
          <a:xfrm>
            <a:off x="7246991" y="2667000"/>
            <a:ext cx="1433406"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r>
              <a:rPr lang="en-US" altLang="en-US" sz="1200" dirty="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rPr>
              <a:t>Illustration </a:t>
            </a:r>
            <a:r>
              <a:rPr lang="en-US" altLang="en-US" sz="1200" dirty="0" smtClean="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rPr>
              <a:t>18-1A</a:t>
            </a:r>
            <a:endParaRPr lang="en-US" altLang="en-US" sz="1200" dirty="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5" name="Text Box 14"/>
          <p:cNvSpPr txBox="1">
            <a:spLocks noChangeArrowheads="1"/>
          </p:cNvSpPr>
          <p:nvPr/>
        </p:nvSpPr>
        <p:spPr bwMode="auto">
          <a:xfrm>
            <a:off x="7245403" y="3687763"/>
            <a:ext cx="1433406"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r>
              <a:rPr lang="en-US" altLang="en-US" sz="1200" dirty="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rPr>
              <a:t>Illustration </a:t>
            </a:r>
            <a:r>
              <a:rPr lang="en-US" altLang="en-US" sz="1200" dirty="0" smtClean="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rPr>
              <a:t>18-2A</a:t>
            </a:r>
            <a:endParaRPr lang="en-US" altLang="en-US" sz="1200" dirty="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6" name="Text Box 15"/>
          <p:cNvSpPr txBox="1">
            <a:spLocks noChangeArrowheads="1"/>
          </p:cNvSpPr>
          <p:nvPr/>
        </p:nvSpPr>
        <p:spPr bwMode="auto">
          <a:xfrm>
            <a:off x="7246991" y="4906963"/>
            <a:ext cx="1433406"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r>
              <a:rPr lang="en-US" altLang="en-US" sz="1200" dirty="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rPr>
              <a:t>Illustration </a:t>
            </a:r>
            <a:r>
              <a:rPr lang="en-US" altLang="en-US" sz="1200" dirty="0" smtClean="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rPr>
              <a:t>18-3A</a:t>
            </a:r>
            <a:endParaRPr lang="en-US" altLang="en-US" sz="1200" dirty="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7" name="Line 17"/>
          <p:cNvSpPr>
            <a:spLocks noChangeShapeType="1"/>
          </p:cNvSpPr>
          <p:nvPr/>
        </p:nvSpPr>
        <p:spPr bwMode="auto">
          <a:xfrm flipH="1">
            <a:off x="2438400" y="3276600"/>
            <a:ext cx="2514600" cy="533400"/>
          </a:xfrm>
          <a:prstGeom prst="line">
            <a:avLst/>
          </a:prstGeom>
          <a:noFill/>
          <a:ln w="28575" cap="sq">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8" name="Line 18"/>
          <p:cNvSpPr>
            <a:spLocks noChangeShapeType="1"/>
          </p:cNvSpPr>
          <p:nvPr/>
        </p:nvSpPr>
        <p:spPr bwMode="auto">
          <a:xfrm flipH="1">
            <a:off x="2819400" y="4572000"/>
            <a:ext cx="2133600" cy="457200"/>
          </a:xfrm>
          <a:prstGeom prst="line">
            <a:avLst/>
          </a:prstGeom>
          <a:noFill/>
          <a:ln w="28575" cap="sq">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1669989726"/>
      </p:ext>
    </p:extLst>
  </p:cSld>
  <p:clrMapOvr>
    <a:masterClrMapping/>
  </p:clrMapOvr>
  <p:transition>
    <p:wipe dir="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3"/>
          <p:cNvSpPr>
            <a:spLocks noChangeArrowheads="1"/>
          </p:cNvSpPr>
          <p:nvPr/>
        </p:nvSpPr>
        <p:spPr bwMode="auto">
          <a:xfrm>
            <a:off x="609600" y="1295400"/>
            <a:ext cx="7848600" cy="2149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30000"/>
              </a:lnSpc>
              <a:spcBef>
                <a:spcPts val="1200"/>
              </a:spcBef>
            </a:pPr>
            <a:r>
              <a:rPr lang="en-US" altLang="en-US" sz="2100" dirty="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rPr>
              <a:t>Illustration:</a:t>
            </a:r>
            <a:r>
              <a:rPr lang="en-US" altLang="en-US" sz="2100" b="0" dirty="0">
                <a:latin typeface="Liberation Sans" panose="020B0604020202020204" pitchFamily="34" charset="0"/>
                <a:ea typeface="Liberation Sans" panose="020B0604020202020204" pitchFamily="34" charset="0"/>
                <a:cs typeface="Liberation Sans" panose="020B0604020202020204" pitchFamily="34" charset="0"/>
              </a:rPr>
              <a:t>  Hardhat Construction Company has a contract to construct a $4,500,000 bridge at an estimated cost of $4,000,000. The contract is to start in July 2014, and the bridge is to be completed in October 2016. The following data pertain to the construction period. </a:t>
            </a:r>
          </a:p>
        </p:txBody>
      </p:sp>
      <p:pic>
        <p:nvPicPr>
          <p:cNvPr id="40966"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73500"/>
            <a:ext cx="8558213" cy="17653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7"/>
          <p:cNvSpPr>
            <a:spLocks noChangeArrowheads="1"/>
          </p:cNvSpPr>
          <p:nvPr/>
        </p:nvSpPr>
        <p:spPr bwMode="auto">
          <a:xfrm>
            <a:off x="457200" y="457200"/>
            <a:ext cx="2514600" cy="609600"/>
          </a:xfrm>
          <a:prstGeom prst="rect">
            <a:avLst/>
          </a:prstGeom>
          <a:solidFill>
            <a:srgbClr val="DE3500"/>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000" dirty="0">
                <a:solidFill>
                  <a:srgbClr val="0066FF"/>
                </a:solidFill>
                <a:effectLst>
                  <a:outerShdw blurRad="38100" dist="38100" dir="2700000" algn="tl">
                    <a:srgbClr val="000000"/>
                  </a:outerShdw>
                </a:effectLst>
                <a:latin typeface="Liberation Sans" panose="020B0604020202020204" pitchFamily="34" charset="0"/>
                <a:ea typeface="Liberation Sans" panose="020B0604020202020204" pitchFamily="34" charset="0"/>
                <a:cs typeface="Liberation Sans" panose="020B0604020202020204" pitchFamily="34" charset="0"/>
              </a:rPr>
              <a:t>APPENDIX</a:t>
            </a:r>
            <a:r>
              <a:rPr lang="en-US" sz="28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800"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18A</a:t>
            </a:r>
          </a:p>
        </p:txBody>
      </p:sp>
      <p:sp>
        <p:nvSpPr>
          <p:cNvPr id="8" name="Rectangle 8"/>
          <p:cNvSpPr>
            <a:spLocks noChangeArrowheads="1"/>
          </p:cNvSpPr>
          <p:nvPr/>
        </p:nvSpPr>
        <p:spPr bwMode="auto">
          <a:xfrm>
            <a:off x="3048000" y="457200"/>
            <a:ext cx="5715000" cy="609600"/>
          </a:xfrm>
          <a:prstGeom prst="rect">
            <a:avLst/>
          </a:prstGeom>
          <a:solidFill>
            <a:srgbClr val="0066FF"/>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143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20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PERCENTAGE-OF-COMPLETION METHOD</a:t>
            </a:r>
            <a:endParaRPr lang="en-US" altLang="en-US" sz="20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0"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Arial" charset="0"/>
              </a:rPr>
              <a:t>LO </a:t>
            </a:r>
            <a:r>
              <a:rPr lang="en-US" altLang="en-US" sz="1600" i="1" dirty="0" smtClean="0">
                <a:solidFill>
                  <a:schemeClr val="bg2"/>
                </a:solidFill>
                <a:latin typeface="Arial" charset="0"/>
              </a:rPr>
              <a:t>10</a:t>
            </a:r>
            <a:endParaRPr lang="en-US" altLang="en-US" sz="1600" i="1" dirty="0">
              <a:solidFill>
                <a:schemeClr val="bg2"/>
              </a:solidFill>
              <a:latin typeface="Arial" charset="0"/>
            </a:endParaRPr>
          </a:p>
        </p:txBody>
      </p:sp>
    </p:spTree>
  </p:cSld>
  <p:clrMapOvr>
    <a:masterClrMapping/>
  </p:clrMapOvr>
  <p:transition>
    <p:zoom/>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8" y="3040063"/>
            <a:ext cx="8558212" cy="32639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7" name="Text Box 7"/>
          <p:cNvSpPr txBox="1">
            <a:spLocks noChangeArrowheads="1"/>
          </p:cNvSpPr>
          <p:nvPr/>
        </p:nvSpPr>
        <p:spPr bwMode="auto">
          <a:xfrm>
            <a:off x="338191" y="3124200"/>
            <a:ext cx="14334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Lst>
        </p:spPr>
        <p:txBody>
          <a:bodyPr wrap="non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r>
              <a:rPr lang="en-US" altLang="en-US" sz="1200" dirty="0">
                <a:solidFill>
                  <a:srgbClr val="800000"/>
                </a:solidFill>
                <a:latin typeface="Arial" charset="0"/>
              </a:rPr>
              <a:t>Illustration </a:t>
            </a:r>
            <a:r>
              <a:rPr lang="en-US" altLang="en-US" sz="1200" dirty="0" smtClean="0">
                <a:solidFill>
                  <a:srgbClr val="800000"/>
                </a:solidFill>
                <a:latin typeface="Arial" charset="0"/>
              </a:rPr>
              <a:t>18-4A</a:t>
            </a:r>
            <a:endParaRPr lang="en-US" altLang="en-US" sz="1200" dirty="0">
              <a:solidFill>
                <a:srgbClr val="800000"/>
              </a:solidFill>
              <a:latin typeface="Arial" charset="0"/>
            </a:endParaRPr>
          </a:p>
        </p:txBody>
      </p:sp>
      <p:pic>
        <p:nvPicPr>
          <p:cNvPr id="41991"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988" y="1219200"/>
            <a:ext cx="8558212" cy="17653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4076700"/>
            <a:ext cx="1143000" cy="2111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4343400"/>
            <a:ext cx="1143000" cy="2111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4665663"/>
            <a:ext cx="1143000" cy="2111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5410200"/>
            <a:ext cx="1447800" cy="8207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4953000"/>
            <a:ext cx="11430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076700"/>
            <a:ext cx="1143000" cy="2111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343400"/>
            <a:ext cx="1143000" cy="2111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665663"/>
            <a:ext cx="1143000" cy="2111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5410200"/>
            <a:ext cx="1447800" cy="8207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953000"/>
            <a:ext cx="11430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7"/>
          <p:cNvSpPr>
            <a:spLocks noChangeArrowheads="1"/>
          </p:cNvSpPr>
          <p:nvPr/>
        </p:nvSpPr>
        <p:spPr bwMode="auto">
          <a:xfrm>
            <a:off x="457200" y="457200"/>
            <a:ext cx="2514600" cy="609600"/>
          </a:xfrm>
          <a:prstGeom prst="rect">
            <a:avLst/>
          </a:prstGeom>
          <a:solidFill>
            <a:srgbClr val="DE3500"/>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000" dirty="0">
                <a:solidFill>
                  <a:srgbClr val="0066FF"/>
                </a:solidFill>
                <a:effectLst>
                  <a:outerShdw blurRad="38100" dist="38100" dir="2700000" algn="tl">
                    <a:srgbClr val="000000"/>
                  </a:outerShdw>
                </a:effectLst>
                <a:latin typeface="Liberation Sans" panose="020B0604020202020204" pitchFamily="34" charset="0"/>
                <a:ea typeface="Liberation Sans" panose="020B0604020202020204" pitchFamily="34" charset="0"/>
                <a:cs typeface="Liberation Sans" panose="020B0604020202020204" pitchFamily="34" charset="0"/>
              </a:rPr>
              <a:t>APPENDIX</a:t>
            </a:r>
            <a:r>
              <a:rPr lang="en-US" sz="28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800"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18A</a:t>
            </a:r>
          </a:p>
        </p:txBody>
      </p:sp>
      <p:sp>
        <p:nvSpPr>
          <p:cNvPr id="21" name="Rectangle 8"/>
          <p:cNvSpPr>
            <a:spLocks noChangeArrowheads="1"/>
          </p:cNvSpPr>
          <p:nvPr/>
        </p:nvSpPr>
        <p:spPr bwMode="auto">
          <a:xfrm>
            <a:off x="3048000" y="457200"/>
            <a:ext cx="5715000" cy="609600"/>
          </a:xfrm>
          <a:prstGeom prst="rect">
            <a:avLst/>
          </a:prstGeom>
          <a:solidFill>
            <a:srgbClr val="0066FF"/>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143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20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PERCENTAGE-OF-COMPLETION METHOD</a:t>
            </a:r>
            <a:endParaRPr lang="en-US" altLang="en-US" sz="20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22"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10</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nodeType="clickEffect">
                                  <p:stCondLst>
                                    <p:cond delay="0"/>
                                  </p:stCondLst>
                                  <p:childTnLst>
                                    <p:animEffect transition="out" filter="wipe(left)">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nodeType="clickEffect">
                                  <p:stCondLst>
                                    <p:cond delay="0"/>
                                  </p:stCondLst>
                                  <p:childTnLst>
                                    <p:animEffect transition="out" filter="wipe(left)">
                                      <p:cBhvr>
                                        <p:cTn id="11" dur="500"/>
                                        <p:tgtEl>
                                          <p:spTgt spid="35"/>
                                        </p:tgtEl>
                                      </p:cBhvr>
                                    </p:animEffect>
                                    <p:set>
                                      <p:cBhvr>
                                        <p:cTn id="12" dur="1" fill="hold">
                                          <p:stCondLst>
                                            <p:cond delay="499"/>
                                          </p:stCondLst>
                                        </p:cTn>
                                        <p:tgtEl>
                                          <p:spTgt spid="3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nodeType="clickEffect">
                                  <p:stCondLst>
                                    <p:cond delay="0"/>
                                  </p:stCondLst>
                                  <p:childTnLst>
                                    <p:animEffect transition="out" filter="wipe(left)">
                                      <p:cBhvr>
                                        <p:cTn id="16" dur="500"/>
                                        <p:tgtEl>
                                          <p:spTgt spid="36"/>
                                        </p:tgtEl>
                                      </p:cBhvr>
                                    </p:animEffect>
                                    <p:set>
                                      <p:cBhvr>
                                        <p:cTn id="17" dur="1" fill="hold">
                                          <p:stCondLst>
                                            <p:cond delay="499"/>
                                          </p:stCondLst>
                                        </p:cTn>
                                        <p:tgtEl>
                                          <p:spTgt spid="36"/>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nodeType="clickEffect">
                                  <p:stCondLst>
                                    <p:cond delay="0"/>
                                  </p:stCondLst>
                                  <p:childTnLst>
                                    <p:animEffect transition="out" filter="wipe(left)">
                                      <p:cBhvr>
                                        <p:cTn id="21" dur="500"/>
                                        <p:tgtEl>
                                          <p:spTgt spid="37"/>
                                        </p:tgtEl>
                                      </p:cBhvr>
                                    </p:animEffect>
                                    <p:set>
                                      <p:cBhvr>
                                        <p:cTn id="22" dur="1" fill="hold">
                                          <p:stCondLst>
                                            <p:cond delay="499"/>
                                          </p:stCondLst>
                                        </p:cTn>
                                        <p:tgtEl>
                                          <p:spTgt spid="37"/>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xit" presetSubtype="8" fill="hold" nodeType="clickEffect">
                                  <p:stCondLst>
                                    <p:cond delay="0"/>
                                  </p:stCondLst>
                                  <p:childTnLst>
                                    <p:animEffect transition="out" filter="wipe(left)">
                                      <p:cBhvr>
                                        <p:cTn id="26" dur="500"/>
                                        <p:tgtEl>
                                          <p:spTgt spid="38"/>
                                        </p:tgtEl>
                                      </p:cBhvr>
                                    </p:animEffect>
                                    <p:set>
                                      <p:cBhvr>
                                        <p:cTn id="27" dur="1" fill="hold">
                                          <p:stCondLst>
                                            <p:cond delay="499"/>
                                          </p:stCondLst>
                                        </p:cTn>
                                        <p:tgtEl>
                                          <p:spTgt spid="38"/>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xit" presetSubtype="8" fill="hold" nodeType="clickEffect">
                                  <p:stCondLst>
                                    <p:cond delay="0"/>
                                  </p:stCondLst>
                                  <p:childTnLst>
                                    <p:animEffect transition="out" filter="wipe(left)">
                                      <p:cBhvr>
                                        <p:cTn id="31" dur="500"/>
                                        <p:tgtEl>
                                          <p:spTgt spid="39"/>
                                        </p:tgtEl>
                                      </p:cBhvr>
                                    </p:animEffect>
                                    <p:set>
                                      <p:cBhvr>
                                        <p:cTn id="32" dur="1" fill="hold">
                                          <p:stCondLst>
                                            <p:cond delay="499"/>
                                          </p:stCondLst>
                                        </p:cTn>
                                        <p:tgtEl>
                                          <p:spTgt spid="39"/>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xit" presetSubtype="8" fill="hold" nodeType="clickEffect">
                                  <p:stCondLst>
                                    <p:cond delay="0"/>
                                  </p:stCondLst>
                                  <p:childTnLst>
                                    <p:animEffect transition="out" filter="wipe(left)">
                                      <p:cBhvr>
                                        <p:cTn id="36" dur="500"/>
                                        <p:tgtEl>
                                          <p:spTgt spid="40"/>
                                        </p:tgtEl>
                                      </p:cBhvr>
                                    </p:animEffect>
                                    <p:set>
                                      <p:cBhvr>
                                        <p:cTn id="37" dur="1" fill="hold">
                                          <p:stCondLst>
                                            <p:cond delay="499"/>
                                          </p:stCondLst>
                                        </p:cTn>
                                        <p:tgtEl>
                                          <p:spTgt spid="40"/>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xit" presetSubtype="8" fill="hold" nodeType="clickEffect">
                                  <p:stCondLst>
                                    <p:cond delay="0"/>
                                  </p:stCondLst>
                                  <p:childTnLst>
                                    <p:animEffect transition="out" filter="wipe(left)">
                                      <p:cBhvr>
                                        <p:cTn id="41" dur="500"/>
                                        <p:tgtEl>
                                          <p:spTgt spid="41"/>
                                        </p:tgtEl>
                                      </p:cBhvr>
                                    </p:animEffect>
                                    <p:set>
                                      <p:cBhvr>
                                        <p:cTn id="42" dur="1" fill="hold">
                                          <p:stCondLst>
                                            <p:cond delay="499"/>
                                          </p:stCondLst>
                                        </p:cTn>
                                        <p:tgtEl>
                                          <p:spTgt spid="41"/>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xit" presetSubtype="8" fill="hold" nodeType="clickEffect">
                                  <p:stCondLst>
                                    <p:cond delay="0"/>
                                  </p:stCondLst>
                                  <p:childTnLst>
                                    <p:animEffect transition="out" filter="wipe(left)">
                                      <p:cBhvr>
                                        <p:cTn id="46" dur="500"/>
                                        <p:tgtEl>
                                          <p:spTgt spid="42"/>
                                        </p:tgtEl>
                                      </p:cBhvr>
                                    </p:animEffect>
                                    <p:set>
                                      <p:cBhvr>
                                        <p:cTn id="47" dur="1" fill="hold">
                                          <p:stCondLst>
                                            <p:cond delay="499"/>
                                          </p:stCondLst>
                                        </p:cTn>
                                        <p:tgtEl>
                                          <p:spTgt spid="42"/>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xit" presetSubtype="8" fill="hold" nodeType="clickEffect">
                                  <p:stCondLst>
                                    <p:cond delay="0"/>
                                  </p:stCondLst>
                                  <p:childTnLst>
                                    <p:animEffect transition="out" filter="wipe(left)">
                                      <p:cBhvr>
                                        <p:cTn id="51" dur="500"/>
                                        <p:tgtEl>
                                          <p:spTgt spid="43"/>
                                        </p:tgtEl>
                                      </p:cBhvr>
                                    </p:animEffect>
                                    <p:set>
                                      <p:cBhvr>
                                        <p:cTn id="52" dur="1" fill="hold">
                                          <p:stCondLst>
                                            <p:cond delay="49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3200400"/>
            <a:ext cx="8775700" cy="29860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733800"/>
            <a:ext cx="1828800"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648200"/>
            <a:ext cx="1828800"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5562600"/>
            <a:ext cx="1828800" cy="533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733800"/>
            <a:ext cx="1905000"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648200"/>
            <a:ext cx="1905000"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5562600"/>
            <a:ext cx="1905000" cy="533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2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988" y="1219200"/>
            <a:ext cx="8558212" cy="17653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21" name="Text Box 7"/>
          <p:cNvSpPr txBox="1">
            <a:spLocks noChangeArrowheads="1"/>
          </p:cNvSpPr>
          <p:nvPr/>
        </p:nvSpPr>
        <p:spPr bwMode="auto">
          <a:xfrm>
            <a:off x="285803" y="3276600"/>
            <a:ext cx="14334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Lst>
        </p:spPr>
        <p:txBody>
          <a:bodyPr wrap="non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r>
              <a:rPr lang="en-US" altLang="en-US" sz="1200" dirty="0">
                <a:solidFill>
                  <a:srgbClr val="800000"/>
                </a:solidFill>
                <a:latin typeface="Arial" charset="0"/>
              </a:rPr>
              <a:t>Illustration </a:t>
            </a:r>
            <a:r>
              <a:rPr lang="en-US" altLang="en-US" sz="1200" dirty="0" smtClean="0">
                <a:solidFill>
                  <a:srgbClr val="800000"/>
                </a:solidFill>
                <a:latin typeface="Arial" charset="0"/>
              </a:rPr>
              <a:t>18-5A</a:t>
            </a:r>
            <a:endParaRPr lang="en-US" altLang="en-US" sz="1200" dirty="0">
              <a:solidFill>
                <a:srgbClr val="800000"/>
              </a:solidFill>
              <a:latin typeface="Arial" charset="0"/>
            </a:endParaRPr>
          </a:p>
        </p:txBody>
      </p:sp>
      <p:sp>
        <p:nvSpPr>
          <p:cNvPr id="15" name="Rectangle 7"/>
          <p:cNvSpPr>
            <a:spLocks noChangeArrowheads="1"/>
          </p:cNvSpPr>
          <p:nvPr/>
        </p:nvSpPr>
        <p:spPr bwMode="auto">
          <a:xfrm>
            <a:off x="457200" y="457200"/>
            <a:ext cx="2514600" cy="609600"/>
          </a:xfrm>
          <a:prstGeom prst="rect">
            <a:avLst/>
          </a:prstGeom>
          <a:solidFill>
            <a:srgbClr val="DE3500"/>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000" dirty="0">
                <a:solidFill>
                  <a:srgbClr val="0066FF"/>
                </a:solidFill>
                <a:effectLst>
                  <a:outerShdw blurRad="38100" dist="38100" dir="2700000" algn="tl">
                    <a:srgbClr val="000000"/>
                  </a:outerShdw>
                </a:effectLst>
                <a:latin typeface="Liberation Sans" panose="020B0604020202020204" pitchFamily="34" charset="0"/>
                <a:ea typeface="Liberation Sans" panose="020B0604020202020204" pitchFamily="34" charset="0"/>
                <a:cs typeface="Liberation Sans" panose="020B0604020202020204" pitchFamily="34" charset="0"/>
              </a:rPr>
              <a:t>APPENDIX</a:t>
            </a:r>
            <a:r>
              <a:rPr lang="en-US" sz="28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800"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18A</a:t>
            </a:r>
          </a:p>
        </p:txBody>
      </p:sp>
      <p:sp>
        <p:nvSpPr>
          <p:cNvPr id="18" name="Rectangle 8"/>
          <p:cNvSpPr>
            <a:spLocks noChangeArrowheads="1"/>
          </p:cNvSpPr>
          <p:nvPr/>
        </p:nvSpPr>
        <p:spPr bwMode="auto">
          <a:xfrm>
            <a:off x="3048000" y="457200"/>
            <a:ext cx="5715000" cy="609600"/>
          </a:xfrm>
          <a:prstGeom prst="rect">
            <a:avLst/>
          </a:prstGeom>
          <a:solidFill>
            <a:srgbClr val="0066FF"/>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143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20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PERCENTAGE-OF-COMPLETION METHOD</a:t>
            </a:r>
            <a:endParaRPr lang="en-US" altLang="en-US" sz="20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9"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10</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nodeType="clickEffect">
                                  <p:stCondLst>
                                    <p:cond delay="0"/>
                                  </p:stCondLst>
                                  <p:childTnLst>
                                    <p:animEffect transition="out" filter="wipe(left)">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nodeType="clickEffect">
                                  <p:stCondLst>
                                    <p:cond delay="0"/>
                                  </p:stCondLst>
                                  <p:childTnLst>
                                    <p:animEffect transition="out" filter="wipe(left)">
                                      <p:cBhvr>
                                        <p:cTn id="11" dur="500"/>
                                        <p:tgtEl>
                                          <p:spTgt spid="25"/>
                                        </p:tgtEl>
                                      </p:cBhvr>
                                    </p:animEffect>
                                    <p:set>
                                      <p:cBhvr>
                                        <p:cTn id="12" dur="1" fill="hold">
                                          <p:stCondLst>
                                            <p:cond delay="499"/>
                                          </p:stCondLst>
                                        </p:cTn>
                                        <p:tgtEl>
                                          <p:spTgt spid="2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nodeType="clickEffect">
                                  <p:stCondLst>
                                    <p:cond delay="0"/>
                                  </p:stCondLst>
                                  <p:childTnLst>
                                    <p:animEffect transition="out" filter="wipe(left)">
                                      <p:cBhvr>
                                        <p:cTn id="16" dur="500"/>
                                        <p:tgtEl>
                                          <p:spTgt spid="26"/>
                                        </p:tgtEl>
                                      </p:cBhvr>
                                    </p:animEffect>
                                    <p:set>
                                      <p:cBhvr>
                                        <p:cTn id="17" dur="1" fill="hold">
                                          <p:stCondLst>
                                            <p:cond delay="499"/>
                                          </p:stCondLst>
                                        </p:cTn>
                                        <p:tgtEl>
                                          <p:spTgt spid="26"/>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nodeType="clickEffect">
                                  <p:stCondLst>
                                    <p:cond delay="0"/>
                                  </p:stCondLst>
                                  <p:childTnLst>
                                    <p:animEffect transition="out" filter="wipe(left)">
                                      <p:cBhvr>
                                        <p:cTn id="21" dur="500"/>
                                        <p:tgtEl>
                                          <p:spTgt spid="27"/>
                                        </p:tgtEl>
                                      </p:cBhvr>
                                    </p:animEffect>
                                    <p:set>
                                      <p:cBhvr>
                                        <p:cTn id="22" dur="1" fill="hold">
                                          <p:stCondLst>
                                            <p:cond delay="499"/>
                                          </p:stCondLst>
                                        </p:cTn>
                                        <p:tgtEl>
                                          <p:spTgt spid="27"/>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xit" presetSubtype="8" fill="hold" nodeType="clickEffect">
                                  <p:stCondLst>
                                    <p:cond delay="0"/>
                                  </p:stCondLst>
                                  <p:childTnLst>
                                    <p:animEffect transition="out" filter="wipe(left)">
                                      <p:cBhvr>
                                        <p:cTn id="26" dur="500"/>
                                        <p:tgtEl>
                                          <p:spTgt spid="28"/>
                                        </p:tgtEl>
                                      </p:cBhvr>
                                    </p:animEffect>
                                    <p:set>
                                      <p:cBhvr>
                                        <p:cTn id="27" dur="1" fill="hold">
                                          <p:stCondLst>
                                            <p:cond delay="499"/>
                                          </p:stCondLst>
                                        </p:cTn>
                                        <p:tgtEl>
                                          <p:spTgt spid="28"/>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xit" presetSubtype="8" fill="hold" nodeType="clickEffect">
                                  <p:stCondLst>
                                    <p:cond delay="0"/>
                                  </p:stCondLst>
                                  <p:childTnLst>
                                    <p:animEffect transition="out" filter="wipe(left)">
                                      <p:cBhvr>
                                        <p:cTn id="31" dur="500"/>
                                        <p:tgtEl>
                                          <p:spTgt spid="29"/>
                                        </p:tgtEl>
                                      </p:cBhvr>
                                    </p:animEffect>
                                    <p:set>
                                      <p:cBhvr>
                                        <p:cTn id="32"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ChangeArrowheads="1"/>
          </p:cNvSpPr>
          <p:nvPr/>
        </p:nvSpPr>
        <p:spPr bwMode="auto">
          <a:xfrm>
            <a:off x="609600" y="1320800"/>
            <a:ext cx="7848600" cy="9325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30000"/>
              </a:lnSpc>
              <a:spcBef>
                <a:spcPct val="30000"/>
              </a:spcBef>
            </a:pPr>
            <a:r>
              <a:rPr lang="en-US" altLang="en-US" sz="2100" dirty="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rPr>
              <a:t>Illustration:</a:t>
            </a:r>
            <a:r>
              <a:rPr lang="en-US" altLang="en-US" sz="2100" b="0" dirty="0">
                <a:latin typeface="Liberation Sans" panose="020B0604020202020204" pitchFamily="34" charset="0"/>
                <a:ea typeface="Liberation Sans" panose="020B0604020202020204" pitchFamily="34" charset="0"/>
                <a:cs typeface="Liberation Sans" panose="020B0604020202020204" pitchFamily="34" charset="0"/>
              </a:rPr>
              <a:t>  Percentage-of-Completion Revenue, Costs, and Gross Profit by Year</a:t>
            </a:r>
          </a:p>
        </p:txBody>
      </p:sp>
      <p:sp>
        <p:nvSpPr>
          <p:cNvPr id="44035" name="Text Box 6"/>
          <p:cNvSpPr txBox="1">
            <a:spLocks noChangeArrowheads="1"/>
          </p:cNvSpPr>
          <p:nvPr/>
        </p:nvSpPr>
        <p:spPr bwMode="auto">
          <a:xfrm>
            <a:off x="7086600" y="2133600"/>
            <a:ext cx="1433406"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r>
              <a:rPr lang="en-US" altLang="en-US" sz="1200" dirty="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rPr>
              <a:t>Illustration </a:t>
            </a:r>
            <a:r>
              <a:rPr lang="en-US" altLang="en-US" sz="1200" dirty="0" smtClean="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rPr>
              <a:t>18-6A</a:t>
            </a:r>
            <a:endParaRPr lang="en-US" altLang="en-US" sz="1200" dirty="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endParaRPr>
          </a:p>
        </p:txBody>
      </p:sp>
      <p:pic>
        <p:nvPicPr>
          <p:cNvPr id="44039"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438400"/>
            <a:ext cx="7912100" cy="38719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7"/>
          <p:cNvSpPr>
            <a:spLocks noChangeArrowheads="1"/>
          </p:cNvSpPr>
          <p:nvPr/>
        </p:nvSpPr>
        <p:spPr bwMode="auto">
          <a:xfrm>
            <a:off x="457200" y="457200"/>
            <a:ext cx="2514600" cy="609600"/>
          </a:xfrm>
          <a:prstGeom prst="rect">
            <a:avLst/>
          </a:prstGeom>
          <a:solidFill>
            <a:srgbClr val="DE3500"/>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000" dirty="0">
                <a:solidFill>
                  <a:srgbClr val="0066FF"/>
                </a:solidFill>
                <a:effectLst>
                  <a:outerShdw blurRad="38100" dist="38100" dir="2700000" algn="tl">
                    <a:srgbClr val="000000"/>
                  </a:outerShdw>
                </a:effectLst>
                <a:latin typeface="Liberation Sans" panose="020B0604020202020204" pitchFamily="34" charset="0"/>
                <a:ea typeface="Liberation Sans" panose="020B0604020202020204" pitchFamily="34" charset="0"/>
                <a:cs typeface="Liberation Sans" panose="020B0604020202020204" pitchFamily="34" charset="0"/>
              </a:rPr>
              <a:t>APPENDIX</a:t>
            </a:r>
            <a:r>
              <a:rPr lang="en-US" sz="28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800"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18A</a:t>
            </a:r>
          </a:p>
        </p:txBody>
      </p:sp>
      <p:sp>
        <p:nvSpPr>
          <p:cNvPr id="12" name="Rectangle 8"/>
          <p:cNvSpPr>
            <a:spLocks noChangeArrowheads="1"/>
          </p:cNvSpPr>
          <p:nvPr/>
        </p:nvSpPr>
        <p:spPr bwMode="auto">
          <a:xfrm>
            <a:off x="3048000" y="457200"/>
            <a:ext cx="5715000" cy="609600"/>
          </a:xfrm>
          <a:prstGeom prst="rect">
            <a:avLst/>
          </a:prstGeom>
          <a:solidFill>
            <a:srgbClr val="0066FF"/>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143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20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PERCENTAGE-OF-COMPLETION METHOD</a:t>
            </a:r>
            <a:endParaRPr lang="en-US" altLang="en-US" sz="20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4"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10</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cSld>
  <p:clrMapOvr>
    <a:masterClrMapping/>
  </p:clrMapOvr>
  <p:transition>
    <p:zoom/>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128963"/>
            <a:ext cx="8763000" cy="3195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Line 16"/>
          <p:cNvSpPr>
            <a:spLocks noChangeShapeType="1"/>
          </p:cNvSpPr>
          <p:nvPr/>
        </p:nvSpPr>
        <p:spPr bwMode="auto">
          <a:xfrm>
            <a:off x="381000" y="2590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45062" name="Text Box 7"/>
          <p:cNvSpPr txBox="1">
            <a:spLocks noChangeArrowheads="1"/>
          </p:cNvSpPr>
          <p:nvPr/>
        </p:nvSpPr>
        <p:spPr bwMode="auto">
          <a:xfrm>
            <a:off x="319194" y="3200400"/>
            <a:ext cx="14334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Lst>
        </p:spPr>
        <p:txBody>
          <a:bodyPr wrap="non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1200" dirty="0">
                <a:solidFill>
                  <a:srgbClr val="800000"/>
                </a:solidFill>
                <a:latin typeface="Arial" charset="0"/>
              </a:rPr>
              <a:t>Illustration </a:t>
            </a:r>
            <a:r>
              <a:rPr lang="en-US" altLang="en-US" sz="1200" dirty="0" smtClean="0">
                <a:solidFill>
                  <a:srgbClr val="800000"/>
                </a:solidFill>
                <a:latin typeface="Arial" charset="0"/>
              </a:rPr>
              <a:t>18-7A</a:t>
            </a:r>
            <a:endParaRPr lang="en-US" altLang="en-US" sz="1200" dirty="0">
              <a:solidFill>
                <a:srgbClr val="800000"/>
              </a:solidFill>
              <a:latin typeface="Arial" charset="0"/>
            </a:endParaRPr>
          </a:p>
        </p:txBody>
      </p:sp>
      <p:pic>
        <p:nvPicPr>
          <p:cNvPr id="45063"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52400"/>
            <a:ext cx="5867400" cy="2870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4" name="Text Box 6"/>
          <p:cNvSpPr txBox="1">
            <a:spLocks noChangeArrowheads="1"/>
          </p:cNvSpPr>
          <p:nvPr/>
        </p:nvSpPr>
        <p:spPr bwMode="auto">
          <a:xfrm>
            <a:off x="3138594" y="182563"/>
            <a:ext cx="1433406"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1200" dirty="0">
                <a:solidFill>
                  <a:srgbClr val="800000"/>
                </a:solidFill>
                <a:latin typeface="Arial" charset="0"/>
              </a:rPr>
              <a:t>Illustration </a:t>
            </a:r>
            <a:r>
              <a:rPr lang="en-US" altLang="en-US" sz="1200" dirty="0" smtClean="0">
                <a:solidFill>
                  <a:srgbClr val="800000"/>
                </a:solidFill>
                <a:latin typeface="Arial" charset="0"/>
              </a:rPr>
              <a:t>18-6A</a:t>
            </a:r>
            <a:endParaRPr lang="en-US" altLang="en-US" sz="1200" dirty="0">
              <a:solidFill>
                <a:srgbClr val="800000"/>
              </a:solidFill>
              <a:latin typeface="Arial" charset="0"/>
            </a:endParaRPr>
          </a:p>
        </p:txBody>
      </p:sp>
      <p:pic>
        <p:nvPicPr>
          <p:cNvPr id="21"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4191000"/>
            <a:ext cx="18288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4419600"/>
            <a:ext cx="18288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4876800"/>
            <a:ext cx="18288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4191000"/>
            <a:ext cx="18288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4419600"/>
            <a:ext cx="18288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4876800"/>
            <a:ext cx="18288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5715000"/>
            <a:ext cx="18288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5943600"/>
            <a:ext cx="1974850" cy="247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8"/>
          <p:cNvSpPr>
            <a:spLocks noChangeArrowheads="1"/>
          </p:cNvSpPr>
          <p:nvPr/>
        </p:nvSpPr>
        <p:spPr bwMode="auto">
          <a:xfrm>
            <a:off x="228600" y="1066800"/>
            <a:ext cx="2743200" cy="1246495"/>
          </a:xfrm>
          <a:prstGeom prst="rect">
            <a:avLst/>
          </a:prstGeom>
          <a:solidFill>
            <a:srgbClr val="0066FF"/>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t" anchorCtr="0">
            <a:spAutoFit/>
          </a:bodyPr>
          <a:lstStyle>
            <a:lvl1pPr marL="1143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pPr>
            <a:r>
              <a:rPr lang="en-US" altLang="en-US" sz="20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PERCENTAGE-OF-COMPLETION METHOD</a:t>
            </a:r>
            <a:endParaRPr lang="en-US" altLang="en-US" sz="20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20" name="Rectangle 7"/>
          <p:cNvSpPr>
            <a:spLocks noChangeArrowheads="1"/>
          </p:cNvSpPr>
          <p:nvPr/>
        </p:nvSpPr>
        <p:spPr bwMode="auto">
          <a:xfrm>
            <a:off x="228600" y="457200"/>
            <a:ext cx="2743200" cy="609600"/>
          </a:xfrm>
          <a:prstGeom prst="rect">
            <a:avLst/>
          </a:prstGeom>
          <a:solidFill>
            <a:srgbClr val="DE3500"/>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000" dirty="0">
                <a:solidFill>
                  <a:srgbClr val="0066FF"/>
                </a:solidFill>
                <a:effectLst>
                  <a:outerShdw blurRad="38100" dist="38100" dir="2700000" algn="tl">
                    <a:srgbClr val="000000"/>
                  </a:outerShdw>
                </a:effectLst>
                <a:latin typeface="Liberation Sans" panose="020B0604020202020204" pitchFamily="34" charset="0"/>
                <a:ea typeface="Liberation Sans" panose="020B0604020202020204" pitchFamily="34" charset="0"/>
                <a:cs typeface="Liberation Sans" panose="020B0604020202020204" pitchFamily="34" charset="0"/>
              </a:rPr>
              <a:t>APPENDIX</a:t>
            </a:r>
            <a:r>
              <a:rPr lang="en-US" sz="28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800"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18A</a:t>
            </a:r>
          </a:p>
        </p:txBody>
      </p:sp>
      <p:sp>
        <p:nvSpPr>
          <p:cNvPr id="29"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10</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nodeType="clickEffect">
                                  <p:stCondLst>
                                    <p:cond delay="0"/>
                                  </p:stCondLst>
                                  <p:childTnLst>
                                    <p:animEffect transition="out" filter="wipe(left)">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nodeType="clickEffect">
                                  <p:stCondLst>
                                    <p:cond delay="0"/>
                                  </p:stCondLst>
                                  <p:childTnLst>
                                    <p:animEffect transition="out" filter="wipe(left)">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nodeType="clickEffect">
                                  <p:stCondLst>
                                    <p:cond delay="0"/>
                                  </p:stCondLst>
                                  <p:childTnLst>
                                    <p:animEffect transition="out" filter="wipe(left)">
                                      <p:cBhvr>
                                        <p:cTn id="16" dur="500"/>
                                        <p:tgtEl>
                                          <p:spTgt spid="23"/>
                                        </p:tgtEl>
                                      </p:cBhvr>
                                    </p:animEffect>
                                    <p:set>
                                      <p:cBhvr>
                                        <p:cTn id="17" dur="1" fill="hold">
                                          <p:stCondLst>
                                            <p:cond delay="499"/>
                                          </p:stCondLst>
                                        </p:cTn>
                                        <p:tgtEl>
                                          <p:spTgt spid="23"/>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nodeType="clickEffect">
                                  <p:stCondLst>
                                    <p:cond delay="0"/>
                                  </p:stCondLst>
                                  <p:childTnLst>
                                    <p:animEffect transition="out" filter="wipe(left)">
                                      <p:cBhvr>
                                        <p:cTn id="21" dur="500"/>
                                        <p:tgtEl>
                                          <p:spTgt spid="24"/>
                                        </p:tgtEl>
                                      </p:cBhvr>
                                    </p:animEffect>
                                    <p:set>
                                      <p:cBhvr>
                                        <p:cTn id="22" dur="1" fill="hold">
                                          <p:stCondLst>
                                            <p:cond delay="499"/>
                                          </p:stCondLst>
                                        </p:cTn>
                                        <p:tgtEl>
                                          <p:spTgt spid="24"/>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xit" presetSubtype="8" fill="hold" nodeType="clickEffect">
                                  <p:stCondLst>
                                    <p:cond delay="0"/>
                                  </p:stCondLst>
                                  <p:childTnLst>
                                    <p:animEffect transition="out" filter="wipe(left)">
                                      <p:cBhvr>
                                        <p:cTn id="26" dur="500"/>
                                        <p:tgtEl>
                                          <p:spTgt spid="25"/>
                                        </p:tgtEl>
                                      </p:cBhvr>
                                    </p:animEffect>
                                    <p:set>
                                      <p:cBhvr>
                                        <p:cTn id="27" dur="1" fill="hold">
                                          <p:stCondLst>
                                            <p:cond delay="499"/>
                                          </p:stCondLst>
                                        </p:cTn>
                                        <p:tgtEl>
                                          <p:spTgt spid="25"/>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xit" presetSubtype="8" fill="hold" nodeType="clickEffect">
                                  <p:stCondLst>
                                    <p:cond delay="0"/>
                                  </p:stCondLst>
                                  <p:childTnLst>
                                    <p:animEffect transition="out" filter="wipe(left)">
                                      <p:cBhvr>
                                        <p:cTn id="31" dur="500"/>
                                        <p:tgtEl>
                                          <p:spTgt spid="26"/>
                                        </p:tgtEl>
                                      </p:cBhvr>
                                    </p:animEffect>
                                    <p:set>
                                      <p:cBhvr>
                                        <p:cTn id="32" dur="1" fill="hold">
                                          <p:stCondLst>
                                            <p:cond delay="499"/>
                                          </p:stCondLst>
                                        </p:cTn>
                                        <p:tgtEl>
                                          <p:spTgt spid="26"/>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xit" presetSubtype="8" fill="hold" nodeType="clickEffect">
                                  <p:stCondLst>
                                    <p:cond delay="0"/>
                                  </p:stCondLst>
                                  <p:childTnLst>
                                    <p:animEffect transition="out" filter="wipe(left)">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xit" presetSubtype="8" fill="hold" nodeType="clickEffect">
                                  <p:stCondLst>
                                    <p:cond delay="0"/>
                                  </p:stCondLst>
                                  <p:childTnLst>
                                    <p:animEffect transition="out" filter="wipe(left)">
                                      <p:cBhvr>
                                        <p:cTn id="41" dur="500"/>
                                        <p:tgtEl>
                                          <p:spTgt spid="28"/>
                                        </p:tgtEl>
                                      </p:cBhvr>
                                    </p:animEffect>
                                    <p:set>
                                      <p:cBhvr>
                                        <p:cTn id="42"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ChangeArrowheads="1"/>
          </p:cNvSpPr>
          <p:nvPr/>
        </p:nvSpPr>
        <p:spPr bwMode="auto">
          <a:xfrm>
            <a:off x="609600" y="1371600"/>
            <a:ext cx="7848600" cy="889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30000"/>
              </a:lnSpc>
              <a:spcBef>
                <a:spcPct val="30000"/>
              </a:spcBef>
            </a:pPr>
            <a:r>
              <a:rPr lang="en-US" altLang="en-US" sz="2100" dirty="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rPr>
              <a:t>Illustration:</a:t>
            </a:r>
            <a:r>
              <a:rPr lang="en-US" altLang="en-US" sz="2100" b="0" dirty="0">
                <a:latin typeface="Liberation Sans" panose="020B0604020202020204" pitchFamily="34" charset="0"/>
                <a:ea typeface="Liberation Sans" panose="020B0604020202020204" pitchFamily="34" charset="0"/>
                <a:cs typeface="Liberation Sans" panose="020B0604020202020204" pitchFamily="34" charset="0"/>
              </a:rPr>
              <a:t>  Content of Construction in Process Account—Percentage-of-Completion Method</a:t>
            </a:r>
          </a:p>
        </p:txBody>
      </p:sp>
      <p:sp>
        <p:nvSpPr>
          <p:cNvPr id="46083" name="Text Box 6"/>
          <p:cNvSpPr txBox="1">
            <a:spLocks noChangeArrowheads="1"/>
          </p:cNvSpPr>
          <p:nvPr/>
        </p:nvSpPr>
        <p:spPr bwMode="auto">
          <a:xfrm>
            <a:off x="7329594" y="2362200"/>
            <a:ext cx="1433406"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r>
              <a:rPr lang="en-US" altLang="en-US" sz="1200" dirty="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rPr>
              <a:t>Illustration </a:t>
            </a:r>
            <a:r>
              <a:rPr lang="en-US" altLang="en-US" sz="1200" dirty="0" smtClean="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rPr>
              <a:t>18-8A</a:t>
            </a:r>
            <a:endParaRPr lang="en-US" altLang="en-US" sz="1200" dirty="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endParaRPr>
          </a:p>
        </p:txBody>
      </p:sp>
      <p:pic>
        <p:nvPicPr>
          <p:cNvPr id="46087"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88" y="2667000"/>
            <a:ext cx="8304212" cy="21923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a:spLocks noChangeArrowheads="1"/>
          </p:cNvSpPr>
          <p:nvPr/>
        </p:nvSpPr>
        <p:spPr bwMode="auto">
          <a:xfrm>
            <a:off x="457200" y="457200"/>
            <a:ext cx="2514600" cy="609600"/>
          </a:xfrm>
          <a:prstGeom prst="rect">
            <a:avLst/>
          </a:prstGeom>
          <a:solidFill>
            <a:srgbClr val="DE3500"/>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000" dirty="0">
                <a:solidFill>
                  <a:srgbClr val="0066FF"/>
                </a:solidFill>
                <a:effectLst>
                  <a:outerShdw blurRad="38100" dist="38100" dir="2700000" algn="tl">
                    <a:srgbClr val="000000"/>
                  </a:outerShdw>
                </a:effectLst>
                <a:latin typeface="Liberation Sans" panose="020B0604020202020204" pitchFamily="34" charset="0"/>
                <a:ea typeface="Liberation Sans" panose="020B0604020202020204" pitchFamily="34" charset="0"/>
                <a:cs typeface="Liberation Sans" panose="020B0604020202020204" pitchFamily="34" charset="0"/>
              </a:rPr>
              <a:t>APPENDIX</a:t>
            </a:r>
            <a:r>
              <a:rPr lang="en-US" sz="28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800"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18A</a:t>
            </a:r>
          </a:p>
        </p:txBody>
      </p:sp>
      <p:sp>
        <p:nvSpPr>
          <p:cNvPr id="10" name="Rectangle 8"/>
          <p:cNvSpPr>
            <a:spLocks noChangeArrowheads="1"/>
          </p:cNvSpPr>
          <p:nvPr/>
        </p:nvSpPr>
        <p:spPr bwMode="auto">
          <a:xfrm>
            <a:off x="3048000" y="457200"/>
            <a:ext cx="5715000" cy="609600"/>
          </a:xfrm>
          <a:prstGeom prst="rect">
            <a:avLst/>
          </a:prstGeom>
          <a:solidFill>
            <a:srgbClr val="0066FF"/>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143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20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PERCENTAGE-OF-COMPLETION METHOD</a:t>
            </a:r>
            <a:endParaRPr lang="en-US" altLang="en-US" sz="20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1"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10</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cSld>
  <p:clrMapOvr>
    <a:masterClrMapping/>
  </p:clrMapOvr>
  <p:transition>
    <p:zoom/>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609600" y="1371600"/>
            <a:ext cx="7848600" cy="89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45000"/>
              </a:spcBef>
              <a:buSzPct val="80000"/>
            </a:pPr>
            <a:r>
              <a:rPr lang="en-US" altLang="en-US" sz="260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Financial Statement Presentation—Percentage-of-Completion</a:t>
            </a:r>
          </a:p>
        </p:txBody>
      </p:sp>
      <p:sp>
        <p:nvSpPr>
          <p:cNvPr id="47107" name="Text Box 5"/>
          <p:cNvSpPr txBox="1">
            <a:spLocks noChangeArrowheads="1"/>
          </p:cNvSpPr>
          <p:nvPr/>
        </p:nvSpPr>
        <p:spPr bwMode="auto">
          <a:xfrm>
            <a:off x="7239000" y="3124200"/>
            <a:ext cx="1433406"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r>
              <a:rPr lang="en-US" altLang="en-US" sz="1200" dirty="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rPr>
              <a:t>Illustration </a:t>
            </a:r>
            <a:r>
              <a:rPr lang="en-US" altLang="en-US" sz="1200" dirty="0" smtClean="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rPr>
              <a:t>18-9A</a:t>
            </a:r>
            <a:endParaRPr lang="en-US" altLang="en-US" sz="1200" dirty="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47108" name="Rectangle 7"/>
          <p:cNvSpPr>
            <a:spLocks noChangeArrowheads="1"/>
          </p:cNvSpPr>
          <p:nvPr/>
        </p:nvSpPr>
        <p:spPr bwMode="auto">
          <a:xfrm>
            <a:off x="609600" y="2438400"/>
            <a:ext cx="8001000"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45000"/>
              </a:spcBef>
              <a:buSzPct val="80000"/>
            </a:pPr>
            <a:r>
              <a:rPr lang="en-US" altLang="en-US" sz="22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Computation of Unbilled Contract Price at 12/31/14</a:t>
            </a:r>
          </a:p>
        </p:txBody>
      </p:sp>
      <p:pic>
        <p:nvPicPr>
          <p:cNvPr id="4710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454400"/>
            <a:ext cx="8077200" cy="154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7"/>
          <p:cNvSpPr>
            <a:spLocks noChangeArrowheads="1"/>
          </p:cNvSpPr>
          <p:nvPr/>
        </p:nvSpPr>
        <p:spPr bwMode="auto">
          <a:xfrm>
            <a:off x="457200" y="457200"/>
            <a:ext cx="2514600" cy="609600"/>
          </a:xfrm>
          <a:prstGeom prst="rect">
            <a:avLst/>
          </a:prstGeom>
          <a:solidFill>
            <a:srgbClr val="DE3500"/>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000" dirty="0">
                <a:solidFill>
                  <a:srgbClr val="0066FF"/>
                </a:solidFill>
                <a:effectLst>
                  <a:outerShdw blurRad="38100" dist="38100" dir="2700000" algn="tl">
                    <a:srgbClr val="000000"/>
                  </a:outerShdw>
                </a:effectLst>
                <a:latin typeface="Liberation Sans" panose="020B0604020202020204" pitchFamily="34" charset="0"/>
                <a:ea typeface="Liberation Sans" panose="020B0604020202020204" pitchFamily="34" charset="0"/>
                <a:cs typeface="Liberation Sans" panose="020B0604020202020204" pitchFamily="34" charset="0"/>
              </a:rPr>
              <a:t>APPENDIX</a:t>
            </a:r>
            <a:r>
              <a:rPr lang="en-US" sz="28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800"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18A</a:t>
            </a:r>
          </a:p>
        </p:txBody>
      </p:sp>
      <p:sp>
        <p:nvSpPr>
          <p:cNvPr id="11" name="Rectangle 8"/>
          <p:cNvSpPr>
            <a:spLocks noChangeArrowheads="1"/>
          </p:cNvSpPr>
          <p:nvPr/>
        </p:nvSpPr>
        <p:spPr bwMode="auto">
          <a:xfrm>
            <a:off x="3048000" y="457200"/>
            <a:ext cx="5715000" cy="609600"/>
          </a:xfrm>
          <a:prstGeom prst="rect">
            <a:avLst/>
          </a:prstGeom>
          <a:solidFill>
            <a:srgbClr val="0066FF"/>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143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20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PERCENTAGE-OF-COMPLETION METHOD</a:t>
            </a:r>
            <a:endParaRPr lang="en-US" altLang="en-US" sz="20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2"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10</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cSld>
  <p:clrMapOvr>
    <a:masterClrMapping/>
  </p:clrMapOvr>
  <p:transition>
    <p:zoom/>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ChangeArrowheads="1"/>
          </p:cNvSpPr>
          <p:nvPr/>
        </p:nvSpPr>
        <p:spPr bwMode="auto">
          <a:xfrm>
            <a:off x="609600" y="1371600"/>
            <a:ext cx="7848600" cy="89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45000"/>
              </a:spcBef>
              <a:buSzPct val="80000"/>
            </a:pPr>
            <a:r>
              <a:rPr lang="en-US" altLang="en-US" sz="260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Financial Statement Presentation—Percentage-of-Completion Method 2014</a:t>
            </a:r>
          </a:p>
        </p:txBody>
      </p:sp>
      <p:sp>
        <p:nvSpPr>
          <p:cNvPr id="48131" name="Text Box 5"/>
          <p:cNvSpPr txBox="1">
            <a:spLocks noChangeArrowheads="1"/>
          </p:cNvSpPr>
          <p:nvPr/>
        </p:nvSpPr>
        <p:spPr bwMode="auto">
          <a:xfrm>
            <a:off x="6781800" y="2209800"/>
            <a:ext cx="151836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r>
              <a:rPr lang="en-US" altLang="en-US" sz="1200" dirty="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rPr>
              <a:t>Illustration </a:t>
            </a:r>
            <a:r>
              <a:rPr lang="en-US" altLang="en-US" sz="1200" dirty="0" smtClean="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rPr>
              <a:t>18-10A</a:t>
            </a:r>
            <a:endParaRPr lang="en-US" altLang="en-US" sz="1200" dirty="0">
              <a:solidFill>
                <a:srgbClr val="800000"/>
              </a:solidFill>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8" name="Rectangle 7"/>
          <p:cNvSpPr>
            <a:spLocks noChangeArrowheads="1"/>
          </p:cNvSpPr>
          <p:nvPr/>
        </p:nvSpPr>
        <p:spPr bwMode="auto">
          <a:xfrm>
            <a:off x="457200" y="457200"/>
            <a:ext cx="2514600" cy="609600"/>
          </a:xfrm>
          <a:prstGeom prst="rect">
            <a:avLst/>
          </a:prstGeom>
          <a:solidFill>
            <a:srgbClr val="DE3500"/>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000" dirty="0">
                <a:solidFill>
                  <a:srgbClr val="0066FF"/>
                </a:solidFill>
                <a:effectLst>
                  <a:outerShdw blurRad="38100" dist="38100" dir="2700000" algn="tl">
                    <a:srgbClr val="000000"/>
                  </a:outerShdw>
                </a:effectLst>
                <a:latin typeface="Liberation Sans" panose="020B0604020202020204" pitchFamily="34" charset="0"/>
                <a:ea typeface="Liberation Sans" panose="020B0604020202020204" pitchFamily="34" charset="0"/>
                <a:cs typeface="Liberation Sans" panose="020B0604020202020204" pitchFamily="34" charset="0"/>
              </a:rPr>
              <a:t>APPENDIX</a:t>
            </a:r>
            <a:r>
              <a:rPr lang="en-US" sz="2800" b="0" dirty="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rPr>
              <a:t> </a:t>
            </a:r>
            <a:r>
              <a:rPr lang="en-US" sz="2800"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18A</a:t>
            </a:r>
          </a:p>
        </p:txBody>
      </p:sp>
      <p:sp>
        <p:nvSpPr>
          <p:cNvPr id="9" name="Rectangle 8"/>
          <p:cNvSpPr>
            <a:spLocks noChangeArrowheads="1"/>
          </p:cNvSpPr>
          <p:nvPr/>
        </p:nvSpPr>
        <p:spPr bwMode="auto">
          <a:xfrm>
            <a:off x="3048000" y="457200"/>
            <a:ext cx="5715000" cy="609600"/>
          </a:xfrm>
          <a:prstGeom prst="rect">
            <a:avLst/>
          </a:prstGeom>
          <a:solidFill>
            <a:srgbClr val="0066FF"/>
          </a:solidFill>
          <a:ln w="12700" cap="sq">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143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2000" dirty="0" smtClean="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rPr>
              <a:t>PERCENTAGE-OF-COMPLETION METHOD</a:t>
            </a:r>
            <a:endParaRPr lang="en-US" altLang="en-US" sz="2000" dirty="0">
              <a:solidFill>
                <a:schemeClr val="bg1"/>
              </a:solidFill>
              <a:effectLst>
                <a:outerShdw blurRad="38100" dist="38100" dir="2700000" algn="tl">
                  <a:srgbClr val="000000">
                    <a:alpha val="43137"/>
                  </a:srgbClr>
                </a:outerShdw>
              </a:effectLst>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10" name="Text Box 14"/>
          <p:cNvSpPr txBox="1">
            <a:spLocks noChangeArrowheads="1"/>
          </p:cNvSpPr>
          <p:nvPr/>
        </p:nvSpPr>
        <p:spPr bwMode="auto">
          <a:xfrm>
            <a:off x="8153400" y="640080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LO </a:t>
            </a:r>
            <a:r>
              <a:rPr lang="en-US" altLang="en-US" sz="1600" i="1" dirty="0" smtClean="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rPr>
              <a:t>10</a:t>
            </a:r>
            <a:endParaRPr lang="en-US" altLang="en-US" sz="1600" i="1" dirty="0">
              <a:solidFill>
                <a:schemeClr val="bg2"/>
              </a:solidFill>
              <a:latin typeface="Liberation Sans" panose="020B0604020202020204" pitchFamily="34" charset="0"/>
              <a:ea typeface="Liberation Sans" panose="020B0604020202020204" pitchFamily="34" charset="0"/>
              <a:cs typeface="Liberation Sans" panose="020B0604020202020204" pitchFamily="34" charset="0"/>
            </a:endParaRPr>
          </a:p>
        </p:txBody>
      </p:sp>
      <p:pic>
        <p:nvPicPr>
          <p:cNvPr id="675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795" y="2493963"/>
            <a:ext cx="7321805" cy="4005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28575" cap="sq"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folHlink"/>
            </a:solidFill>
            <a:effectLst>
              <a:outerShdw blurRad="38100" dist="38100" dir="2700000" algn="tl">
                <a:srgbClr val="000000">
                  <a:alpha val="43137"/>
                </a:srgbClr>
              </a:outerShdw>
            </a:effectLst>
            <a:latin typeface="Comic Sans MS" pitchFamily="66" charset="0"/>
          </a:defRPr>
        </a:defPPr>
      </a:lstStyle>
    </a:spDef>
    <a:lnDef>
      <a:spPr bwMode="auto">
        <a:xfrm>
          <a:off x="0" y="0"/>
          <a:ext cx="1" cy="1"/>
        </a:xfrm>
        <a:custGeom>
          <a:avLst/>
          <a:gdLst/>
          <a:ahLst/>
          <a:cxnLst/>
          <a:rect l="0" t="0" r="0" b="0"/>
          <a:pathLst/>
        </a:custGeom>
        <a:solidFill>
          <a:schemeClr val="bg1"/>
        </a:solidFill>
        <a:ln w="28575" cap="sq"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folHlink"/>
            </a:solidFill>
            <a:effectLst>
              <a:outerShdw blurRad="38100" dist="38100" dir="2700000" algn="tl">
                <a:srgbClr val="000000">
                  <a:alpha val="43137"/>
                </a:srgbClr>
              </a:outerShdw>
            </a:effectLst>
            <a:latin typeface="Comic Sans MS" pitchFamily="66"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20127</TotalTime>
  <Pages>43</Pages>
  <Words>8634</Words>
  <Application>Microsoft Office PowerPoint</Application>
  <PresentationFormat>On-screen Show (4:3)</PresentationFormat>
  <Paragraphs>1126</Paragraphs>
  <Slides>134</Slides>
  <Notes>134</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134</vt:i4>
      </vt:variant>
    </vt:vector>
  </HeadingPairs>
  <TitlesOfParts>
    <vt:vector size="138" baseType="lpstr">
      <vt:lpstr>movnglnc</vt:lpstr>
      <vt:lpstr>Microsoft Excel Worksheet</vt:lpstr>
      <vt:lpstr>Microsoft Excel 97-2003 Worksheet</vt:lpstr>
      <vt:lpstr>Worksheet</vt:lpstr>
      <vt:lpstr>PowerPoint Presentation</vt:lpstr>
      <vt:lpstr>PowerPoint Presentation</vt:lpstr>
      <vt:lpstr>PowerPoint Presentation</vt:lpstr>
      <vt:lpstr>Overview of Revenue Recognition</vt:lpstr>
      <vt:lpstr>Overview of Revenue Recognition</vt:lpstr>
      <vt:lpstr>New Revenue Recognition Standard</vt:lpstr>
      <vt:lpstr>PowerPoint Presentation</vt:lpstr>
      <vt:lpstr>The Five-Step Process</vt:lpstr>
      <vt:lpstr>The Five-Step Process</vt:lpstr>
      <vt:lpstr>The Five-Step Process</vt:lpstr>
      <vt:lpstr>PowerPoint Presentation</vt:lpstr>
      <vt:lpstr>Identify Contract with Customers—Step 1</vt:lpstr>
      <vt:lpstr>Contract with Customers—Step 1</vt:lpstr>
      <vt:lpstr>Contract with Customers—Step 1</vt:lpstr>
      <vt:lpstr>Basic Accounting</vt:lpstr>
      <vt:lpstr>PowerPoint Presentation</vt:lpstr>
      <vt:lpstr>Contract with Customers—Step 1</vt:lpstr>
      <vt:lpstr>Contract Modifications</vt:lpstr>
      <vt:lpstr>Separate Performance Obligation</vt:lpstr>
      <vt:lpstr>Contract Modifications</vt:lpstr>
      <vt:lpstr>Prospective Modification</vt:lpstr>
      <vt:lpstr>Prospective Modification</vt:lpstr>
      <vt:lpstr>PowerPoint Presentation</vt:lpstr>
      <vt:lpstr>Separate Performance Obligations—Step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Variable Consideration</vt:lpstr>
      <vt:lpstr>Variable Consideration</vt:lpstr>
      <vt:lpstr>PowerPoint Presentation</vt:lpstr>
      <vt:lpstr>PowerPoint Presentation</vt:lpstr>
      <vt:lpstr>Time Value of Money</vt:lpstr>
      <vt:lpstr>Time Value of Money</vt:lpstr>
      <vt:lpstr>PowerPoint Presentation</vt:lpstr>
      <vt:lpstr>PowerPoint Presentation</vt:lpstr>
      <vt:lpstr>Consideration Paid or Payable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Revenue Recognition Issues</vt:lpstr>
      <vt:lpstr>Right of Return</vt:lpstr>
      <vt:lpstr>PowerPoint Presentation</vt:lpstr>
      <vt:lpstr>PowerPoint Presentation</vt:lpstr>
      <vt:lpstr>PowerPoint Presentation</vt:lpstr>
      <vt:lpstr>Repurchase Agreements</vt:lpstr>
      <vt:lpstr>PowerPoint Presentation</vt:lpstr>
      <vt:lpstr>PowerPoint Presentation</vt:lpstr>
      <vt:lpstr>PowerPoint Presentation</vt:lpstr>
      <vt:lpstr>Bill-and-Hold Arrangements</vt:lpstr>
      <vt:lpstr>PowerPoint Presentation</vt:lpstr>
      <vt:lpstr>PowerPoint Presentation</vt:lpstr>
      <vt:lpstr>PowerPoint Presentation</vt:lpstr>
      <vt:lpstr>Principle-Agent Relationships</vt:lpstr>
      <vt:lpstr>PowerPoint Presentation</vt:lpstr>
      <vt:lpstr>Consignments</vt:lpstr>
      <vt:lpstr>PowerPoint Presentation</vt:lpstr>
      <vt:lpstr>PowerPoint Presentation</vt:lpstr>
      <vt:lpstr>Warranties</vt:lpstr>
      <vt:lpstr>PowerPoint Presentation</vt:lpstr>
      <vt:lpstr>PowerPoint Presentation</vt:lpstr>
      <vt:lpstr>Nonrefundable Upfront Fees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Brislin, Ed - Hoboken</cp:lastModifiedBy>
  <cp:revision>2747</cp:revision>
  <cp:lastPrinted>1999-09-16T17:08:20Z</cp:lastPrinted>
  <dcterms:created xsi:type="dcterms:W3CDTF">1997-03-28T18:03:02Z</dcterms:created>
  <dcterms:modified xsi:type="dcterms:W3CDTF">2014-06-30T18:38:12Z</dcterms:modified>
</cp:coreProperties>
</file>